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61" r:id="rId4"/>
    <p:sldId id="256" r:id="rId5"/>
    <p:sldId id="263" r:id="rId6"/>
    <p:sldId id="268" r:id="rId7"/>
    <p:sldId id="273" r:id="rId8"/>
    <p:sldId id="274"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22EB-0D60-4FC7-9136-B1EE63B43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E6FD50-937D-49CE-B2FC-C4792CD19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1F1F6D-9423-45C9-97E6-4946A0B12A71}"/>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5703796E-8AE9-414A-AA50-46F3F2D43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259B8-8119-44AC-8520-1B12985FB1F2}"/>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417748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238B-84A4-4852-BE5C-7DF8F925FF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902AA9-CF38-4C1F-872D-0A8EAC4BC4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DF3F8-2F35-4395-9DBE-CD3BFD48F08C}"/>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8F079EEF-CE83-465C-8FA3-C15632E15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DCEDA4-EBB2-4A1D-9A6B-CCC8E397F453}"/>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67777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01818-9455-4973-8782-06E0F2A136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FED5BC-7BF1-47B4-82E1-C72C06016D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E9FBA-1510-447A-A403-243CF07087F4}"/>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98ABB33E-2807-490C-B1B2-4C2D8E0BD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F82DA-F783-4CE8-B95E-AAC426D24845}"/>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411945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1CFF-DC03-42C0-B5AA-29560CE84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5C9C-0886-4C07-AAF4-8B465E931D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B8926F-7DB3-46A6-8369-55DAA6D1848B}"/>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DF5381B9-403E-4D14-A348-79215F47F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FBB96D-B0D0-4B08-A8CE-EE550D8EEB88}"/>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259850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4559-B7BC-446D-934E-51E29E3E4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6BFB09-A044-4262-B596-00F2F1029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3AD3C5-6247-4D1E-8A58-BC44D22066C8}"/>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59C8BD35-1C0D-43A3-8D7B-B4201AC77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1FCD-4FB3-4412-A231-EE9144C719DD}"/>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134283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2B91-B05B-43A4-A7AD-FB87B49884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5B6F6-5C15-4AD7-B6EA-839A8D7E18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55758B-4319-4A37-A5C0-7BAAF11FF5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766253-A613-4E7A-B605-7B83CD424508}"/>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6" name="Footer Placeholder 5">
            <a:extLst>
              <a:ext uri="{FF2B5EF4-FFF2-40B4-BE49-F238E27FC236}">
                <a16:creationId xmlns:a16="http://schemas.microsoft.com/office/drawing/2014/main" id="{033EFBA8-AF42-4481-B405-D55C97EDE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2F193-C376-4A4A-AD33-181885485821}"/>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57221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12C3-4474-4D8A-84C6-3598DF3A0C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97914-842F-4B2F-A927-F7A109207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223F97-A72E-410B-929D-99930BDF6E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AD97E0-A9A5-40C4-BCD1-39EDC1F2D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348366-93F5-48B9-AC7F-4ED28DD593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116D9A-48A4-45D1-AA3C-F92EAEA55892}"/>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8" name="Footer Placeholder 7">
            <a:extLst>
              <a:ext uri="{FF2B5EF4-FFF2-40B4-BE49-F238E27FC236}">
                <a16:creationId xmlns:a16="http://schemas.microsoft.com/office/drawing/2014/main" id="{1E993AE1-B8B4-4519-9F44-C2F8E57D13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61CE25-B885-4EF7-91BC-157B3475440C}"/>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254734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D7CF-0FD5-41AF-8C34-B23DBC424E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7AA066-6400-4A4E-B7EC-8B470F8140A5}"/>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4" name="Footer Placeholder 3">
            <a:extLst>
              <a:ext uri="{FF2B5EF4-FFF2-40B4-BE49-F238E27FC236}">
                <a16:creationId xmlns:a16="http://schemas.microsoft.com/office/drawing/2014/main" id="{2C21FF28-6ADB-48A5-9A87-EB355CD797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E1FC2A-64D3-4327-A657-12451019AA74}"/>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262846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9F0BF-D5E7-4C1C-A78B-CE0957F9FFDA}"/>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3" name="Footer Placeholder 2">
            <a:extLst>
              <a:ext uri="{FF2B5EF4-FFF2-40B4-BE49-F238E27FC236}">
                <a16:creationId xmlns:a16="http://schemas.microsoft.com/office/drawing/2014/main" id="{ABF9FD51-3FB7-4073-9C0D-675DD21070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37FF12-48BD-4D51-AAC7-F02349EF15A3}"/>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424155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2267-EBDD-48D1-B452-32B901E23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EE7E5D-BB1E-4BFE-9ECF-49B270741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5DE6D9-920A-41F2-BCFE-F21EF1402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FFAD70-0AC2-467D-81DE-440F3F9D4F04}"/>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6" name="Footer Placeholder 5">
            <a:extLst>
              <a:ext uri="{FF2B5EF4-FFF2-40B4-BE49-F238E27FC236}">
                <a16:creationId xmlns:a16="http://schemas.microsoft.com/office/drawing/2014/main" id="{E569CD9D-3395-4A9E-A01C-D5822E8084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E50805-B379-4825-9342-5DB3F53E8E0F}"/>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88333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0303-EDA9-40CE-8A73-CD44D2885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0B1522-D30B-477E-B0B1-1881968A1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F02928-2C40-471F-8089-0AF80AAEF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2CE114-9F0A-4A23-A2CA-1E4EA5602C14}"/>
              </a:ext>
            </a:extLst>
          </p:cNvPr>
          <p:cNvSpPr>
            <a:spLocks noGrp="1"/>
          </p:cNvSpPr>
          <p:nvPr>
            <p:ph type="dt" sz="half" idx="10"/>
          </p:nvPr>
        </p:nvSpPr>
        <p:spPr/>
        <p:txBody>
          <a:bodyPr/>
          <a:lstStyle/>
          <a:p>
            <a:fld id="{83465958-2A8E-4464-B8BF-E993BFEA0BE9}" type="datetimeFigureOut">
              <a:rPr lang="en-GB" smtClean="0"/>
              <a:t>31/01/2022</a:t>
            </a:fld>
            <a:endParaRPr lang="en-GB"/>
          </a:p>
        </p:txBody>
      </p:sp>
      <p:sp>
        <p:nvSpPr>
          <p:cNvPr id="6" name="Footer Placeholder 5">
            <a:extLst>
              <a:ext uri="{FF2B5EF4-FFF2-40B4-BE49-F238E27FC236}">
                <a16:creationId xmlns:a16="http://schemas.microsoft.com/office/drawing/2014/main" id="{458686CD-D12B-4FD3-BE9C-555901889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59198-2571-4D4C-8F86-01EC14532712}"/>
              </a:ext>
            </a:extLst>
          </p:cNvPr>
          <p:cNvSpPr>
            <a:spLocks noGrp="1"/>
          </p:cNvSpPr>
          <p:nvPr>
            <p:ph type="sldNum" sz="quarter" idx="12"/>
          </p:nvPr>
        </p:nvSpPr>
        <p:spPr/>
        <p:txBody>
          <a:bodyPr/>
          <a:lstStyle/>
          <a:p>
            <a:fld id="{F999E768-F08A-4B80-B42D-4DB6FE2FE5C7}" type="slidenum">
              <a:rPr lang="en-GB" smtClean="0"/>
              <a:t>‹#›</a:t>
            </a:fld>
            <a:endParaRPr lang="en-GB"/>
          </a:p>
        </p:txBody>
      </p:sp>
    </p:spTree>
    <p:extLst>
      <p:ext uri="{BB962C8B-B14F-4D97-AF65-F5344CB8AC3E}">
        <p14:creationId xmlns:p14="http://schemas.microsoft.com/office/powerpoint/2010/main" val="382207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935EA-6E53-4757-AB7D-C85E18D7E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7C6B86-28FA-453A-8087-8652FB421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8E230-8470-4500-B16F-BA01B2F25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5958-2A8E-4464-B8BF-E993BFEA0BE9}" type="datetimeFigureOut">
              <a:rPr lang="en-GB" smtClean="0"/>
              <a:t>31/01/2022</a:t>
            </a:fld>
            <a:endParaRPr lang="en-GB"/>
          </a:p>
        </p:txBody>
      </p:sp>
      <p:sp>
        <p:nvSpPr>
          <p:cNvPr id="5" name="Footer Placeholder 4">
            <a:extLst>
              <a:ext uri="{FF2B5EF4-FFF2-40B4-BE49-F238E27FC236}">
                <a16:creationId xmlns:a16="http://schemas.microsoft.com/office/drawing/2014/main" id="{45D4773A-F629-479B-8878-ABF147F90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1F24B8-30E7-4FA2-887B-F5C3E5CD8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9E768-F08A-4B80-B42D-4DB6FE2FE5C7}" type="slidenum">
              <a:rPr lang="en-GB" smtClean="0"/>
              <a:t>‹#›</a:t>
            </a:fld>
            <a:endParaRPr lang="en-GB"/>
          </a:p>
        </p:txBody>
      </p:sp>
    </p:spTree>
    <p:extLst>
      <p:ext uri="{BB962C8B-B14F-4D97-AF65-F5344CB8AC3E}">
        <p14:creationId xmlns:p14="http://schemas.microsoft.com/office/powerpoint/2010/main" val="316211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goodreads.com/work/quotes/685029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svg"/><Relationship Id="rId18" Type="http://schemas.openxmlformats.org/officeDocument/2006/relationships/image" Target="../media/image19.svg"/><Relationship Id="rId3" Type="http://schemas.openxmlformats.org/officeDocument/2006/relationships/image" Target="../media/image2.png"/><Relationship Id="rId21" Type="http://schemas.openxmlformats.org/officeDocument/2006/relationships/image" Target="../media/image21.svg"/><Relationship Id="rId7" Type="http://schemas.openxmlformats.org/officeDocument/2006/relationships/image" Target="../media/image11.svg"/><Relationship Id="rId12" Type="http://schemas.openxmlformats.org/officeDocument/2006/relationships/image" Target="../media/image3.png"/><Relationship Id="rId17" Type="http://schemas.openxmlformats.org/officeDocument/2006/relationships/image" Target="../media/image18.png"/><Relationship Id="rId25" Type="http://schemas.openxmlformats.org/officeDocument/2006/relationships/image" Target="../media/image23.png"/><Relationship Id="rId2" Type="http://schemas.openxmlformats.org/officeDocument/2006/relationships/image" Target="../media/image1.jpg"/><Relationship Id="rId16" Type="http://schemas.openxmlformats.org/officeDocument/2006/relationships/hyperlink" Target="http://www.learningscientists.org/blog/2016/9/1-1" TargetMode="External"/><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hyperlink" Target="https://www.edx.org/course/the-science-of-learning-what-every-teacher-should-know" TargetMode="External"/><Relationship Id="rId5" Type="http://schemas.openxmlformats.org/officeDocument/2006/relationships/image" Target="../media/image9.svg"/><Relationship Id="rId15" Type="http://schemas.openxmlformats.org/officeDocument/2006/relationships/image" Target="../media/image17.svg"/><Relationship Id="rId23" Type="http://schemas.openxmlformats.org/officeDocument/2006/relationships/image" Target="../media/image22.png"/><Relationship Id="rId10" Type="http://schemas.openxmlformats.org/officeDocument/2006/relationships/image" Target="../media/image14.png"/><Relationship Id="rId19" Type="http://schemas.openxmlformats.org/officeDocument/2006/relationships/hyperlink" Target="https://www.futurelearn.com/courses/technology-teaching-learning/0/steps/53322" TargetMode="External"/><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6.png"/><Relationship Id="rId22" Type="http://schemas.openxmlformats.org/officeDocument/2006/relationships/hyperlink" Target="https://www.futurelearn.com/courses/science-of-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6B6A-04DF-4B29-A68D-A4BEDD3E404C}"/>
              </a:ext>
            </a:extLst>
          </p:cNvPr>
          <p:cNvSpPr>
            <a:spLocks noGrp="1"/>
          </p:cNvSpPr>
          <p:nvPr>
            <p:ph type="ctrTitle"/>
          </p:nvPr>
        </p:nvSpPr>
        <p:spPr>
          <a:xfrm>
            <a:off x="787705" y="2780442"/>
            <a:ext cx="6435215" cy="1297115"/>
          </a:xfrm>
        </p:spPr>
        <p:txBody>
          <a:bodyPr anchor="t">
            <a:normAutofit/>
          </a:bodyPr>
          <a:lstStyle/>
          <a:p>
            <a:pPr algn="l"/>
            <a:r>
              <a:rPr lang="en-GB" sz="4000" dirty="0">
                <a:solidFill>
                  <a:srgbClr val="000000"/>
                </a:solidFill>
              </a:rPr>
              <a:t>EPA Teaching Principles</a:t>
            </a:r>
          </a:p>
        </p:txBody>
      </p:sp>
      <p:grpSp>
        <p:nvGrpSpPr>
          <p:cNvPr id="4" name="Group 3">
            <a:extLst>
              <a:ext uri="{FF2B5EF4-FFF2-40B4-BE49-F238E27FC236}">
                <a16:creationId xmlns:a16="http://schemas.microsoft.com/office/drawing/2014/main" id="{95F5E3F1-69B1-4F33-B7F6-474BBBF28B8C}"/>
              </a:ext>
            </a:extLst>
          </p:cNvPr>
          <p:cNvGrpSpPr/>
          <p:nvPr/>
        </p:nvGrpSpPr>
        <p:grpSpPr>
          <a:xfrm>
            <a:off x="151249" y="113866"/>
            <a:ext cx="1887275" cy="574032"/>
            <a:chOff x="151250" y="113865"/>
            <a:chExt cx="2507974" cy="685883"/>
          </a:xfrm>
        </p:grpSpPr>
        <p:pic>
          <p:nvPicPr>
            <p:cNvPr id="8" name="Picture 7">
              <a:extLst>
                <a:ext uri="{FF2B5EF4-FFF2-40B4-BE49-F238E27FC236}">
                  <a16:creationId xmlns:a16="http://schemas.microsoft.com/office/drawing/2014/main" id="{0CBCA8A8-5242-420A-8B2A-8D3059BD4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9" name="Picture 8">
              <a:extLst>
                <a:ext uri="{FF2B5EF4-FFF2-40B4-BE49-F238E27FC236}">
                  <a16:creationId xmlns:a16="http://schemas.microsoft.com/office/drawing/2014/main" id="{314A324D-6E36-4B88-830F-2528D363D2A4}"/>
                </a:ext>
              </a:extLst>
            </p:cNvPr>
            <p:cNvPicPr/>
            <p:nvPr/>
          </p:nvPicPr>
          <p:blipFill rotWithShape="1">
            <a:blip r:embed="rId3">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pic>
        <p:nvPicPr>
          <p:cNvPr id="16" name="Graphic 15" descr="Head with gears">
            <a:extLst>
              <a:ext uri="{FF2B5EF4-FFF2-40B4-BE49-F238E27FC236}">
                <a16:creationId xmlns:a16="http://schemas.microsoft.com/office/drawing/2014/main" id="{96CF5682-C1AD-4F46-B850-F9C7B275BD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9404" y="2113384"/>
            <a:ext cx="3449216" cy="3449216"/>
          </a:xfrm>
          <a:prstGeom prst="rect">
            <a:avLst/>
          </a:prstGeom>
        </p:spPr>
      </p:pic>
    </p:spTree>
    <p:extLst>
      <p:ext uri="{BB962C8B-B14F-4D97-AF65-F5344CB8AC3E}">
        <p14:creationId xmlns:p14="http://schemas.microsoft.com/office/powerpoint/2010/main" val="89793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320570-770B-41D6-9B8D-0BAD30110786}"/>
              </a:ext>
            </a:extLst>
          </p:cNvPr>
          <p:cNvSpPr txBox="1">
            <a:spLocks/>
          </p:cNvSpPr>
          <p:nvPr/>
        </p:nvSpPr>
        <p:spPr>
          <a:xfrm>
            <a:off x="9487759" y="6340525"/>
            <a:ext cx="2704241" cy="41234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a:t>
            </a:r>
          </a:p>
        </p:txBody>
      </p:sp>
      <p:pic>
        <p:nvPicPr>
          <p:cNvPr id="14" name="Graphic 13" descr="Head with gears">
            <a:extLst>
              <a:ext uri="{FF2B5EF4-FFF2-40B4-BE49-F238E27FC236}">
                <a16:creationId xmlns:a16="http://schemas.microsoft.com/office/drawing/2014/main" id="{A90939B9-E3D9-4F37-8A0E-1EF61BA5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998" y="67112"/>
            <a:ext cx="1980444" cy="1980444"/>
          </a:xfrm>
          <a:prstGeom prst="rect">
            <a:avLst/>
          </a:prstGeom>
        </p:spPr>
      </p:pic>
      <p:sp>
        <p:nvSpPr>
          <p:cNvPr id="15" name="Rectangle 14">
            <a:extLst>
              <a:ext uri="{FF2B5EF4-FFF2-40B4-BE49-F238E27FC236}">
                <a16:creationId xmlns:a16="http://schemas.microsoft.com/office/drawing/2014/main" id="{DA6E40A4-5A0E-40D3-83B9-0EF02E31B9C2}"/>
              </a:ext>
            </a:extLst>
          </p:cNvPr>
          <p:cNvSpPr/>
          <p:nvPr/>
        </p:nvSpPr>
        <p:spPr>
          <a:xfrm>
            <a:off x="9779468" y="3894331"/>
            <a:ext cx="197749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sp>
        <p:nvSpPr>
          <p:cNvPr id="8" name="TextBox 7">
            <a:extLst>
              <a:ext uri="{FF2B5EF4-FFF2-40B4-BE49-F238E27FC236}">
                <a16:creationId xmlns:a16="http://schemas.microsoft.com/office/drawing/2014/main" id="{DC00044F-EDB3-413F-82DA-6C7CAA6C77A1}"/>
              </a:ext>
            </a:extLst>
          </p:cNvPr>
          <p:cNvSpPr txBox="1"/>
          <p:nvPr/>
        </p:nvSpPr>
        <p:spPr>
          <a:xfrm>
            <a:off x="732726" y="1057222"/>
            <a:ext cx="5517072" cy="2862322"/>
          </a:xfrm>
          <a:prstGeom prst="rect">
            <a:avLst/>
          </a:prstGeom>
          <a:noFill/>
        </p:spPr>
        <p:txBody>
          <a:bodyPr wrap="square" rtlCol="0">
            <a:spAutoFit/>
          </a:bodyPr>
          <a:lstStyle/>
          <a:p>
            <a:r>
              <a:rPr lang="en-GB" sz="2400" dirty="0"/>
              <a:t>“If we are going to be sure all students have formed secure understanding, teachers should not assume that knowledge aired and shared in the public space of the classroom has been absorbed and learned by any individual.”</a:t>
            </a:r>
            <a:br>
              <a:rPr lang="en-GB" sz="2400" dirty="0"/>
            </a:br>
            <a:r>
              <a:rPr lang="en-GB" dirty="0"/>
              <a:t>― </a:t>
            </a:r>
            <a:r>
              <a:rPr lang="en-GB" b="1" dirty="0"/>
              <a:t>Tom Sherrington</a:t>
            </a:r>
          </a:p>
          <a:p>
            <a:r>
              <a:rPr lang="en-GB" dirty="0" err="1">
                <a:hlinkClick r:id="rId4">
                  <a:extLst>
                    <a:ext uri="{A12FA001-AC4F-418D-AE19-62706E023703}">
                      <ahyp:hlinkClr xmlns:ahyp="http://schemas.microsoft.com/office/drawing/2018/hyperlinkcolor" val="tx"/>
                    </a:ext>
                  </a:extLst>
                </a:hlinkClick>
              </a:rPr>
              <a:t>Rosenshine's</a:t>
            </a:r>
            <a:r>
              <a:rPr lang="en-GB" dirty="0">
                <a:hlinkClick r:id="rId4">
                  <a:extLst>
                    <a:ext uri="{A12FA001-AC4F-418D-AE19-62706E023703}">
                      <ahyp:hlinkClr xmlns:ahyp="http://schemas.microsoft.com/office/drawing/2018/hyperlinkcolor" val="tx"/>
                    </a:ext>
                  </a:extLst>
                </a:hlinkClick>
              </a:rPr>
              <a:t> Principles in Action</a:t>
            </a:r>
            <a:endParaRPr lang="en-GB" dirty="0"/>
          </a:p>
        </p:txBody>
      </p:sp>
      <p:pic>
        <p:nvPicPr>
          <p:cNvPr id="1026" name="Picture 2" descr="Dylan Wiliam's quote has become totemic for many teachers and school leaders as a driver for good quality CPD, and I am no exception. So much so, that we are reorganising our approach to CPD across...">
            <a:extLst>
              <a:ext uri="{FF2B5EF4-FFF2-40B4-BE49-F238E27FC236}">
                <a16:creationId xmlns:a16="http://schemas.microsoft.com/office/drawing/2014/main" id="{0FD4377D-E3BF-443E-9600-3D064C2C7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690" y="1057222"/>
            <a:ext cx="2615837" cy="3487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776DF1-1412-4E53-85EE-B15F6F05F17D}"/>
              </a:ext>
            </a:extLst>
          </p:cNvPr>
          <p:cNvSpPr/>
          <p:nvPr/>
        </p:nvSpPr>
        <p:spPr>
          <a:xfrm>
            <a:off x="1602696" y="4692782"/>
            <a:ext cx="5413207" cy="1107996"/>
          </a:xfrm>
          <a:prstGeom prst="rect">
            <a:avLst/>
          </a:prstGeom>
        </p:spPr>
        <p:txBody>
          <a:bodyPr wrap="square">
            <a:spAutoFit/>
          </a:bodyPr>
          <a:lstStyle/>
          <a:p>
            <a:r>
              <a:rPr lang="en-GB" sz="2400" dirty="0"/>
              <a:t>“If we teach today's students as we taught yesterday's, we rob them of tomorrow.”</a:t>
            </a:r>
          </a:p>
          <a:p>
            <a:r>
              <a:rPr lang="en-GB" dirty="0"/>
              <a:t>— John Dewey</a:t>
            </a:r>
          </a:p>
        </p:txBody>
      </p:sp>
    </p:spTree>
    <p:extLst>
      <p:ext uri="{BB962C8B-B14F-4D97-AF65-F5344CB8AC3E}">
        <p14:creationId xmlns:p14="http://schemas.microsoft.com/office/powerpoint/2010/main" val="41783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6585585" cy="584775"/>
          </a:xfrm>
          <a:prstGeom prst="rect">
            <a:avLst/>
          </a:prstGeom>
          <a:noFill/>
        </p:spPr>
        <p:txBody>
          <a:bodyPr wrap="none" rtlCol="0">
            <a:spAutoFit/>
          </a:bodyPr>
          <a:lstStyle/>
          <a:p>
            <a:r>
              <a:rPr lang="en-GB" sz="3200" dirty="0">
                <a:latin typeface="+mj-lt"/>
              </a:rPr>
              <a:t>Why do we have a common approach?</a:t>
            </a:r>
            <a:endParaRPr lang="en-GB" dirty="0">
              <a:latin typeface="+mj-lt"/>
            </a:endParaRPr>
          </a:p>
        </p:txBody>
      </p:sp>
      <p:sp>
        <p:nvSpPr>
          <p:cNvPr id="7" name="Title 1">
            <a:extLst>
              <a:ext uri="{FF2B5EF4-FFF2-40B4-BE49-F238E27FC236}">
                <a16:creationId xmlns:a16="http://schemas.microsoft.com/office/drawing/2014/main" id="{9F320570-770B-41D6-9B8D-0BAD30110786}"/>
              </a:ext>
            </a:extLst>
          </p:cNvPr>
          <p:cNvSpPr txBox="1">
            <a:spLocks/>
          </p:cNvSpPr>
          <p:nvPr/>
        </p:nvSpPr>
        <p:spPr>
          <a:xfrm>
            <a:off x="9472494" y="6334646"/>
            <a:ext cx="2551085" cy="41234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a:t>
            </a:r>
          </a:p>
        </p:txBody>
      </p:sp>
      <p:grpSp>
        <p:nvGrpSpPr>
          <p:cNvPr id="5" name="Group 4">
            <a:extLst>
              <a:ext uri="{FF2B5EF4-FFF2-40B4-BE49-F238E27FC236}">
                <a16:creationId xmlns:a16="http://schemas.microsoft.com/office/drawing/2014/main" id="{8646CE80-4CFC-4956-AA63-9F386BABFA38}"/>
              </a:ext>
            </a:extLst>
          </p:cNvPr>
          <p:cNvGrpSpPr/>
          <p:nvPr/>
        </p:nvGrpSpPr>
        <p:grpSpPr>
          <a:xfrm>
            <a:off x="3267806" y="2483934"/>
            <a:ext cx="4943458" cy="2907489"/>
            <a:chOff x="234892" y="2451277"/>
            <a:chExt cx="4135772" cy="2907489"/>
          </a:xfrm>
        </p:grpSpPr>
        <p:sp>
          <p:nvSpPr>
            <p:cNvPr id="10" name="Rectangle: Rounded Corners 9">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17F94D82-2BFD-44E6-A4DE-563EBA2C6481}"/>
                </a:ext>
              </a:extLst>
            </p:cNvPr>
            <p:cNvSpPr/>
            <p:nvPr/>
          </p:nvSpPr>
          <p:spPr>
            <a:xfrm>
              <a:off x="234892" y="3111997"/>
              <a:ext cx="4062614" cy="22467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solidFill>
                    <a:schemeClr val="bg1"/>
                  </a:solidFill>
                  <a:latin typeface="+mj-lt"/>
                </a:rPr>
                <a:t>Increase shared understanding of ‘what works best’</a:t>
              </a:r>
            </a:p>
            <a:p>
              <a:pPr marL="342900" indent="-342900">
                <a:buFont typeface="Arial" panose="020B0604020202020204" pitchFamily="34" charset="0"/>
                <a:buChar char="•"/>
              </a:pPr>
              <a:r>
                <a:rPr lang="en-GB" sz="2000" dirty="0">
                  <a:solidFill>
                    <a:schemeClr val="bg1"/>
                  </a:solidFill>
                  <a:latin typeface="+mj-lt"/>
                </a:rPr>
                <a:t>Allows more precise identification of development areas</a:t>
              </a:r>
            </a:p>
            <a:p>
              <a:pPr marL="342900" indent="-342900">
                <a:buFont typeface="Arial" panose="020B0604020202020204" pitchFamily="34" charset="0"/>
                <a:buChar char="•"/>
              </a:pPr>
              <a:r>
                <a:rPr lang="en-GB" sz="2000" dirty="0">
                  <a:solidFill>
                    <a:schemeClr val="bg1"/>
                  </a:solidFill>
                  <a:latin typeface="+mj-lt"/>
                </a:rPr>
                <a:t>Incorporates research informed ‘best practice’ ideas		 </a:t>
              </a:r>
            </a:p>
            <a:p>
              <a:pPr marL="342900" indent="-342900">
                <a:buFont typeface="Arial" panose="020B0604020202020204" pitchFamily="34" charset="0"/>
                <a:buChar char="•"/>
              </a:pPr>
              <a:endParaRPr lang="en-GB" sz="2000" dirty="0">
                <a:solidFill>
                  <a:schemeClr val="bg1"/>
                </a:solidFill>
                <a:latin typeface="+mj-lt"/>
              </a:endParaRPr>
            </a:p>
          </p:txBody>
        </p:sp>
        <p:sp>
          <p:nvSpPr>
            <p:cNvPr id="12" name="TextBox 8">
              <a:extLst>
                <a:ext uri="{FF2B5EF4-FFF2-40B4-BE49-F238E27FC236}">
                  <a16:creationId xmlns:a16="http://schemas.microsoft.com/office/drawing/2014/main" id="{8CC6C5E9-1BFC-4E4A-85E4-CD90E5C77F08}"/>
                </a:ext>
              </a:extLst>
            </p:cNvPr>
            <p:cNvSpPr txBox="1"/>
            <p:nvPr/>
          </p:nvSpPr>
          <p:spPr>
            <a:xfrm>
              <a:off x="351666" y="2552497"/>
              <a:ext cx="251985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Teaching Principles</a:t>
              </a:r>
            </a:p>
          </p:txBody>
        </p:sp>
      </p:grpSp>
      <p:pic>
        <p:nvPicPr>
          <p:cNvPr id="19" name="Graphic 18" descr="Head with gears">
            <a:extLst>
              <a:ext uri="{FF2B5EF4-FFF2-40B4-BE49-F238E27FC236}">
                <a16:creationId xmlns:a16="http://schemas.microsoft.com/office/drawing/2014/main" id="{8C5C2E96-3965-4B16-9CE7-A950152FB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2166" y="67112"/>
            <a:ext cx="1971413" cy="1971413"/>
          </a:xfrm>
          <a:prstGeom prst="rect">
            <a:avLst/>
          </a:prstGeom>
        </p:spPr>
      </p:pic>
      <p:pic>
        <p:nvPicPr>
          <p:cNvPr id="4" name="Picture 3">
            <a:extLst>
              <a:ext uri="{FF2B5EF4-FFF2-40B4-BE49-F238E27FC236}">
                <a16:creationId xmlns:a16="http://schemas.microsoft.com/office/drawing/2014/main" id="{162C1173-8017-46FB-8903-0C03804B0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8643">
            <a:off x="2518879" y="4839626"/>
            <a:ext cx="912405" cy="1299265"/>
          </a:xfrm>
          <a:prstGeom prst="rect">
            <a:avLst/>
          </a:prstGeom>
        </p:spPr>
      </p:pic>
      <p:pic>
        <p:nvPicPr>
          <p:cNvPr id="25" name="Picture 24" descr="A screenshot of a cell phone&#10;&#10;Description generated with high confidence">
            <a:extLst>
              <a:ext uri="{FF2B5EF4-FFF2-40B4-BE49-F238E27FC236}">
                <a16:creationId xmlns:a16="http://schemas.microsoft.com/office/drawing/2014/main" id="{9E9D8B17-F456-4198-AC3D-1BD3CA44D02D}"/>
              </a:ext>
            </a:extLst>
          </p:cNvPr>
          <p:cNvPicPr>
            <a:picLocks noChangeAspect="1"/>
          </p:cNvPicPr>
          <p:nvPr/>
        </p:nvPicPr>
        <p:blipFill rotWithShape="1">
          <a:blip r:embed="rId5">
            <a:extLst>
              <a:ext uri="{28A0092B-C50C-407E-A947-70E740481C1C}">
                <a14:useLocalDpi xmlns:a14="http://schemas.microsoft.com/office/drawing/2010/main" val="0"/>
              </a:ext>
            </a:extLst>
          </a:blip>
          <a:srcRect b="9425"/>
          <a:stretch/>
        </p:blipFill>
        <p:spPr>
          <a:xfrm rot="20434665">
            <a:off x="7272431" y="4423758"/>
            <a:ext cx="2771775" cy="1492509"/>
          </a:xfrm>
          <a:prstGeom prst="rect">
            <a:avLst/>
          </a:prstGeom>
        </p:spPr>
      </p:pic>
      <p:sp>
        <p:nvSpPr>
          <p:cNvPr id="20" name="TextBox 19">
            <a:extLst>
              <a:ext uri="{FF2B5EF4-FFF2-40B4-BE49-F238E27FC236}">
                <a16:creationId xmlns:a16="http://schemas.microsoft.com/office/drawing/2014/main" id="{FB682F88-73D3-43B3-9DA2-7A8F13465A74}"/>
              </a:ext>
            </a:extLst>
          </p:cNvPr>
          <p:cNvSpPr txBox="1"/>
          <p:nvPr/>
        </p:nvSpPr>
        <p:spPr>
          <a:xfrm>
            <a:off x="271468" y="1037367"/>
            <a:ext cx="4005199" cy="584775"/>
          </a:xfrm>
          <a:prstGeom prst="rect">
            <a:avLst/>
          </a:prstGeom>
          <a:noFill/>
        </p:spPr>
        <p:txBody>
          <a:bodyPr wrap="none" rtlCol="0">
            <a:spAutoFit/>
          </a:bodyPr>
          <a:lstStyle/>
          <a:p>
            <a:r>
              <a:rPr lang="en-GB" sz="3200" dirty="0">
                <a:latin typeface="+mj-lt"/>
              </a:rPr>
              <a:t>EPA Teaching Principles</a:t>
            </a:r>
            <a:endParaRPr lang="en-GB" dirty="0">
              <a:latin typeface="+mj-lt"/>
            </a:endParaRPr>
          </a:p>
        </p:txBody>
      </p:sp>
    </p:spTree>
    <p:extLst>
      <p:ext uri="{BB962C8B-B14F-4D97-AF65-F5344CB8AC3E}">
        <p14:creationId xmlns:p14="http://schemas.microsoft.com/office/powerpoint/2010/main" val="6052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A914B26-04FC-40C9-B282-50BC0B85AB25}"/>
              </a:ext>
            </a:extLst>
          </p:cNvPr>
          <p:cNvGrpSpPr/>
          <p:nvPr/>
        </p:nvGrpSpPr>
        <p:grpSpPr>
          <a:xfrm>
            <a:off x="273650" y="252284"/>
            <a:ext cx="3900634" cy="1110927"/>
            <a:chOff x="151250" y="113865"/>
            <a:chExt cx="2507974" cy="685883"/>
          </a:xfrm>
        </p:grpSpPr>
        <p:pic>
          <p:nvPicPr>
            <p:cNvPr id="5" name="Picture 4">
              <a:extLst>
                <a:ext uri="{FF2B5EF4-FFF2-40B4-BE49-F238E27FC236}">
                  <a16:creationId xmlns:a16="http://schemas.microsoft.com/office/drawing/2014/main" id="{7C9D5341-2CB7-404C-8CBA-D3994A671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6" name="Picture 5" descr="A screenshot of a person&#10;&#10;Description generated with very high confidence">
              <a:extLst>
                <a:ext uri="{FF2B5EF4-FFF2-40B4-BE49-F238E27FC236}">
                  <a16:creationId xmlns:a16="http://schemas.microsoft.com/office/drawing/2014/main" id="{6F7150B1-0429-4122-85D8-0B6660CE6A95}"/>
                </a:ext>
              </a:extLst>
            </p:cNvPr>
            <p:cNvPicPr/>
            <p:nvPr/>
          </p:nvPicPr>
          <p:blipFill rotWithShape="1">
            <a:blip r:embed="rId3">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pic>
        <p:nvPicPr>
          <p:cNvPr id="7" name="Graphic 6" descr="Group brainstorm">
            <a:extLst>
              <a:ext uri="{FF2B5EF4-FFF2-40B4-BE49-F238E27FC236}">
                <a16:creationId xmlns:a16="http://schemas.microsoft.com/office/drawing/2014/main" id="{1459AC39-BD33-4A44-8262-E2CE670B57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233" y="1721838"/>
            <a:ext cx="1501629" cy="1501629"/>
          </a:xfrm>
          <a:prstGeom prst="rect">
            <a:avLst/>
          </a:prstGeom>
        </p:spPr>
      </p:pic>
      <p:sp>
        <p:nvSpPr>
          <p:cNvPr id="9" name="Rectangle 8">
            <a:extLst>
              <a:ext uri="{FF2B5EF4-FFF2-40B4-BE49-F238E27FC236}">
                <a16:creationId xmlns:a16="http://schemas.microsoft.com/office/drawing/2014/main" id="{4BE5A761-324E-42A9-884D-865FE2337DD4}"/>
              </a:ext>
            </a:extLst>
          </p:cNvPr>
          <p:cNvSpPr/>
          <p:nvPr/>
        </p:nvSpPr>
        <p:spPr>
          <a:xfrm>
            <a:off x="729950" y="3105834"/>
            <a:ext cx="2499812" cy="646331"/>
          </a:xfrm>
          <a:prstGeom prst="rect">
            <a:avLst/>
          </a:prstGeom>
        </p:spPr>
        <p:txBody>
          <a:bodyPr wrap="square">
            <a:spAutoFit/>
          </a:bodyPr>
          <a:lstStyle/>
          <a:p>
            <a:r>
              <a:rPr lang="en-GB" dirty="0">
                <a:solidFill>
                  <a:srgbClr val="000000"/>
                </a:solidFill>
              </a:rPr>
              <a:t>High expectations of learning behaviour</a:t>
            </a:r>
            <a:endParaRPr lang="en-GB" dirty="0"/>
          </a:p>
        </p:txBody>
      </p:sp>
      <p:pic>
        <p:nvPicPr>
          <p:cNvPr id="10" name="Graphic 9" descr="Classroom">
            <a:extLst>
              <a:ext uri="{FF2B5EF4-FFF2-40B4-BE49-F238E27FC236}">
                <a16:creationId xmlns:a16="http://schemas.microsoft.com/office/drawing/2014/main" id="{D385559C-5CFE-42C8-BF44-3CA48E67E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4827" y="1688277"/>
            <a:ext cx="1501629" cy="1501629"/>
          </a:xfrm>
          <a:prstGeom prst="rect">
            <a:avLst/>
          </a:prstGeom>
        </p:spPr>
      </p:pic>
      <p:sp>
        <p:nvSpPr>
          <p:cNvPr id="11" name="Rectangle 10">
            <a:extLst>
              <a:ext uri="{FF2B5EF4-FFF2-40B4-BE49-F238E27FC236}">
                <a16:creationId xmlns:a16="http://schemas.microsoft.com/office/drawing/2014/main" id="{D3E06DCA-4A09-4281-AB49-E01300F9238C}"/>
              </a:ext>
            </a:extLst>
          </p:cNvPr>
          <p:cNvSpPr/>
          <p:nvPr/>
        </p:nvSpPr>
        <p:spPr>
          <a:xfrm>
            <a:off x="3472642" y="3223467"/>
            <a:ext cx="2174634" cy="369332"/>
          </a:xfrm>
          <a:prstGeom prst="rect">
            <a:avLst/>
          </a:prstGeom>
        </p:spPr>
        <p:txBody>
          <a:bodyPr wrap="none">
            <a:spAutoFit/>
          </a:bodyPr>
          <a:lstStyle/>
          <a:p>
            <a:r>
              <a:rPr lang="en-GB" dirty="0">
                <a:solidFill>
                  <a:srgbClr val="000000"/>
                </a:solidFill>
              </a:rPr>
              <a:t>Quality of Instruction</a:t>
            </a:r>
            <a:endParaRPr lang="en-GB" dirty="0"/>
          </a:p>
        </p:txBody>
      </p:sp>
      <p:pic>
        <p:nvPicPr>
          <p:cNvPr id="12" name="Graphic 11" descr="Books">
            <a:extLst>
              <a:ext uri="{FF2B5EF4-FFF2-40B4-BE49-F238E27FC236}">
                <a16:creationId xmlns:a16="http://schemas.microsoft.com/office/drawing/2014/main" id="{9D99A320-A616-47C5-8EED-B1CC27369B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1346" y="1625673"/>
            <a:ext cx="1564233" cy="1564233"/>
          </a:xfrm>
          <a:prstGeom prst="rect">
            <a:avLst/>
          </a:prstGeom>
        </p:spPr>
      </p:pic>
      <p:sp>
        <p:nvSpPr>
          <p:cNvPr id="13" name="Rectangle 12">
            <a:extLst>
              <a:ext uri="{FF2B5EF4-FFF2-40B4-BE49-F238E27FC236}">
                <a16:creationId xmlns:a16="http://schemas.microsoft.com/office/drawing/2014/main" id="{5DCC23AC-2E78-4ED1-BB90-EE7E2DFA94A2}"/>
              </a:ext>
            </a:extLst>
          </p:cNvPr>
          <p:cNvSpPr/>
          <p:nvPr/>
        </p:nvSpPr>
        <p:spPr>
          <a:xfrm>
            <a:off x="6392460" y="3244333"/>
            <a:ext cx="1702004" cy="369332"/>
          </a:xfrm>
          <a:prstGeom prst="rect">
            <a:avLst/>
          </a:prstGeom>
        </p:spPr>
        <p:txBody>
          <a:bodyPr wrap="none">
            <a:spAutoFit/>
          </a:bodyPr>
          <a:lstStyle/>
          <a:p>
            <a:r>
              <a:rPr lang="en-GB" dirty="0">
                <a:solidFill>
                  <a:srgbClr val="000000"/>
                </a:solidFill>
              </a:rPr>
              <a:t>Subject Mastery</a:t>
            </a:r>
            <a:endParaRPr lang="en-GB" dirty="0"/>
          </a:p>
        </p:txBody>
      </p:sp>
      <p:pic>
        <p:nvPicPr>
          <p:cNvPr id="14" name="Graphic 13" descr="Connections">
            <a:extLst>
              <a:ext uri="{FF2B5EF4-FFF2-40B4-BE49-F238E27FC236}">
                <a16:creationId xmlns:a16="http://schemas.microsoft.com/office/drawing/2014/main" id="{AD575BD3-1504-4C62-ACEF-29A4BAAB4A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0223" y="3850262"/>
            <a:ext cx="1644527" cy="1644527"/>
          </a:xfrm>
          <a:prstGeom prst="rect">
            <a:avLst/>
          </a:prstGeom>
        </p:spPr>
      </p:pic>
      <p:sp>
        <p:nvSpPr>
          <p:cNvPr id="15" name="Rectangle 14">
            <a:extLst>
              <a:ext uri="{FF2B5EF4-FFF2-40B4-BE49-F238E27FC236}">
                <a16:creationId xmlns:a16="http://schemas.microsoft.com/office/drawing/2014/main" id="{2890D3DA-805B-41AF-B4A2-8037562318B1}"/>
              </a:ext>
            </a:extLst>
          </p:cNvPr>
          <p:cNvSpPr/>
          <p:nvPr/>
        </p:nvSpPr>
        <p:spPr>
          <a:xfrm>
            <a:off x="872529" y="5408220"/>
            <a:ext cx="1535036" cy="369332"/>
          </a:xfrm>
          <a:prstGeom prst="rect">
            <a:avLst/>
          </a:prstGeom>
        </p:spPr>
        <p:txBody>
          <a:bodyPr wrap="none">
            <a:spAutoFit/>
          </a:bodyPr>
          <a:lstStyle/>
          <a:p>
            <a:r>
              <a:rPr lang="en-GB" dirty="0">
                <a:solidFill>
                  <a:srgbClr val="000000"/>
                </a:solidFill>
              </a:rPr>
              <a:t>Making it stick</a:t>
            </a:r>
            <a:endParaRPr lang="en-GB" dirty="0"/>
          </a:p>
        </p:txBody>
      </p:sp>
      <p:pic>
        <p:nvPicPr>
          <p:cNvPr id="16" name="Graphic 15" descr="Head with gears">
            <a:extLst>
              <a:ext uri="{FF2B5EF4-FFF2-40B4-BE49-F238E27FC236}">
                <a16:creationId xmlns:a16="http://schemas.microsoft.com/office/drawing/2014/main" id="{3652393A-4241-4555-AAE0-2DEFD34689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84827" y="3848239"/>
            <a:ext cx="1646550" cy="1646550"/>
          </a:xfrm>
          <a:prstGeom prst="rect">
            <a:avLst/>
          </a:prstGeom>
        </p:spPr>
      </p:pic>
      <p:sp>
        <p:nvSpPr>
          <p:cNvPr id="17" name="Rectangle 16">
            <a:extLst>
              <a:ext uri="{FF2B5EF4-FFF2-40B4-BE49-F238E27FC236}">
                <a16:creationId xmlns:a16="http://schemas.microsoft.com/office/drawing/2014/main" id="{FB743743-2AF3-48CE-A2C3-34C91855E110}"/>
              </a:ext>
            </a:extLst>
          </p:cNvPr>
          <p:cNvSpPr/>
          <p:nvPr/>
        </p:nvSpPr>
        <p:spPr>
          <a:xfrm>
            <a:off x="3469224" y="5408220"/>
            <a:ext cx="1874872" cy="369332"/>
          </a:xfrm>
          <a:prstGeom prst="rect">
            <a:avLst/>
          </a:prstGeom>
        </p:spPr>
        <p:txBody>
          <a:bodyPr wrap="none">
            <a:spAutoFit/>
          </a:bodyPr>
          <a:lstStyle/>
          <a:p>
            <a:r>
              <a:rPr lang="en-GB" dirty="0">
                <a:solidFill>
                  <a:srgbClr val="000000"/>
                </a:solidFill>
              </a:rPr>
              <a:t>Adaptive teaching</a:t>
            </a:r>
            <a:endParaRPr lang="en-GB" dirty="0"/>
          </a:p>
        </p:txBody>
      </p:sp>
      <p:pic>
        <p:nvPicPr>
          <p:cNvPr id="18" name="Graphic 17" descr="Chat">
            <a:extLst>
              <a:ext uri="{FF2B5EF4-FFF2-40B4-BE49-F238E27FC236}">
                <a16:creationId xmlns:a16="http://schemas.microsoft.com/office/drawing/2014/main" id="{0CB86E0F-153F-44E8-BFF1-F66209E0CE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05755" y="3557944"/>
            <a:ext cx="1936845" cy="1936845"/>
          </a:xfrm>
          <a:prstGeom prst="rect">
            <a:avLst/>
          </a:prstGeom>
        </p:spPr>
      </p:pic>
      <p:sp>
        <p:nvSpPr>
          <p:cNvPr id="19" name="Rectangle 18">
            <a:extLst>
              <a:ext uri="{FF2B5EF4-FFF2-40B4-BE49-F238E27FC236}">
                <a16:creationId xmlns:a16="http://schemas.microsoft.com/office/drawing/2014/main" id="{D5D817D0-D773-40FC-8088-1C00F3E7FA76}"/>
              </a:ext>
            </a:extLst>
          </p:cNvPr>
          <p:cNvSpPr/>
          <p:nvPr/>
        </p:nvSpPr>
        <p:spPr>
          <a:xfrm>
            <a:off x="6338570" y="5408220"/>
            <a:ext cx="1925464" cy="369332"/>
          </a:xfrm>
          <a:prstGeom prst="rect">
            <a:avLst/>
          </a:prstGeom>
        </p:spPr>
        <p:txBody>
          <a:bodyPr wrap="none">
            <a:spAutoFit/>
          </a:bodyPr>
          <a:lstStyle/>
          <a:p>
            <a:r>
              <a:rPr lang="en-GB" dirty="0">
                <a:solidFill>
                  <a:srgbClr val="000000"/>
                </a:solidFill>
              </a:rPr>
              <a:t>Effective Feedback</a:t>
            </a:r>
            <a:endParaRPr lang="en-GB" dirty="0"/>
          </a:p>
        </p:txBody>
      </p:sp>
      <p:sp>
        <p:nvSpPr>
          <p:cNvPr id="20" name="Rectangle 19">
            <a:extLst>
              <a:ext uri="{FF2B5EF4-FFF2-40B4-BE49-F238E27FC236}">
                <a16:creationId xmlns:a16="http://schemas.microsoft.com/office/drawing/2014/main" id="{AB2E16AD-EC7F-4C9E-9259-0F7B8D40FA62}"/>
              </a:ext>
            </a:extLst>
          </p:cNvPr>
          <p:cNvSpPr/>
          <p:nvPr/>
        </p:nvSpPr>
        <p:spPr>
          <a:xfrm>
            <a:off x="8971778" y="453165"/>
            <a:ext cx="1386855" cy="369332"/>
          </a:xfrm>
          <a:prstGeom prst="rect">
            <a:avLst/>
          </a:prstGeom>
        </p:spPr>
        <p:txBody>
          <a:bodyPr wrap="none">
            <a:spAutoFit/>
          </a:bodyPr>
          <a:lstStyle/>
          <a:p>
            <a:r>
              <a:rPr lang="en-GB" dirty="0">
                <a:solidFill>
                  <a:srgbClr val="000000"/>
                </a:solidFill>
              </a:rPr>
              <a:t>Look out for:</a:t>
            </a:r>
            <a:endParaRPr lang="en-GB" dirty="0"/>
          </a:p>
        </p:txBody>
      </p:sp>
      <p:grpSp>
        <p:nvGrpSpPr>
          <p:cNvPr id="21" name="Group 20">
            <a:extLst>
              <a:ext uri="{FF2B5EF4-FFF2-40B4-BE49-F238E27FC236}">
                <a16:creationId xmlns:a16="http://schemas.microsoft.com/office/drawing/2014/main" id="{07FAE2F6-F76E-489D-BA23-D4265CD252B3}"/>
              </a:ext>
            </a:extLst>
          </p:cNvPr>
          <p:cNvGrpSpPr/>
          <p:nvPr/>
        </p:nvGrpSpPr>
        <p:grpSpPr>
          <a:xfrm>
            <a:off x="9644148" y="927651"/>
            <a:ext cx="1936845" cy="1521251"/>
            <a:chOff x="6989052" y="5922235"/>
            <a:chExt cx="1084793" cy="766748"/>
          </a:xfrm>
        </p:grpSpPr>
        <p:pic>
          <p:nvPicPr>
            <p:cNvPr id="22" name="Graphic 21" descr="Connections">
              <a:hlinkClick r:id="rId16"/>
              <a:extLst>
                <a:ext uri="{FF2B5EF4-FFF2-40B4-BE49-F238E27FC236}">
                  <a16:creationId xmlns:a16="http://schemas.microsoft.com/office/drawing/2014/main" id="{D3326137-6918-46FB-8294-CDFC1D153E8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33471" y="5922235"/>
              <a:ext cx="587522" cy="587523"/>
            </a:xfrm>
            <a:prstGeom prst="rect">
              <a:avLst/>
            </a:prstGeom>
          </p:spPr>
        </p:pic>
        <p:sp>
          <p:nvSpPr>
            <p:cNvPr id="23" name="TextBox 22">
              <a:extLst>
                <a:ext uri="{FF2B5EF4-FFF2-40B4-BE49-F238E27FC236}">
                  <a16:creationId xmlns:a16="http://schemas.microsoft.com/office/drawing/2014/main" id="{A9F736AC-90A0-40C5-8C1E-76896AB75323}"/>
                </a:ext>
              </a:extLst>
            </p:cNvPr>
            <p:cNvSpPr txBox="1"/>
            <p:nvPr/>
          </p:nvSpPr>
          <p:spPr>
            <a:xfrm>
              <a:off x="6989052" y="6487318"/>
              <a:ext cx="1084793" cy="201665"/>
            </a:xfrm>
            <a:prstGeom prst="rect">
              <a:avLst/>
            </a:prstGeom>
            <a:noFill/>
          </p:spPr>
          <p:txBody>
            <a:bodyPr wrap="square" rtlCol="0">
              <a:spAutoFit/>
            </a:bodyPr>
            <a:lstStyle/>
            <a:p>
              <a:r>
                <a:rPr lang="en-GB" sz="2000" dirty="0">
                  <a:solidFill>
                    <a:schemeClr val="accent5">
                      <a:lumMod val="50000"/>
                    </a:schemeClr>
                  </a:solidFill>
                </a:rPr>
                <a:t>web resource</a:t>
              </a:r>
            </a:p>
          </p:txBody>
        </p:sp>
      </p:grpSp>
      <p:grpSp>
        <p:nvGrpSpPr>
          <p:cNvPr id="24" name="Group 23">
            <a:extLst>
              <a:ext uri="{FF2B5EF4-FFF2-40B4-BE49-F238E27FC236}">
                <a16:creationId xmlns:a16="http://schemas.microsoft.com/office/drawing/2014/main" id="{DB7D4F42-3FE0-40CA-AF14-E473A156BA0C}"/>
              </a:ext>
            </a:extLst>
          </p:cNvPr>
          <p:cNvGrpSpPr/>
          <p:nvPr/>
        </p:nvGrpSpPr>
        <p:grpSpPr>
          <a:xfrm>
            <a:off x="9556718" y="2654430"/>
            <a:ext cx="1722778" cy="1312811"/>
            <a:chOff x="3308548" y="5881531"/>
            <a:chExt cx="1080860" cy="724487"/>
          </a:xfrm>
        </p:grpSpPr>
        <p:sp>
          <p:nvSpPr>
            <p:cNvPr id="25" name="TextBox 24">
              <a:extLst>
                <a:ext uri="{FF2B5EF4-FFF2-40B4-BE49-F238E27FC236}">
                  <a16:creationId xmlns:a16="http://schemas.microsoft.com/office/drawing/2014/main" id="{C461EA6E-F6D9-4944-B9E1-FE371CDD142C}"/>
                </a:ext>
              </a:extLst>
            </p:cNvPr>
            <p:cNvSpPr txBox="1"/>
            <p:nvPr/>
          </p:nvSpPr>
          <p:spPr>
            <a:xfrm>
              <a:off x="3308548" y="6385214"/>
              <a:ext cx="1080860" cy="220804"/>
            </a:xfrm>
            <a:prstGeom prst="rect">
              <a:avLst/>
            </a:prstGeom>
            <a:noFill/>
          </p:spPr>
          <p:txBody>
            <a:bodyPr wrap="none" rtlCol="0">
              <a:spAutoFit/>
            </a:bodyPr>
            <a:lstStyle/>
            <a:p>
              <a:r>
                <a:rPr lang="en-GB" sz="2000" dirty="0">
                  <a:solidFill>
                    <a:schemeClr val="accent5">
                      <a:lumMod val="50000"/>
                    </a:schemeClr>
                  </a:solidFill>
                </a:rPr>
                <a:t>video resource</a:t>
              </a:r>
            </a:p>
          </p:txBody>
        </p:sp>
        <p:pic>
          <p:nvPicPr>
            <p:cNvPr id="26" name="Graphic 25" descr="Monitor">
              <a:hlinkClick r:id="rId19"/>
              <a:extLst>
                <a:ext uri="{FF2B5EF4-FFF2-40B4-BE49-F238E27FC236}">
                  <a16:creationId xmlns:a16="http://schemas.microsoft.com/office/drawing/2014/main" id="{D2D9BD30-3642-4A27-86A7-EC88C4F04DC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579278" y="5881531"/>
              <a:ext cx="549927" cy="549927"/>
            </a:xfrm>
            <a:prstGeom prst="rect">
              <a:avLst/>
            </a:prstGeom>
          </p:spPr>
        </p:pic>
      </p:grpSp>
      <p:cxnSp>
        <p:nvCxnSpPr>
          <p:cNvPr id="28" name="Straight Connector 27">
            <a:extLst>
              <a:ext uri="{FF2B5EF4-FFF2-40B4-BE49-F238E27FC236}">
                <a16:creationId xmlns:a16="http://schemas.microsoft.com/office/drawing/2014/main" id="{B12E17E9-2FAB-4724-B051-C0F5ABB520FC}"/>
              </a:ext>
            </a:extLst>
          </p:cNvPr>
          <p:cNvCxnSpPr/>
          <p:nvPr/>
        </p:nvCxnSpPr>
        <p:spPr>
          <a:xfrm>
            <a:off x="8808440" y="372912"/>
            <a:ext cx="0" cy="619566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3DA51F27-F2B1-451F-914A-A44D300FB130}"/>
              </a:ext>
            </a:extLst>
          </p:cNvPr>
          <p:cNvCxnSpPr>
            <a:cxnSpLocks/>
          </p:cNvCxnSpPr>
          <p:nvPr/>
        </p:nvCxnSpPr>
        <p:spPr>
          <a:xfrm flipH="1">
            <a:off x="8971778" y="4288172"/>
            <a:ext cx="3001861" cy="0"/>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03EACA6A-6158-4247-8D7D-72D16035AA4F}"/>
              </a:ext>
            </a:extLst>
          </p:cNvPr>
          <p:cNvSpPr/>
          <p:nvPr/>
        </p:nvSpPr>
        <p:spPr>
          <a:xfrm>
            <a:off x="8971778" y="4424438"/>
            <a:ext cx="1627882" cy="369332"/>
          </a:xfrm>
          <a:prstGeom prst="rect">
            <a:avLst/>
          </a:prstGeom>
        </p:spPr>
        <p:txBody>
          <a:bodyPr wrap="none">
            <a:spAutoFit/>
          </a:bodyPr>
          <a:lstStyle/>
          <a:p>
            <a:r>
              <a:rPr lang="en-GB" dirty="0">
                <a:solidFill>
                  <a:srgbClr val="000000"/>
                </a:solidFill>
              </a:rPr>
              <a:t>Online courses:</a:t>
            </a:r>
            <a:endParaRPr lang="en-GB" dirty="0"/>
          </a:p>
        </p:txBody>
      </p:sp>
      <p:sp>
        <p:nvSpPr>
          <p:cNvPr id="32" name="Rectangle 31">
            <a:extLst>
              <a:ext uri="{FF2B5EF4-FFF2-40B4-BE49-F238E27FC236}">
                <a16:creationId xmlns:a16="http://schemas.microsoft.com/office/drawing/2014/main" id="{30672E96-EDD8-49F1-9A89-5FECBF6CC9FA}"/>
              </a:ext>
            </a:extLst>
          </p:cNvPr>
          <p:cNvSpPr/>
          <p:nvPr/>
        </p:nvSpPr>
        <p:spPr>
          <a:xfrm>
            <a:off x="8911853" y="4902418"/>
            <a:ext cx="2340705" cy="646331"/>
          </a:xfrm>
          <a:prstGeom prst="rect">
            <a:avLst/>
          </a:prstGeom>
        </p:spPr>
        <p:txBody>
          <a:bodyPr wrap="none">
            <a:spAutoFit/>
          </a:bodyPr>
          <a:lstStyle/>
          <a:p>
            <a:r>
              <a:rPr lang="en-GB" dirty="0">
                <a:solidFill>
                  <a:srgbClr val="000000"/>
                </a:solidFill>
                <a:hlinkClick r:id="rId22"/>
              </a:rPr>
              <a:t>The science of learning</a:t>
            </a:r>
            <a:endParaRPr lang="en-GB" dirty="0">
              <a:solidFill>
                <a:srgbClr val="000000"/>
              </a:solidFill>
            </a:endParaRPr>
          </a:p>
          <a:p>
            <a:endParaRPr lang="en-GB" dirty="0"/>
          </a:p>
        </p:txBody>
      </p:sp>
      <p:pic>
        <p:nvPicPr>
          <p:cNvPr id="1026" name="Picture 2" descr="Image result for national stem learning centre">
            <a:extLst>
              <a:ext uri="{FF2B5EF4-FFF2-40B4-BE49-F238E27FC236}">
                <a16:creationId xmlns:a16="http://schemas.microsoft.com/office/drawing/2014/main" id="{3935FB67-F6DE-4823-AC03-BF57683F3B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82729" y="4951211"/>
            <a:ext cx="781855" cy="27437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0B98BBB5-41DC-4FA7-A745-2A6454E9D607}"/>
              </a:ext>
            </a:extLst>
          </p:cNvPr>
          <p:cNvSpPr/>
          <p:nvPr/>
        </p:nvSpPr>
        <p:spPr>
          <a:xfrm>
            <a:off x="8949365" y="5408015"/>
            <a:ext cx="2370105" cy="830997"/>
          </a:xfrm>
          <a:prstGeom prst="rect">
            <a:avLst/>
          </a:prstGeom>
        </p:spPr>
        <p:txBody>
          <a:bodyPr wrap="square">
            <a:spAutoFit/>
          </a:bodyPr>
          <a:lstStyle/>
          <a:p>
            <a:r>
              <a:rPr lang="en-GB" dirty="0">
                <a:solidFill>
                  <a:srgbClr val="000000"/>
                </a:solidFill>
                <a:hlinkClick r:id="rId24"/>
              </a:rPr>
              <a:t>The science of learning </a:t>
            </a:r>
            <a:r>
              <a:rPr lang="en-GB" sz="1200" dirty="0">
                <a:solidFill>
                  <a:srgbClr val="000000"/>
                </a:solidFill>
              </a:rPr>
              <a:t>– what every teacher should know</a:t>
            </a:r>
          </a:p>
          <a:p>
            <a:endParaRPr lang="en-GB" dirty="0"/>
          </a:p>
        </p:txBody>
      </p:sp>
      <p:pic>
        <p:nvPicPr>
          <p:cNvPr id="1028" name="Picture 4" descr="Image result for edx">
            <a:extLst>
              <a:ext uri="{FF2B5EF4-FFF2-40B4-BE49-F238E27FC236}">
                <a16:creationId xmlns:a16="http://schemas.microsoft.com/office/drawing/2014/main" id="{8A7882FB-6C67-4442-B8B9-CB191FB4919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294542" y="5225583"/>
            <a:ext cx="758227" cy="75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0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4005199" cy="584775"/>
          </a:xfrm>
          <a:prstGeom prst="rect">
            <a:avLst/>
          </a:prstGeom>
          <a:noFill/>
        </p:spPr>
        <p:txBody>
          <a:bodyPr wrap="none" rtlCol="0">
            <a:spAutoFit/>
          </a:bodyPr>
          <a:lstStyle/>
          <a:p>
            <a:r>
              <a:rPr lang="en-GB" sz="3200" dirty="0">
                <a:latin typeface="+mj-lt"/>
              </a:rPr>
              <a:t>EPA Teaching Principles</a:t>
            </a:r>
            <a:endParaRPr lang="en-GB" dirty="0">
              <a:latin typeface="+mj-lt"/>
            </a:endParaRPr>
          </a:p>
        </p:txBody>
      </p:sp>
      <p:sp>
        <p:nvSpPr>
          <p:cNvPr id="7" name="Title 1">
            <a:extLst>
              <a:ext uri="{FF2B5EF4-FFF2-40B4-BE49-F238E27FC236}">
                <a16:creationId xmlns:a16="http://schemas.microsoft.com/office/drawing/2014/main" id="{9F320570-770B-41D6-9B8D-0BAD30110786}"/>
              </a:ext>
            </a:extLst>
          </p:cNvPr>
          <p:cNvSpPr txBox="1">
            <a:spLocks/>
          </p:cNvSpPr>
          <p:nvPr/>
        </p:nvSpPr>
        <p:spPr>
          <a:xfrm>
            <a:off x="9445057" y="6378546"/>
            <a:ext cx="2559474" cy="41234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a:t>
            </a:r>
          </a:p>
        </p:txBody>
      </p:sp>
      <p:grpSp>
        <p:nvGrpSpPr>
          <p:cNvPr id="5" name="Group 4">
            <a:extLst>
              <a:ext uri="{FF2B5EF4-FFF2-40B4-BE49-F238E27FC236}">
                <a16:creationId xmlns:a16="http://schemas.microsoft.com/office/drawing/2014/main" id="{8646CE80-4CFC-4956-AA63-9F386BABFA38}"/>
              </a:ext>
            </a:extLst>
          </p:cNvPr>
          <p:cNvGrpSpPr/>
          <p:nvPr/>
        </p:nvGrpSpPr>
        <p:grpSpPr>
          <a:xfrm>
            <a:off x="1423785" y="2596394"/>
            <a:ext cx="7409822" cy="2617365"/>
            <a:chOff x="234892" y="2451277"/>
            <a:chExt cx="4135772" cy="2632451"/>
          </a:xfrm>
        </p:grpSpPr>
        <p:sp>
          <p:nvSpPr>
            <p:cNvPr id="10" name="Rectangle: Rounded Corners 9">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17F94D82-2BFD-44E6-A4DE-563EBA2C6481}"/>
                </a:ext>
              </a:extLst>
            </p:cNvPr>
            <p:cNvSpPr/>
            <p:nvPr/>
          </p:nvSpPr>
          <p:spPr>
            <a:xfrm>
              <a:off x="480968" y="2595881"/>
              <a:ext cx="3177988" cy="23216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chemeClr val="bg1"/>
                  </a:solidFill>
                  <a:latin typeface="+mj-lt"/>
                </a:rPr>
                <a:t>High expectations of learning behaviour</a:t>
              </a:r>
            </a:p>
            <a:p>
              <a:pPr marL="342900" indent="-342900">
                <a:buFont typeface="Arial" panose="020B0604020202020204" pitchFamily="34" charset="0"/>
                <a:buChar char="•"/>
              </a:pPr>
              <a:r>
                <a:rPr lang="en-GB" sz="2400" dirty="0">
                  <a:solidFill>
                    <a:schemeClr val="bg1"/>
                  </a:solidFill>
                  <a:latin typeface="+mj-lt"/>
                </a:rPr>
                <a:t>Quality of instruction</a:t>
              </a:r>
            </a:p>
            <a:p>
              <a:pPr marL="342900" indent="-342900">
                <a:buFont typeface="Arial" panose="020B0604020202020204" pitchFamily="34" charset="0"/>
                <a:buChar char="•"/>
              </a:pPr>
              <a:r>
                <a:rPr lang="en-GB" sz="2400" dirty="0">
                  <a:solidFill>
                    <a:schemeClr val="bg1"/>
                  </a:solidFill>
                  <a:latin typeface="+mj-lt"/>
                </a:rPr>
                <a:t>Subject mastery</a:t>
              </a:r>
            </a:p>
            <a:p>
              <a:pPr marL="342900" indent="-342900">
                <a:buFont typeface="Arial" panose="020B0604020202020204" pitchFamily="34" charset="0"/>
                <a:buChar char="•"/>
              </a:pPr>
              <a:r>
                <a:rPr lang="en-GB" sz="2400" dirty="0">
                  <a:solidFill>
                    <a:schemeClr val="bg1"/>
                  </a:solidFill>
                  <a:latin typeface="+mj-lt"/>
                </a:rPr>
                <a:t>Making it stick</a:t>
              </a:r>
            </a:p>
            <a:p>
              <a:pPr marL="342900" indent="-342900">
                <a:buFont typeface="Arial" panose="020B0604020202020204" pitchFamily="34" charset="0"/>
                <a:buChar char="•"/>
              </a:pPr>
              <a:r>
                <a:rPr lang="en-GB" sz="2400" dirty="0">
                  <a:solidFill>
                    <a:schemeClr val="bg1"/>
                  </a:solidFill>
                  <a:latin typeface="+mj-lt"/>
                </a:rPr>
                <a:t>Adaptive teaching</a:t>
              </a:r>
            </a:p>
            <a:p>
              <a:pPr marL="342900" indent="-342900">
                <a:buFont typeface="Arial" panose="020B0604020202020204" pitchFamily="34" charset="0"/>
                <a:buChar char="•"/>
              </a:pPr>
              <a:r>
                <a:rPr lang="en-GB" sz="2400" dirty="0">
                  <a:solidFill>
                    <a:schemeClr val="bg1"/>
                  </a:solidFill>
                  <a:latin typeface="+mj-lt"/>
                </a:rPr>
                <a:t>Effective feedback</a:t>
              </a:r>
            </a:p>
          </p:txBody>
        </p:sp>
      </p:grpSp>
      <p:pic>
        <p:nvPicPr>
          <p:cNvPr id="14" name="Graphic 13" descr="Head with gears">
            <a:extLst>
              <a:ext uri="{FF2B5EF4-FFF2-40B4-BE49-F238E27FC236}">
                <a16:creationId xmlns:a16="http://schemas.microsoft.com/office/drawing/2014/main" id="{A90939B9-E3D9-4F37-8A0E-1EF61BA5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998" y="67112"/>
            <a:ext cx="1980444" cy="1980444"/>
          </a:xfrm>
          <a:prstGeom prst="rect">
            <a:avLst/>
          </a:prstGeom>
        </p:spPr>
      </p:pic>
      <p:sp>
        <p:nvSpPr>
          <p:cNvPr id="3" name="Arrow: Right 2">
            <a:extLst>
              <a:ext uri="{FF2B5EF4-FFF2-40B4-BE49-F238E27FC236}">
                <a16:creationId xmlns:a16="http://schemas.microsoft.com/office/drawing/2014/main" id="{45D53103-F8F5-4AE9-8B62-23E7F3264F78}"/>
              </a:ext>
            </a:extLst>
          </p:cNvPr>
          <p:cNvSpPr/>
          <p:nvPr/>
        </p:nvSpPr>
        <p:spPr>
          <a:xfrm rot="7598781">
            <a:off x="10547129" y="2336361"/>
            <a:ext cx="1375537" cy="89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heatre">
            <a:extLst>
              <a:ext uri="{FF2B5EF4-FFF2-40B4-BE49-F238E27FC236}">
                <a16:creationId xmlns:a16="http://schemas.microsoft.com/office/drawing/2014/main" id="{8A9FD312-B031-4C6D-8B2F-3D7120F34F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1627" y="3429000"/>
            <a:ext cx="1882383" cy="1882383"/>
          </a:xfrm>
          <a:prstGeom prst="rect">
            <a:avLst/>
          </a:prstGeom>
        </p:spPr>
      </p:pic>
      <p:sp>
        <p:nvSpPr>
          <p:cNvPr id="15" name="Rectangle 14">
            <a:extLst>
              <a:ext uri="{FF2B5EF4-FFF2-40B4-BE49-F238E27FC236}">
                <a16:creationId xmlns:a16="http://schemas.microsoft.com/office/drawing/2014/main" id="{DA6E40A4-5A0E-40D3-83B9-0EF02E31B9C2}"/>
              </a:ext>
            </a:extLst>
          </p:cNvPr>
          <p:cNvSpPr/>
          <p:nvPr/>
        </p:nvSpPr>
        <p:spPr>
          <a:xfrm>
            <a:off x="9779468" y="3894331"/>
            <a:ext cx="197749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spTree>
    <p:extLst>
      <p:ext uri="{BB962C8B-B14F-4D97-AF65-F5344CB8AC3E}">
        <p14:creationId xmlns:p14="http://schemas.microsoft.com/office/powerpoint/2010/main" val="37915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320570-770B-41D6-9B8D-0BAD30110786}"/>
              </a:ext>
            </a:extLst>
          </p:cNvPr>
          <p:cNvSpPr txBox="1">
            <a:spLocks/>
          </p:cNvSpPr>
          <p:nvPr/>
        </p:nvSpPr>
        <p:spPr>
          <a:xfrm>
            <a:off x="9422801" y="6378546"/>
            <a:ext cx="2584641" cy="41234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 </a:t>
            </a:r>
          </a:p>
        </p:txBody>
      </p:sp>
      <p:pic>
        <p:nvPicPr>
          <p:cNvPr id="14" name="Graphic 13" descr="Head with gears">
            <a:extLst>
              <a:ext uri="{FF2B5EF4-FFF2-40B4-BE49-F238E27FC236}">
                <a16:creationId xmlns:a16="http://schemas.microsoft.com/office/drawing/2014/main" id="{A90939B9-E3D9-4F37-8A0E-1EF61BA5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998" y="67112"/>
            <a:ext cx="1980444" cy="1980444"/>
          </a:xfrm>
          <a:prstGeom prst="rect">
            <a:avLst/>
          </a:prstGeom>
        </p:spPr>
      </p:pic>
      <p:pic>
        <p:nvPicPr>
          <p:cNvPr id="2" name="Picture 1">
            <a:extLst>
              <a:ext uri="{FF2B5EF4-FFF2-40B4-BE49-F238E27FC236}">
                <a16:creationId xmlns:a16="http://schemas.microsoft.com/office/drawing/2014/main" id="{22A77EF4-30AB-42D1-BDF5-C3D071D6B3A7}"/>
              </a:ext>
            </a:extLst>
          </p:cNvPr>
          <p:cNvPicPr>
            <a:picLocks noChangeAspect="1"/>
          </p:cNvPicPr>
          <p:nvPr/>
        </p:nvPicPr>
        <p:blipFill rotWithShape="1">
          <a:blip r:embed="rId4"/>
          <a:srcRect l="28487" t="15291" r="41376" b="14129"/>
          <a:stretch/>
        </p:blipFill>
        <p:spPr>
          <a:xfrm>
            <a:off x="3305261" y="352338"/>
            <a:ext cx="4823670" cy="6354467"/>
          </a:xfrm>
          <a:prstGeom prst="rect">
            <a:avLst/>
          </a:prstGeom>
        </p:spPr>
      </p:pic>
    </p:spTree>
    <p:extLst>
      <p:ext uri="{BB962C8B-B14F-4D97-AF65-F5344CB8AC3E}">
        <p14:creationId xmlns:p14="http://schemas.microsoft.com/office/powerpoint/2010/main" val="45509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320570-770B-41D6-9B8D-0BAD30110786}"/>
              </a:ext>
            </a:extLst>
          </p:cNvPr>
          <p:cNvSpPr txBox="1">
            <a:spLocks/>
          </p:cNvSpPr>
          <p:nvPr/>
        </p:nvSpPr>
        <p:spPr>
          <a:xfrm>
            <a:off x="9470338" y="6277878"/>
            <a:ext cx="2626586" cy="41234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a:t>
            </a:r>
          </a:p>
        </p:txBody>
      </p:sp>
      <p:pic>
        <p:nvPicPr>
          <p:cNvPr id="14" name="Graphic 13" descr="Head with gears">
            <a:extLst>
              <a:ext uri="{FF2B5EF4-FFF2-40B4-BE49-F238E27FC236}">
                <a16:creationId xmlns:a16="http://schemas.microsoft.com/office/drawing/2014/main" id="{A90939B9-E3D9-4F37-8A0E-1EF61BA5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998" y="67112"/>
            <a:ext cx="1980444" cy="1980444"/>
          </a:xfrm>
          <a:prstGeom prst="rect">
            <a:avLst/>
          </a:prstGeom>
        </p:spPr>
      </p:pic>
      <p:pic>
        <p:nvPicPr>
          <p:cNvPr id="2" name="Picture 1">
            <a:extLst>
              <a:ext uri="{FF2B5EF4-FFF2-40B4-BE49-F238E27FC236}">
                <a16:creationId xmlns:a16="http://schemas.microsoft.com/office/drawing/2014/main" id="{D2B67A10-A2B4-43FF-B7D0-8BA73685644E}"/>
              </a:ext>
            </a:extLst>
          </p:cNvPr>
          <p:cNvPicPr>
            <a:picLocks noChangeAspect="1"/>
          </p:cNvPicPr>
          <p:nvPr/>
        </p:nvPicPr>
        <p:blipFill rotWithShape="1">
          <a:blip r:embed="rId4"/>
          <a:srcRect l="28417" t="14679" r="41170" b="17064"/>
          <a:stretch/>
        </p:blipFill>
        <p:spPr>
          <a:xfrm>
            <a:off x="3338175" y="118087"/>
            <a:ext cx="5260541" cy="6641135"/>
          </a:xfrm>
          <a:prstGeom prst="rect">
            <a:avLst/>
          </a:prstGeom>
        </p:spPr>
      </p:pic>
    </p:spTree>
    <p:extLst>
      <p:ext uri="{BB962C8B-B14F-4D97-AF65-F5344CB8AC3E}">
        <p14:creationId xmlns:p14="http://schemas.microsoft.com/office/powerpoint/2010/main" val="230761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93615" y="472559"/>
            <a:ext cx="4005199" cy="584775"/>
          </a:xfrm>
          <a:prstGeom prst="rect">
            <a:avLst/>
          </a:prstGeom>
          <a:noFill/>
        </p:spPr>
        <p:txBody>
          <a:bodyPr wrap="none" rtlCol="0">
            <a:spAutoFit/>
          </a:bodyPr>
          <a:lstStyle/>
          <a:p>
            <a:r>
              <a:rPr lang="en-GB" sz="3200" dirty="0">
                <a:latin typeface="+mj-lt"/>
              </a:rPr>
              <a:t>EPA Teaching Principles</a:t>
            </a:r>
            <a:endParaRPr lang="en-GB" dirty="0">
              <a:latin typeface="+mj-lt"/>
            </a:endParaRPr>
          </a:p>
        </p:txBody>
      </p:sp>
      <p:sp>
        <p:nvSpPr>
          <p:cNvPr id="7" name="Title 1">
            <a:extLst>
              <a:ext uri="{FF2B5EF4-FFF2-40B4-BE49-F238E27FC236}">
                <a16:creationId xmlns:a16="http://schemas.microsoft.com/office/drawing/2014/main" id="{9F320570-770B-41D6-9B8D-0BAD30110786}"/>
              </a:ext>
            </a:extLst>
          </p:cNvPr>
          <p:cNvSpPr txBox="1">
            <a:spLocks/>
          </p:cNvSpPr>
          <p:nvPr/>
        </p:nvSpPr>
        <p:spPr>
          <a:xfrm>
            <a:off x="9562618" y="6378546"/>
            <a:ext cx="2534307" cy="412342"/>
          </a:xfrm>
          <a:prstGeom prst="rect">
            <a:avLst/>
          </a:prstGeom>
        </p:spPr>
        <p:txBody>
          <a:bodyPr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0000"/>
                </a:solidFill>
              </a:rPr>
              <a:t>EPA Teaching Principles</a:t>
            </a:r>
          </a:p>
        </p:txBody>
      </p:sp>
      <p:grpSp>
        <p:nvGrpSpPr>
          <p:cNvPr id="5" name="Group 4">
            <a:extLst>
              <a:ext uri="{FF2B5EF4-FFF2-40B4-BE49-F238E27FC236}">
                <a16:creationId xmlns:a16="http://schemas.microsoft.com/office/drawing/2014/main" id="{8646CE80-4CFC-4956-AA63-9F386BABFA38}"/>
              </a:ext>
            </a:extLst>
          </p:cNvPr>
          <p:cNvGrpSpPr/>
          <p:nvPr/>
        </p:nvGrpSpPr>
        <p:grpSpPr>
          <a:xfrm>
            <a:off x="1474119" y="3166846"/>
            <a:ext cx="7409822" cy="2617365"/>
            <a:chOff x="262986" y="3025017"/>
            <a:chExt cx="4135772" cy="2632451"/>
          </a:xfrm>
        </p:grpSpPr>
        <p:sp>
          <p:nvSpPr>
            <p:cNvPr id="10" name="Rectangle: Rounded Corners 9">
              <a:extLst>
                <a:ext uri="{FF2B5EF4-FFF2-40B4-BE49-F238E27FC236}">
                  <a16:creationId xmlns:a16="http://schemas.microsoft.com/office/drawing/2014/main" id="{F92AE436-26A0-4253-8C78-6CD96B18A76B}"/>
                </a:ext>
              </a:extLst>
            </p:cNvPr>
            <p:cNvSpPr/>
            <p:nvPr/>
          </p:nvSpPr>
          <p:spPr>
            <a:xfrm>
              <a:off x="262986" y="302501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17F94D82-2BFD-44E6-A4DE-563EBA2C6481}"/>
                </a:ext>
              </a:extLst>
            </p:cNvPr>
            <p:cNvSpPr/>
            <p:nvPr/>
          </p:nvSpPr>
          <p:spPr>
            <a:xfrm>
              <a:off x="452874" y="3085246"/>
              <a:ext cx="3177988" cy="23216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chemeClr val="bg1"/>
                  </a:solidFill>
                  <a:latin typeface="+mj-lt"/>
                </a:rPr>
                <a:t>High expectations of learning behaviour</a:t>
              </a:r>
            </a:p>
            <a:p>
              <a:pPr marL="342900" indent="-342900">
                <a:buFont typeface="Arial" panose="020B0604020202020204" pitchFamily="34" charset="0"/>
                <a:buChar char="•"/>
              </a:pPr>
              <a:r>
                <a:rPr lang="en-GB" sz="2400" dirty="0">
                  <a:solidFill>
                    <a:schemeClr val="bg1"/>
                  </a:solidFill>
                  <a:latin typeface="+mj-lt"/>
                </a:rPr>
                <a:t>Quality of instruction</a:t>
              </a:r>
            </a:p>
            <a:p>
              <a:pPr marL="342900" indent="-342900">
                <a:buFont typeface="Arial" panose="020B0604020202020204" pitchFamily="34" charset="0"/>
                <a:buChar char="•"/>
              </a:pPr>
              <a:r>
                <a:rPr lang="en-GB" sz="2400" dirty="0">
                  <a:solidFill>
                    <a:schemeClr val="bg1"/>
                  </a:solidFill>
                  <a:latin typeface="+mj-lt"/>
                </a:rPr>
                <a:t>Subject mastery</a:t>
              </a:r>
            </a:p>
            <a:p>
              <a:pPr marL="342900" indent="-342900">
                <a:buFont typeface="Arial" panose="020B0604020202020204" pitchFamily="34" charset="0"/>
                <a:buChar char="•"/>
              </a:pPr>
              <a:r>
                <a:rPr lang="en-GB" sz="2400" dirty="0">
                  <a:solidFill>
                    <a:schemeClr val="bg1"/>
                  </a:solidFill>
                  <a:latin typeface="+mj-lt"/>
                </a:rPr>
                <a:t>Making it stick</a:t>
              </a:r>
            </a:p>
            <a:p>
              <a:pPr marL="342900" indent="-342900">
                <a:buFont typeface="Arial" panose="020B0604020202020204" pitchFamily="34" charset="0"/>
                <a:buChar char="•"/>
              </a:pPr>
              <a:r>
                <a:rPr lang="en-GB" sz="2400" dirty="0">
                  <a:solidFill>
                    <a:schemeClr val="bg1"/>
                  </a:solidFill>
                  <a:latin typeface="+mj-lt"/>
                </a:rPr>
                <a:t>Adaptive teaching</a:t>
              </a:r>
            </a:p>
            <a:p>
              <a:pPr marL="342900" indent="-342900">
                <a:buFont typeface="Arial" panose="020B0604020202020204" pitchFamily="34" charset="0"/>
                <a:buChar char="•"/>
              </a:pPr>
              <a:r>
                <a:rPr lang="en-GB" sz="2400" dirty="0">
                  <a:solidFill>
                    <a:schemeClr val="bg1"/>
                  </a:solidFill>
                  <a:latin typeface="+mj-lt"/>
                </a:rPr>
                <a:t>Effective feedback</a:t>
              </a:r>
            </a:p>
          </p:txBody>
        </p:sp>
      </p:grpSp>
      <p:pic>
        <p:nvPicPr>
          <p:cNvPr id="14" name="Graphic 13" descr="Head with gears">
            <a:extLst>
              <a:ext uri="{FF2B5EF4-FFF2-40B4-BE49-F238E27FC236}">
                <a16:creationId xmlns:a16="http://schemas.microsoft.com/office/drawing/2014/main" id="{A90939B9-E3D9-4F37-8A0E-1EF61BA5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998" y="67112"/>
            <a:ext cx="1980444" cy="1980444"/>
          </a:xfrm>
          <a:prstGeom prst="rect">
            <a:avLst/>
          </a:prstGeom>
        </p:spPr>
      </p:pic>
      <p:sp>
        <p:nvSpPr>
          <p:cNvPr id="4" name="Rectangle 3">
            <a:extLst>
              <a:ext uri="{FF2B5EF4-FFF2-40B4-BE49-F238E27FC236}">
                <a16:creationId xmlns:a16="http://schemas.microsoft.com/office/drawing/2014/main" id="{20894C04-E745-4F77-8040-9E54E76DDD82}"/>
              </a:ext>
            </a:extLst>
          </p:cNvPr>
          <p:cNvSpPr/>
          <p:nvPr/>
        </p:nvSpPr>
        <p:spPr>
          <a:xfrm>
            <a:off x="1086540" y="1262726"/>
            <a:ext cx="7603428" cy="1569660"/>
          </a:xfrm>
          <a:prstGeom prst="rect">
            <a:avLst/>
          </a:prstGeom>
        </p:spPr>
        <p:txBody>
          <a:bodyPr wrap="none">
            <a:spAutoFit/>
          </a:bodyPr>
          <a:lstStyle/>
          <a:p>
            <a:r>
              <a:rPr lang="en-GB" sz="3200" dirty="0">
                <a:latin typeface="+mj-lt"/>
              </a:rPr>
              <a:t>Your next steps </a:t>
            </a:r>
          </a:p>
          <a:p>
            <a:r>
              <a:rPr lang="en-GB" sz="3200" dirty="0">
                <a:latin typeface="+mj-lt"/>
              </a:rPr>
              <a:t>– </a:t>
            </a:r>
            <a:r>
              <a:rPr lang="en-GB" sz="2400" dirty="0">
                <a:latin typeface="+mj-lt"/>
              </a:rPr>
              <a:t>review each of the short teaching principle videos</a:t>
            </a:r>
            <a:endParaRPr lang="en-GB" sz="3200" dirty="0">
              <a:latin typeface="+mj-lt"/>
            </a:endParaRPr>
          </a:p>
          <a:p>
            <a:r>
              <a:rPr lang="en-GB" sz="3200" dirty="0">
                <a:latin typeface="+mj-lt"/>
              </a:rPr>
              <a:t>- </a:t>
            </a:r>
            <a:r>
              <a:rPr lang="en-GB" sz="2400" dirty="0">
                <a:latin typeface="+mj-lt"/>
              </a:rPr>
              <a:t>Add any questions to the </a:t>
            </a:r>
            <a:r>
              <a:rPr lang="en-GB" sz="2400" dirty="0" err="1">
                <a:latin typeface="+mj-lt"/>
              </a:rPr>
              <a:t>faq</a:t>
            </a:r>
            <a:r>
              <a:rPr lang="en-GB" sz="2400" dirty="0">
                <a:latin typeface="+mj-lt"/>
              </a:rPr>
              <a:t> section next to each TP video</a:t>
            </a:r>
          </a:p>
        </p:txBody>
      </p:sp>
    </p:spTree>
    <p:extLst>
      <p:ext uri="{BB962C8B-B14F-4D97-AF65-F5344CB8AC3E}">
        <p14:creationId xmlns:p14="http://schemas.microsoft.com/office/powerpoint/2010/main" val="639383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243</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EPA Teaching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dc:creator>
  <cp:lastModifiedBy>James Bird</cp:lastModifiedBy>
  <cp:revision>7</cp:revision>
  <cp:lastPrinted>2022-01-31T14:10:27Z</cp:lastPrinted>
  <dcterms:created xsi:type="dcterms:W3CDTF">2019-07-18T14:38:20Z</dcterms:created>
  <dcterms:modified xsi:type="dcterms:W3CDTF">2022-01-31T14:10:29Z</dcterms:modified>
</cp:coreProperties>
</file>