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4" r:id="rId4"/>
    <p:sldId id="263" r:id="rId5"/>
    <p:sldId id="265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86401" autoAdjust="0"/>
  </p:normalViewPr>
  <p:slideViewPr>
    <p:cSldViewPr snapToGrid="0">
      <p:cViewPr varScale="1">
        <p:scale>
          <a:sx n="99" d="100"/>
          <a:sy n="99" d="100"/>
        </p:scale>
        <p:origin x="14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A1E0-1728-41EF-ADBC-B35CBDBD101E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78C7-0AC0-4AA2-9046-0E00E7873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Our third EPA Teaching Principle focuses on the need to have really excellent subject knowledge to be able to deliver great teaching and learning.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78C7-0AC0-4AA2-9046-0E00E7873D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area highlights the need to have excellent curriculum understanding.</a:t>
            </a:r>
          </a:p>
          <a:p>
            <a:endParaRPr lang="en-GB" dirty="0"/>
          </a:p>
          <a:p>
            <a:r>
              <a:rPr lang="en-GB" dirty="0"/>
              <a:t>This enables teachers to use precise terminology – together with greater ease in designing questions to challenge all children.</a:t>
            </a:r>
          </a:p>
          <a:p>
            <a:endParaRPr lang="en-GB" dirty="0"/>
          </a:p>
          <a:p>
            <a:r>
              <a:rPr lang="en-GB" dirty="0"/>
              <a:t>This understanding ensures teachers know exactly end of year outcomes – and can then adjust and design planning to achieve these. With progression and prior learning at the heart of lesson design.</a:t>
            </a:r>
          </a:p>
          <a:p>
            <a:endParaRPr lang="en-GB" dirty="0"/>
          </a:p>
          <a:p>
            <a:r>
              <a:rPr lang="en-GB" dirty="0"/>
              <a:t>Overall this allows careful design of learning to take account of previous learning – ensuring questioning to rehearse and repeat key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78C7-0AC0-4AA2-9046-0E00E7873D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Misconceptions are the hidden perils of teaching and learning. </a:t>
            </a:r>
          </a:p>
          <a:p>
            <a:endParaRPr lang="en-GB" dirty="0"/>
          </a:p>
          <a:p>
            <a:r>
              <a:rPr lang="en-GB" dirty="0"/>
              <a:t>Excellent subject knowledge allows teachers to know what these are and to predict how and when children may experience these.</a:t>
            </a:r>
          </a:p>
          <a:p>
            <a:endParaRPr lang="en-GB" dirty="0"/>
          </a:p>
          <a:p>
            <a:r>
              <a:rPr lang="en-GB" dirty="0"/>
              <a:t>It also allows teachers to plan how to model how certain concepts can be confusing – and then show strategies for ‘tackling’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78C7-0AC0-4AA2-9046-0E00E7873D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7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Knowing the curriculum helps teachers know when expectations are challenging enough</a:t>
            </a:r>
          </a:p>
          <a:p>
            <a:endParaRPr lang="en-GB" dirty="0"/>
          </a:p>
          <a:p>
            <a:r>
              <a:rPr lang="en-GB" dirty="0"/>
              <a:t>As curriculum knowledge develops – task and activity planning gets easier, quicker – and more accurate.</a:t>
            </a:r>
          </a:p>
          <a:p>
            <a:endParaRPr lang="en-GB" dirty="0"/>
          </a:p>
          <a:p>
            <a:r>
              <a:rPr lang="en-GB" dirty="0"/>
              <a:t>It also allows teachers to plan support and scaffolding to achieve high expectations.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78C7-0AC0-4AA2-9046-0E00E7873D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8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final area of this principle is all about high literacy expectations.</a:t>
            </a:r>
          </a:p>
          <a:p>
            <a:endParaRPr lang="en-GB" dirty="0"/>
          </a:p>
          <a:p>
            <a:r>
              <a:rPr lang="en-GB" dirty="0"/>
              <a:t>As primary teachers we teach across the curriculum – is our subject mastery from English used to expect great written work in </a:t>
            </a:r>
            <a:r>
              <a:rPr lang="en-GB"/>
              <a:t>all subjects?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78C7-0AC0-4AA2-9046-0E00E7873D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3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BEE3-9398-4CBF-842F-E329A2A8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ABBE4-8DDA-4AD8-BFD3-37F7E0504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58008-34F8-4324-B185-218AB5754767}"/>
              </a:ext>
            </a:extLst>
          </p:cNvPr>
          <p:cNvSpPr/>
          <p:nvPr userDrawn="1"/>
        </p:nvSpPr>
        <p:spPr>
          <a:xfrm>
            <a:off x="0" y="0"/>
            <a:ext cx="12192000" cy="8976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latin typeface="Calibri" panose="020F0502020204030204" pitchFamily="34" charset="0"/>
              </a:rPr>
              <a:t>EPA Teaching Principles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6E57D-7519-412B-B66F-02567CC19022}"/>
              </a:ext>
            </a:extLst>
          </p:cNvPr>
          <p:cNvSpPr/>
          <p:nvPr userDrawn="1"/>
        </p:nvSpPr>
        <p:spPr>
          <a:xfrm>
            <a:off x="0" y="897622"/>
            <a:ext cx="12192000" cy="47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Eynsham Partnership Academy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F2E161-342D-4AE3-81E7-26D23C36E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5" y="105790"/>
            <a:ext cx="1041390" cy="685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E312F-C60A-4715-ADBA-6C58B73167B7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0910570" y="897622"/>
            <a:ext cx="1038860" cy="449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82F886-BB36-4AE1-84B7-6EE3C6AFDCBD}"/>
              </a:ext>
            </a:extLst>
          </p:cNvPr>
          <p:cNvSpPr txBox="1"/>
          <p:nvPr userDrawn="1"/>
        </p:nvSpPr>
        <p:spPr>
          <a:xfrm>
            <a:off x="99752" y="6581001"/>
            <a:ext cx="545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Teaching principles framework developed by Greenshaw Learning Trust </a:t>
            </a:r>
          </a:p>
        </p:txBody>
      </p:sp>
      <p:pic>
        <p:nvPicPr>
          <p:cNvPr id="14" name="Picture 1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D9107B8-70E2-44DD-BCEF-BEB42FCDC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62" r="-1"/>
          <a:stretch/>
        </p:blipFill>
        <p:spPr>
          <a:xfrm>
            <a:off x="4523681" y="6581001"/>
            <a:ext cx="439017" cy="2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B6EE-3CF7-437B-9543-8739B67F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F62BF-ADED-4AB1-8A63-FBFEF3167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5B5D-FC41-4E5D-ADC0-725558116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0C10A-75ED-4EAC-B05C-DF043A3A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C41EC-0DC9-494D-8A40-A2D00557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0FD99-6E85-437D-962B-6C156950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B546-6DEE-48AF-B452-2104FA7D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0B4AC-4FC5-4A9C-BD39-2EB54EB30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55A0-D92D-49DE-A6F4-0CC5C3BE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6055-60E6-427E-A05F-4773D671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EF28-C75B-40DE-B237-24EE9C2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7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7FBBB-EE5C-422A-B234-AC62FFF6A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09A0E-8A1D-4AC3-A6A3-2EB152DFE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4448-B84F-4761-B742-13FCC892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C36FC-9131-48B1-AC43-AFA09A8C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009E-FB47-4FC8-8ABA-F0B3407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BEE3-9398-4CBF-842F-E329A2A8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ABBE4-8DDA-4AD8-BFD3-37F7E0504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58008-34F8-4324-B185-218AB5754767}"/>
              </a:ext>
            </a:extLst>
          </p:cNvPr>
          <p:cNvSpPr/>
          <p:nvPr userDrawn="1"/>
        </p:nvSpPr>
        <p:spPr>
          <a:xfrm>
            <a:off x="0" y="0"/>
            <a:ext cx="12192000" cy="897622"/>
          </a:xfrm>
          <a:prstGeom prst="rect">
            <a:avLst/>
          </a:prstGeom>
          <a:solidFill>
            <a:srgbClr val="120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latin typeface="Calibri" panose="020F0502020204030204" pitchFamily="34" charset="0"/>
              </a:rPr>
              <a:t>High expectations of learning behaviour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6E57D-7519-412B-B66F-02567CC19022}"/>
              </a:ext>
            </a:extLst>
          </p:cNvPr>
          <p:cNvSpPr/>
          <p:nvPr userDrawn="1"/>
        </p:nvSpPr>
        <p:spPr>
          <a:xfrm>
            <a:off x="0" y="897622"/>
            <a:ext cx="12192000" cy="47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Eynsham Partnership Academy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F2E161-342D-4AE3-81E7-26D23C36E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5" y="105790"/>
            <a:ext cx="1041390" cy="685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E312F-C60A-4715-ADBA-6C58B73167B7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0910570" y="897622"/>
            <a:ext cx="1038860" cy="449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82F886-BB36-4AE1-84B7-6EE3C6AFDCBD}"/>
              </a:ext>
            </a:extLst>
          </p:cNvPr>
          <p:cNvSpPr txBox="1"/>
          <p:nvPr userDrawn="1"/>
        </p:nvSpPr>
        <p:spPr>
          <a:xfrm>
            <a:off x="99752" y="6581001"/>
            <a:ext cx="545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Teaching principles framework developed by Greenshaw Learning Trust </a:t>
            </a:r>
          </a:p>
        </p:txBody>
      </p:sp>
      <p:pic>
        <p:nvPicPr>
          <p:cNvPr id="14" name="Picture 1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D9107B8-70E2-44DD-BCEF-BEB42FCDC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62" r="-1"/>
          <a:stretch/>
        </p:blipFill>
        <p:spPr>
          <a:xfrm>
            <a:off x="4523681" y="6581001"/>
            <a:ext cx="439017" cy="2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9B4D-510B-4E2B-99F8-EDA97FEA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0E2D-C9F9-439C-B7C8-9914DCBDB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6998-6E1D-484E-A813-6CA5BADA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99BF-ACD2-4EE1-863A-2AFCD79B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7FE42-A079-40CA-9E42-BC7AC6D5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0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671A-218B-459B-8FA3-04F65E36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A915B-3D3E-42FF-A90D-4901D8898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B192-BF10-4DE9-9BCA-6BCEA78E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38B1-B947-4EBE-9843-CBC78C33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CF15-568A-4B8C-8E00-7B56A2F1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7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C6AE-855C-4CA9-BDE2-9D15CAEE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5FBF-E913-4A5A-BA29-1FEF2B45F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07A81-C2C6-4273-96D0-1BF34FE02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C256D-C1E9-4EAE-8A1A-B84E9588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6C91-0F24-45DE-B6EA-FAB4DF36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6DE45-B492-4078-A49E-54105E2E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8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227E-2B63-43E2-A05F-DF2F049B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AA741-6414-4C3E-9694-11194EAD9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07038-C7A4-432C-8DA6-F1B9723AF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8BE8F-746C-4DE0-971E-AF5105301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B1614-9EC0-4B28-A95F-52C6F113F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F0C16-0CAA-4720-B9E2-491255A3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0502F-D53D-478C-ACFF-C4129BC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DE031-A737-433E-B32A-975F760D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7A2-F49E-4075-B76E-DFFECFCB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8A260-4BD1-4939-8272-B343FFD4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030FB-3E15-4B36-803A-7960683A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5A2D1-FCDA-42B9-8436-F002B7D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0BB1F-6941-46A5-8F5E-7F04988F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BE2DD-CCAF-4C38-BCF4-1A526D5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4B8DF-09D3-4C99-AF9B-8CB81DB7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19052033-5CB5-4979-B1C1-4B0A85200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85" y="0"/>
            <a:ext cx="1647437" cy="164743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9B98D-606F-483C-87E7-4DF940071D1E}"/>
              </a:ext>
            </a:extLst>
          </p:cNvPr>
          <p:cNvGrpSpPr/>
          <p:nvPr userDrawn="1"/>
        </p:nvGrpSpPr>
        <p:grpSpPr>
          <a:xfrm>
            <a:off x="151249" y="113866"/>
            <a:ext cx="2042338" cy="599198"/>
            <a:chOff x="151250" y="113865"/>
            <a:chExt cx="2507974" cy="6858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380969-C128-4DA6-88F9-BBE039A1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0" y="113867"/>
              <a:ext cx="1041390" cy="685881"/>
            </a:xfrm>
            <a:prstGeom prst="rect">
              <a:avLst/>
            </a:prstGeom>
          </p:spPr>
        </p:pic>
        <p:pic>
          <p:nvPicPr>
            <p:cNvPr id="14" name="Picture 13" descr="A screenshot of a person&#10;&#10;Description generated with very high confidence">
              <a:extLst>
                <a:ext uri="{FF2B5EF4-FFF2-40B4-BE49-F238E27FC236}">
                  <a16:creationId xmlns:a16="http://schemas.microsoft.com/office/drawing/2014/main" id="{EEF783AE-D4A1-4191-BBB6-7C1E08AB8303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6" t="5898" r="66895" b="81770"/>
            <a:stretch/>
          </p:blipFill>
          <p:spPr bwMode="auto">
            <a:xfrm>
              <a:off x="1192640" y="113865"/>
              <a:ext cx="1466584" cy="6858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FB1BE2-12C7-4BF5-B998-BE0BCADD0043}"/>
              </a:ext>
            </a:extLst>
          </p:cNvPr>
          <p:cNvSpPr txBox="1"/>
          <p:nvPr userDrawn="1"/>
        </p:nvSpPr>
        <p:spPr>
          <a:xfrm>
            <a:off x="41795" y="6457890"/>
            <a:ext cx="315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Principle 3 – Subject mastery</a:t>
            </a:r>
          </a:p>
        </p:txBody>
      </p:sp>
    </p:spTree>
    <p:extLst>
      <p:ext uri="{BB962C8B-B14F-4D97-AF65-F5344CB8AC3E}">
        <p14:creationId xmlns:p14="http://schemas.microsoft.com/office/powerpoint/2010/main" val="29545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7ABB-3E74-48E6-93DE-FD5D90FC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5BB6-6B4F-4464-9A7F-0BBCEF61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083F1-B790-4670-BB4E-3C3E47FCA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10C20-E86D-4653-B276-7CA88B3A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F999E-3770-462D-8915-DAC1A61E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2294-DCC7-4AC8-8597-05F523F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DE3C5-E8FA-41B2-B4EF-76AD526D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3276-A4A5-4ABC-8460-A2EFA6A17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EC33-36A9-4200-AAB6-2596BC4E6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F20E-B52A-4313-832C-E9F96AAA76A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75C7-67BB-48F9-BB24-1AE076698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26D1-574C-4C36-90B9-3CB25A88F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9053-F27C-4AB7-A1A9-1367A0D93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adingstrategiesmsu.weebly.com/misconceptions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classicmistake.nhost.uk/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teacherhead.com/2017/05/28/teaching-to-the-top-attitudes-and-strategies-for-delivering-real-challenge/" TargetMode="Externa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6B6A-04DF-4B29-A68D-A4BEDD3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Subject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25AB1-9438-44A7-B770-F75046140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1800">
                <a:solidFill>
                  <a:srgbClr val="000000"/>
                </a:solidFill>
              </a:rPr>
              <a:t>Principle 3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4864A055-758B-4517-928E-F2292E808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8873" y="1802798"/>
            <a:ext cx="3762149" cy="37621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ACCF844-A446-4E6C-BA8D-C9390AF268F1}"/>
              </a:ext>
            </a:extLst>
          </p:cNvPr>
          <p:cNvGrpSpPr/>
          <p:nvPr/>
        </p:nvGrpSpPr>
        <p:grpSpPr>
          <a:xfrm>
            <a:off x="151249" y="113866"/>
            <a:ext cx="2088612" cy="599198"/>
            <a:chOff x="151250" y="113865"/>
            <a:chExt cx="2507974" cy="6858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4F10C1-1FDA-4CDE-8BB7-5ACFDAED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0" y="113867"/>
              <a:ext cx="1041390" cy="685881"/>
            </a:xfrm>
            <a:prstGeom prst="rect">
              <a:avLst/>
            </a:prstGeom>
          </p:spPr>
        </p:pic>
        <p:pic>
          <p:nvPicPr>
            <p:cNvPr id="15" name="Picture 14" descr="A screenshot of a person&#10;&#10;Description generated with very high confidence">
              <a:extLst>
                <a:ext uri="{FF2B5EF4-FFF2-40B4-BE49-F238E27FC236}">
                  <a16:creationId xmlns:a16="http://schemas.microsoft.com/office/drawing/2014/main" id="{3BD55BCE-5883-4C0F-A36E-D74F3663EFB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6" t="5898" r="66895" b="81770"/>
            <a:stretch/>
          </p:blipFill>
          <p:spPr bwMode="auto">
            <a:xfrm>
              <a:off x="1192640" y="113865"/>
              <a:ext cx="1466584" cy="6858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793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118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3a – Excellent understanding of curriculum </a:t>
            </a:r>
            <a:r>
              <a:rPr lang="en-GB" dirty="0">
                <a:latin typeface="+mj-lt"/>
              </a:rPr>
              <a:t>(including end of year / key stage expectations)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1130172" y="2684231"/>
            <a:ext cx="4135772" cy="2632451"/>
            <a:chOff x="234892" y="2451277"/>
            <a:chExt cx="4135772" cy="263245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984308" y="3111997"/>
              <a:ext cx="290818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Children reach or exceed the expected standard for year / key stage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1265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So that…</a:t>
              </a:r>
            </a:p>
          </p:txBody>
        </p:sp>
      </p:grpSp>
      <p:pic>
        <p:nvPicPr>
          <p:cNvPr id="10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8401" y="243055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6A191-914F-4650-BC57-1FA9DF43E11D}"/>
              </a:ext>
            </a:extLst>
          </p:cNvPr>
          <p:cNvSpPr txBox="1"/>
          <p:nvPr/>
        </p:nvSpPr>
        <p:spPr>
          <a:xfrm>
            <a:off x="6243977" y="3268149"/>
            <a:ext cx="57995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Teachers display precise and clear use of key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Lessons sit within a curriculum that ‘makes sense’, </a:t>
            </a:r>
            <a:r>
              <a:rPr lang="en-GB" sz="2400">
                <a:latin typeface="+mj-lt"/>
              </a:rPr>
              <a:t>is progressive and links ideas well</a:t>
            </a:r>
            <a:endParaRPr lang="en-GB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Children know how their learning fits with other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Teachers are adept at using questioning to challenge all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22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8806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3b – Misconceptions are planned for and addressed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1331506" y="2701009"/>
            <a:ext cx="4135772" cy="2632451"/>
            <a:chOff x="234892" y="2451277"/>
            <a:chExt cx="4135772" cy="26324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984308" y="3111997"/>
              <a:ext cx="29081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Children overcome common misconceptions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1265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So that…</a:t>
              </a:r>
            </a:p>
          </p:txBody>
        </p:sp>
      </p:grpSp>
      <p:pic>
        <p:nvPicPr>
          <p:cNvPr id="4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735" y="2447329"/>
            <a:ext cx="914400" cy="9144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BC46A191-914F-4650-BC57-1FA9DF43E11D}"/>
              </a:ext>
            </a:extLst>
          </p:cNvPr>
          <p:cNvSpPr txBox="1"/>
          <p:nvPr/>
        </p:nvSpPr>
        <p:spPr>
          <a:xfrm>
            <a:off x="6216694" y="3284927"/>
            <a:ext cx="5824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Key concepts which must be learned to ensure progress are clearly communicated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Teachers clearly show which concepts can be easily confused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Children know strategies for ‘tackling’ the hardest concepts</a:t>
            </a:r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8B9D46-F97C-4565-8D19-1E4CC8EB34DF}"/>
              </a:ext>
            </a:extLst>
          </p:cNvPr>
          <p:cNvGrpSpPr/>
          <p:nvPr/>
        </p:nvGrpSpPr>
        <p:grpSpPr>
          <a:xfrm>
            <a:off x="10732936" y="5980408"/>
            <a:ext cx="701337" cy="572569"/>
            <a:chOff x="6690775" y="5922235"/>
            <a:chExt cx="1030218" cy="726022"/>
          </a:xfrm>
        </p:grpSpPr>
        <p:pic>
          <p:nvPicPr>
            <p:cNvPr id="10" name="Graphic 9" descr="Connections">
              <a:hlinkClick r:id="rId5"/>
              <a:extLst>
                <a:ext uri="{FF2B5EF4-FFF2-40B4-BE49-F238E27FC236}">
                  <a16:creationId xmlns:a16="http://schemas.microsoft.com/office/drawing/2014/main" id="{9480BDAA-D538-4BAA-8EE1-976DA4C83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471" y="5922235"/>
              <a:ext cx="587522" cy="5875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8A807A-2F45-46E2-BD94-61745CBA3A27}"/>
                </a:ext>
              </a:extLst>
            </p:cNvPr>
            <p:cNvSpPr txBox="1"/>
            <p:nvPr/>
          </p:nvSpPr>
          <p:spPr>
            <a:xfrm>
              <a:off x="6690775" y="6371258"/>
              <a:ext cx="1030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5">
                      <a:lumMod val="50000"/>
                    </a:schemeClr>
                  </a:solidFill>
                </a:rPr>
                <a:t>web resource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8F5715-BB8B-418C-B24E-6C11E471917D}"/>
              </a:ext>
            </a:extLst>
          </p:cNvPr>
          <p:cNvGrpSpPr/>
          <p:nvPr/>
        </p:nvGrpSpPr>
        <p:grpSpPr>
          <a:xfrm>
            <a:off x="9530245" y="5980408"/>
            <a:ext cx="701337" cy="572569"/>
            <a:chOff x="6690775" y="5922235"/>
            <a:chExt cx="1030218" cy="726022"/>
          </a:xfrm>
        </p:grpSpPr>
        <p:pic>
          <p:nvPicPr>
            <p:cNvPr id="14" name="Graphic 13" descr="Connections">
              <a:hlinkClick r:id="rId8"/>
              <a:extLst>
                <a:ext uri="{FF2B5EF4-FFF2-40B4-BE49-F238E27FC236}">
                  <a16:creationId xmlns:a16="http://schemas.microsoft.com/office/drawing/2014/main" id="{A691F440-8732-4F3D-9CB5-D41E3A4E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471" y="5922235"/>
              <a:ext cx="587522" cy="58752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CB52D1-AE0E-4AE5-BF57-30F638486514}"/>
                </a:ext>
              </a:extLst>
            </p:cNvPr>
            <p:cNvSpPr txBox="1"/>
            <p:nvPr/>
          </p:nvSpPr>
          <p:spPr>
            <a:xfrm>
              <a:off x="6690775" y="6371258"/>
              <a:ext cx="1030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5">
                      <a:lumMod val="50000"/>
                    </a:schemeClr>
                  </a:solidFill>
                </a:rPr>
                <a:t>web resource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72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8386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3c – Comprehensive understanding of curriculum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1146949" y="2629186"/>
            <a:ext cx="4135772" cy="2632451"/>
            <a:chOff x="234892" y="2451277"/>
            <a:chExt cx="4135772" cy="263245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984308" y="3111997"/>
              <a:ext cx="29081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Teachers are able to confidently teach to the top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1265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So that…</a:t>
              </a:r>
            </a:p>
          </p:txBody>
        </p:sp>
      </p:grpSp>
      <p:pic>
        <p:nvPicPr>
          <p:cNvPr id="10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5178" y="237550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6A191-914F-4650-BC57-1FA9DF43E11D}"/>
              </a:ext>
            </a:extLst>
          </p:cNvPr>
          <p:cNvSpPr txBox="1"/>
          <p:nvPr/>
        </p:nvSpPr>
        <p:spPr>
          <a:xfrm>
            <a:off x="6260753" y="3213104"/>
            <a:ext cx="5763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All children are working on appropriately challenging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Lessons are pitched high with adequate support and scaffolds for all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B9777E-81E8-4A89-9697-421193728B42}"/>
              </a:ext>
            </a:extLst>
          </p:cNvPr>
          <p:cNvGrpSpPr/>
          <p:nvPr/>
        </p:nvGrpSpPr>
        <p:grpSpPr>
          <a:xfrm>
            <a:off x="10732936" y="5980408"/>
            <a:ext cx="701337" cy="572569"/>
            <a:chOff x="6690775" y="5922235"/>
            <a:chExt cx="1030218" cy="726022"/>
          </a:xfrm>
        </p:grpSpPr>
        <p:pic>
          <p:nvPicPr>
            <p:cNvPr id="4" name="Graphic 3" descr="Connections">
              <a:hlinkClick r:id="rId5"/>
              <a:extLst>
                <a:ext uri="{FF2B5EF4-FFF2-40B4-BE49-F238E27FC236}">
                  <a16:creationId xmlns:a16="http://schemas.microsoft.com/office/drawing/2014/main" id="{776A61C3-8717-492C-91B1-6E1DDA16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471" y="5922235"/>
              <a:ext cx="587522" cy="58752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E52E02-811F-4512-A68A-30C845AF8C3F}"/>
                </a:ext>
              </a:extLst>
            </p:cNvPr>
            <p:cNvSpPr txBox="1"/>
            <p:nvPr/>
          </p:nvSpPr>
          <p:spPr>
            <a:xfrm>
              <a:off x="6690775" y="6371258"/>
              <a:ext cx="1030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5">
                      <a:lumMod val="50000"/>
                    </a:schemeClr>
                  </a:solidFill>
                </a:rPr>
                <a:t>web resource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7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986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3d – Promote and uphold the highest standards of literacy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1155338" y="2726176"/>
            <a:ext cx="4135772" cy="2632451"/>
            <a:chOff x="234892" y="2451277"/>
            <a:chExt cx="4135772" cy="26324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984308" y="3111997"/>
              <a:ext cx="29081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Children read, write and speak with fluency and accuracy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1265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So that…</a:t>
              </a:r>
            </a:p>
          </p:txBody>
        </p:sp>
      </p:grpSp>
      <p:pic>
        <p:nvPicPr>
          <p:cNvPr id="4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567" y="2472496"/>
            <a:ext cx="914400" cy="9144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BC46A191-914F-4650-BC57-1FA9DF43E11D}"/>
              </a:ext>
            </a:extLst>
          </p:cNvPr>
          <p:cNvSpPr txBox="1"/>
          <p:nvPr/>
        </p:nvSpPr>
        <p:spPr>
          <a:xfrm>
            <a:off x="5753568" y="3310094"/>
            <a:ext cx="6270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Children are carefully choosing correct terminology to ask and answer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Children’s written work in all subjects is as good as their writing in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Children read and access texts which are age-appropriate </a:t>
            </a:r>
            <a:r>
              <a:rPr lang="en-GB" sz="1600" dirty="0">
                <a:latin typeface="+mj-lt"/>
              </a:rPr>
              <a:t>(receiving challenge and support where necessary)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0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490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Subject Mastery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Mastery</dc:title>
  <dc:creator>SIO</dc:creator>
  <cp:lastModifiedBy>James Bird</cp:lastModifiedBy>
  <cp:revision>13</cp:revision>
  <cp:lastPrinted>2022-02-14T16:55:56Z</cp:lastPrinted>
  <dcterms:created xsi:type="dcterms:W3CDTF">2019-07-04T09:03:28Z</dcterms:created>
  <dcterms:modified xsi:type="dcterms:W3CDTF">2022-02-15T16:02:11Z</dcterms:modified>
</cp:coreProperties>
</file>