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customXml/itemProps1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2" r:id="rId4"/>
  </p:sldMasterIdLst>
  <p:sldIdLst>
    <p:sldId id="256" r:id="rId5"/>
    <p:sldId id="257" r:id="rId6"/>
    <p:sldId id="266" r:id="rId7"/>
    <p:sldId id="258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63" r:id="rId16"/>
    <p:sldId id="265" r:id="rId17"/>
    <p:sldId id="264" r:id="rId18"/>
    <p:sldId id="274" r:id="rId19"/>
    <p:sldId id="261" r:id="rId20"/>
    <p:sldId id="262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45" autoAdjust="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ustomXml" Target="../customXml/item4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418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613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720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110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8569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930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398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855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83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506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171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smtClean="0"/>
              <a:t>3/18/2024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4840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hyperlink" Target="https://hbr.org/2007/09/performing-a-project-premortem" TargetMode="Externa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hyperlink" Target="https://hbr.org/2007/09/performing-a-project-premortem" TargetMode="Externa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06E69-7058-400B-99F6-D7B4F891B7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GB" dirty="0"/>
              <a:t>What is the role of the RSL?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4C8197-53EE-4F0B-B631-20514CE5E2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ECB62C-D4A8-47F2-BD40-B7D8668ABE8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6" t="5898" r="66895" b="81770"/>
          <a:stretch/>
        </p:blipFill>
        <p:spPr bwMode="auto">
          <a:xfrm>
            <a:off x="9726613" y="56944"/>
            <a:ext cx="2379662" cy="1143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74622B3-1FE5-47A7-B6B1-96B34A837E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59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53"/>
    </mc:Choice>
    <mc:Fallback xmlns="">
      <p:transition spd="slow" advTm="11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BCE68-6E17-4370-BFCD-7F88B5E42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0460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br>
              <a:rPr lang="en-GB" dirty="0"/>
            </a:br>
            <a:br>
              <a:rPr lang="en-GB" dirty="0"/>
            </a:br>
            <a:r>
              <a:rPr lang="en-GB" dirty="0"/>
              <a:t>Meetings with the Associate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C849A0-E1F1-4019-B6FC-F570D404017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6" t="5898" r="66895" b="81770"/>
          <a:stretch/>
        </p:blipFill>
        <p:spPr bwMode="auto">
          <a:xfrm>
            <a:off x="9812338" y="0"/>
            <a:ext cx="2379662" cy="1143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3057029-C389-4874-87B7-E11B2EF2BFF5}"/>
              </a:ext>
            </a:extLst>
          </p:cNvPr>
          <p:cNvSpPr/>
          <p:nvPr/>
        </p:nvSpPr>
        <p:spPr>
          <a:xfrm>
            <a:off x="250150" y="1245839"/>
            <a:ext cx="22469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u="sng" dirty="0">
                <a:solidFill>
                  <a:schemeClr val="bg2">
                    <a:lumMod val="25000"/>
                  </a:schemeClr>
                </a:solidFill>
              </a:rPr>
              <a:t>Implementation</a:t>
            </a:r>
            <a:endParaRPr lang="en-GB" sz="2400" u="sng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DA202D-D299-40FE-80C5-8D52FAC04422}"/>
              </a:ext>
            </a:extLst>
          </p:cNvPr>
          <p:cNvSpPr/>
          <p:nvPr/>
        </p:nvSpPr>
        <p:spPr>
          <a:xfrm>
            <a:off x="580104" y="2967335"/>
            <a:ext cx="51690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chemeClr val="bg2">
                    <a:lumMod val="25000"/>
                  </a:schemeClr>
                </a:solidFill>
              </a:rPr>
              <a:t>Using the associate’s knowledge of </a:t>
            </a:r>
            <a:r>
              <a:rPr lang="en-GB" sz="2400" dirty="0" err="1">
                <a:solidFill>
                  <a:schemeClr val="bg2">
                    <a:lumMod val="25000"/>
                  </a:schemeClr>
                </a:solidFill>
              </a:rPr>
              <a:t>PiXL</a:t>
            </a:r>
            <a:endParaRPr lang="en-GB" sz="24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518BA25-375C-43F7-AE77-E978531A6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85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81"/>
    </mc:Choice>
    <mc:Fallback xmlns="">
      <p:transition spd="slow" advTm="33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BCE68-6E17-4370-BFCD-7F88B5E42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43000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br>
              <a:rPr lang="en-GB" dirty="0"/>
            </a:br>
            <a:br>
              <a:rPr lang="en-GB" dirty="0"/>
            </a:br>
            <a:r>
              <a:rPr lang="en-GB" dirty="0"/>
              <a:t>Accessing </a:t>
            </a:r>
            <a:r>
              <a:rPr lang="en-GB" dirty="0" err="1"/>
              <a:t>PiXL</a:t>
            </a:r>
            <a:r>
              <a:rPr lang="en-GB" dirty="0"/>
              <a:t> Training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C849A0-E1F1-4019-B6FC-F570D404017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6" t="5898" r="66895" b="81770"/>
          <a:stretch/>
        </p:blipFill>
        <p:spPr bwMode="auto">
          <a:xfrm>
            <a:off x="9812338" y="0"/>
            <a:ext cx="2379662" cy="1143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3057029-C389-4874-87B7-E11B2EF2BFF5}"/>
              </a:ext>
            </a:extLst>
          </p:cNvPr>
          <p:cNvSpPr/>
          <p:nvPr/>
        </p:nvSpPr>
        <p:spPr>
          <a:xfrm>
            <a:off x="250150" y="1245839"/>
            <a:ext cx="22469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u="sng" dirty="0">
                <a:solidFill>
                  <a:schemeClr val="bg2">
                    <a:lumMod val="25000"/>
                  </a:schemeClr>
                </a:solidFill>
              </a:rPr>
              <a:t>Implementation</a:t>
            </a:r>
            <a:endParaRPr lang="en-GB" sz="2400" u="sng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DA202D-D299-40FE-80C5-8D52FAC04422}"/>
              </a:ext>
            </a:extLst>
          </p:cNvPr>
          <p:cNvSpPr/>
          <p:nvPr/>
        </p:nvSpPr>
        <p:spPr>
          <a:xfrm>
            <a:off x="580104" y="2967335"/>
            <a:ext cx="42696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chemeClr val="bg2">
                    <a:lumMod val="25000"/>
                  </a:schemeClr>
                </a:solidFill>
              </a:rPr>
              <a:t>-Attending conferences</a:t>
            </a:r>
          </a:p>
          <a:p>
            <a:r>
              <a:rPr lang="en-GB" sz="2400" dirty="0">
                <a:solidFill>
                  <a:schemeClr val="bg2">
                    <a:lumMod val="25000"/>
                  </a:schemeClr>
                </a:solidFill>
              </a:rPr>
              <a:t>-Booking training that </a:t>
            </a:r>
            <a:r>
              <a:rPr lang="en-GB" sz="2400" dirty="0" err="1">
                <a:solidFill>
                  <a:schemeClr val="bg2">
                    <a:lumMod val="25000"/>
                  </a:schemeClr>
                </a:solidFill>
              </a:rPr>
              <a:t>PiXL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</a:rPr>
              <a:t> offers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57E8408-7442-44C3-B6CC-E3909C9CBD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6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00"/>
    </mc:Choice>
    <mc:Fallback xmlns="">
      <p:transition spd="slow" advTm="42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C849A0-E1F1-4019-B6FC-F570D404017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6" t="5898" r="66895" b="81770"/>
          <a:stretch/>
        </p:blipFill>
        <p:spPr bwMode="auto">
          <a:xfrm>
            <a:off x="9812338" y="77047"/>
            <a:ext cx="2379662" cy="1143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6465BBC-8402-45AD-A974-EAADF7D74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6062" y="494668"/>
            <a:ext cx="10058400" cy="1450757"/>
          </a:xfrm>
        </p:spPr>
        <p:txBody>
          <a:bodyPr/>
          <a:lstStyle/>
          <a:p>
            <a:pPr algn="ctr"/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Analyse Data and Gap Analysis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86620C-88C4-4370-92AE-F646325B87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066" y="1806443"/>
            <a:ext cx="9986467" cy="439904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000CE4C-DD9F-4157-A027-1DA48465E4FE}"/>
              </a:ext>
            </a:extLst>
          </p:cNvPr>
          <p:cNvSpPr/>
          <p:nvPr/>
        </p:nvSpPr>
        <p:spPr>
          <a:xfrm>
            <a:off x="250150" y="1245839"/>
            <a:ext cx="3752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u="sng" dirty="0">
                <a:solidFill>
                  <a:schemeClr val="bg2">
                    <a:lumMod val="25000"/>
                  </a:schemeClr>
                </a:solidFill>
              </a:rPr>
              <a:t>Impact and Implementation</a:t>
            </a:r>
            <a:endParaRPr lang="en-GB" sz="2400" u="sng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7FE0B55-D2E5-468E-BCE3-1313714FBA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0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28"/>
    </mc:Choice>
    <mc:Fallback xmlns="">
      <p:transition spd="slow" advTm="30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C849A0-E1F1-4019-B6FC-F570D404017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6" t="5898" r="66895" b="81770"/>
          <a:stretch/>
        </p:blipFill>
        <p:spPr bwMode="auto">
          <a:xfrm>
            <a:off x="9812338" y="77047"/>
            <a:ext cx="2379662" cy="1143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6465BBC-8402-45AD-A974-EAADF7D74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6062" y="494668"/>
            <a:ext cx="10058400" cy="1450757"/>
          </a:xfrm>
        </p:spPr>
        <p:txBody>
          <a:bodyPr/>
          <a:lstStyle/>
          <a:p>
            <a:pPr algn="ctr"/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Analyse Data and Gap Analysis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E5B75C-EA21-49CC-A263-5A5585067D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013" y="2629376"/>
            <a:ext cx="10669156" cy="255881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685D63A-4250-4FC2-946C-DD4FAC97F154}"/>
              </a:ext>
            </a:extLst>
          </p:cNvPr>
          <p:cNvSpPr/>
          <p:nvPr/>
        </p:nvSpPr>
        <p:spPr>
          <a:xfrm>
            <a:off x="223517" y="1719190"/>
            <a:ext cx="3752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u="sng" dirty="0">
                <a:solidFill>
                  <a:schemeClr val="bg2">
                    <a:lumMod val="25000"/>
                  </a:schemeClr>
                </a:solidFill>
              </a:rPr>
              <a:t>Impact and Implementation</a:t>
            </a:r>
            <a:endParaRPr lang="en-GB" sz="2400" u="sng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B33FC9B-D60C-49AA-B0F5-8B99F9D3A9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06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4"/>
    </mc:Choice>
    <mc:Fallback xmlns="">
      <p:transition spd="slow" advTm="1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C849A0-E1F1-4019-B6FC-F570D404017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6" t="5898" r="66895" b="81770"/>
          <a:stretch/>
        </p:blipFill>
        <p:spPr bwMode="auto">
          <a:xfrm>
            <a:off x="9812338" y="77047"/>
            <a:ext cx="2379662" cy="1143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6465BBC-8402-45AD-A974-EAADF7D74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6062" y="494668"/>
            <a:ext cx="10058400" cy="1450757"/>
          </a:xfrm>
        </p:spPr>
        <p:txBody>
          <a:bodyPr/>
          <a:lstStyle/>
          <a:p>
            <a:pPr algn="ctr"/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Analyse Data and Gap Analysis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78CA20-9844-4182-A37F-5E6E02FF24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80" y="1945425"/>
            <a:ext cx="11064240" cy="48873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F881D2B-812D-46F4-BA64-E48E66933027}"/>
              </a:ext>
            </a:extLst>
          </p:cNvPr>
          <p:cNvSpPr/>
          <p:nvPr/>
        </p:nvSpPr>
        <p:spPr>
          <a:xfrm>
            <a:off x="5513033" y="1945425"/>
            <a:ext cx="6115087" cy="4176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D760B9F-9EB3-4CC0-8902-3C660E1E1E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30"/>
    </mc:Choice>
    <mc:Fallback xmlns="">
      <p:transition spd="slow" advTm="44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C849A0-E1F1-4019-B6FC-F570D404017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6" t="5898" r="66895" b="81770"/>
          <a:stretch/>
        </p:blipFill>
        <p:spPr bwMode="auto">
          <a:xfrm>
            <a:off x="9812338" y="77047"/>
            <a:ext cx="2379662" cy="1143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6465BBC-8402-45AD-A974-EAADF7D74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6062" y="494668"/>
            <a:ext cx="10058400" cy="1450757"/>
          </a:xfrm>
        </p:spPr>
        <p:txBody>
          <a:bodyPr/>
          <a:lstStyle/>
          <a:p>
            <a:pPr algn="ctr"/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Analyse Data and Gap Analysis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15973D-A81F-4AB0-905D-C7260EED3E50}"/>
              </a:ext>
            </a:extLst>
          </p:cNvPr>
          <p:cNvSpPr/>
          <p:nvPr/>
        </p:nvSpPr>
        <p:spPr>
          <a:xfrm>
            <a:off x="367040" y="1369353"/>
            <a:ext cx="16107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chemeClr val="bg2">
                    <a:lumMod val="25000"/>
                  </a:schemeClr>
                </a:solidFill>
              </a:rPr>
              <a:t>-Use of IFTs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C97679-83C5-4222-A126-CA1BD2D0D5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4013" y="1766558"/>
            <a:ext cx="9548687" cy="501439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4989A73-884D-49CF-AB83-5E0EB3B6F2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69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24"/>
    </mc:Choice>
    <mc:Fallback xmlns="">
      <p:transition spd="slow" advTm="42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BCE68-6E17-4370-BFCD-7F88B5E42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05" y="844552"/>
            <a:ext cx="10058400" cy="1450757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Communicate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staff</a:t>
            </a:r>
            <a:b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GB" dirty="0"/>
            </a:b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C849A0-E1F1-4019-B6FC-F570D404017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6" t="5898" r="66895" b="81770"/>
          <a:stretch/>
        </p:blipFill>
        <p:spPr bwMode="auto">
          <a:xfrm>
            <a:off x="9812338" y="77047"/>
            <a:ext cx="2379662" cy="1143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4984E2C-5156-4A78-B9EC-4F445CEA13BB}"/>
              </a:ext>
            </a:extLst>
          </p:cNvPr>
          <p:cNvSpPr/>
          <p:nvPr/>
        </p:nvSpPr>
        <p:spPr>
          <a:xfrm>
            <a:off x="645905" y="1896000"/>
            <a:ext cx="10770777" cy="2856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-What the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shows,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-Attendance at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pupil progress meetings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-Work with the head and other leaders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-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Chair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“core-team”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meetings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or staff meetings.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-Help manage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difficult conversations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keep everyone on track, with the 	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discipline to see things through.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BB7E25-ABE9-41E9-916F-7088EF05F3A8}"/>
              </a:ext>
            </a:extLst>
          </p:cNvPr>
          <p:cNvSpPr/>
          <p:nvPr/>
        </p:nvSpPr>
        <p:spPr>
          <a:xfrm>
            <a:off x="250150" y="1245839"/>
            <a:ext cx="37521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u="sng" dirty="0">
                <a:solidFill>
                  <a:schemeClr val="bg2">
                    <a:lumMod val="25000"/>
                  </a:schemeClr>
                </a:solidFill>
              </a:rPr>
              <a:t>Impact and Implementation</a:t>
            </a:r>
            <a:endParaRPr lang="en-GB" sz="2400" u="sng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FA751A0-35E2-4C31-BB5B-A07FBB9AFF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9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99"/>
    </mc:Choice>
    <mc:Fallback xmlns="">
      <p:transition spd="slow" advTm="90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BCE68-6E17-4370-BFCD-7F88B5E42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69595" y="296122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dirty="0"/>
              <a:t>To Support the </a:t>
            </a:r>
            <a:r>
              <a:rPr lang="en-GB" sz="4000" dirty="0">
                <a:solidFill>
                  <a:schemeClr val="bg2">
                    <a:lumMod val="25000"/>
                  </a:schemeClr>
                </a:solidFill>
              </a:rPr>
              <a:t>Implementation of the</a:t>
            </a:r>
            <a:br>
              <a:rPr lang="en-GB" sz="40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GB" sz="4000" dirty="0">
                <a:solidFill>
                  <a:schemeClr val="bg2">
                    <a:lumMod val="25000"/>
                  </a:schemeClr>
                </a:solidFill>
              </a:rPr>
              <a:t>EPA Assessment Process</a:t>
            </a:r>
            <a:br>
              <a:rPr lang="en-GB" dirty="0"/>
            </a:b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C849A0-E1F1-4019-B6FC-F570D404017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6" t="5898" r="66895" b="81770"/>
          <a:stretch/>
        </p:blipFill>
        <p:spPr bwMode="auto">
          <a:xfrm>
            <a:off x="9812338" y="77047"/>
            <a:ext cx="2379662" cy="1143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849958-2EF1-4AB1-B869-D64B2B1089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891" y="1201280"/>
            <a:ext cx="5391427" cy="56567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63F9D2-1690-410A-AA44-8E243B0E8993}"/>
              </a:ext>
            </a:extLst>
          </p:cNvPr>
          <p:cNvSpPr/>
          <p:nvPr/>
        </p:nvSpPr>
        <p:spPr>
          <a:xfrm>
            <a:off x="276783" y="1285214"/>
            <a:ext cx="14042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u="sng" dirty="0">
                <a:solidFill>
                  <a:schemeClr val="bg2">
                    <a:lumMod val="25000"/>
                  </a:schemeClr>
                </a:solidFill>
              </a:rPr>
              <a:t>Summary</a:t>
            </a:r>
            <a:endParaRPr lang="en-GB" sz="2400" u="sng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CCFBDA-1071-41A4-BF64-C231C4C5DB6B}"/>
              </a:ext>
            </a:extLst>
          </p:cNvPr>
          <p:cNvSpPr/>
          <p:nvPr/>
        </p:nvSpPr>
        <p:spPr>
          <a:xfrm>
            <a:off x="7815404" y="3198167"/>
            <a:ext cx="425533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chemeClr val="bg2">
                    <a:lumMod val="25000"/>
                  </a:schemeClr>
                </a:solidFill>
              </a:rPr>
              <a:t>Assessment is </a:t>
            </a:r>
            <a:r>
              <a:rPr lang="en-GB" sz="2400" b="1" u="sng" dirty="0">
                <a:solidFill>
                  <a:schemeClr val="bg2">
                    <a:lumMod val="25000"/>
                  </a:schemeClr>
                </a:solidFill>
              </a:rPr>
              <a:t>cyclical</a:t>
            </a:r>
          </a:p>
          <a:p>
            <a:r>
              <a:rPr lang="en-GB" sz="2400" dirty="0">
                <a:solidFill>
                  <a:schemeClr val="bg2">
                    <a:lumMod val="25000"/>
                  </a:schemeClr>
                </a:solidFill>
              </a:rPr>
              <a:t>The process repeats after every </a:t>
            </a:r>
          </a:p>
          <a:p>
            <a:r>
              <a:rPr lang="en-GB" sz="2400" dirty="0">
                <a:solidFill>
                  <a:schemeClr val="bg2">
                    <a:lumMod val="25000"/>
                  </a:schemeClr>
                </a:solidFill>
              </a:rPr>
              <a:t>assessment point</a:t>
            </a:r>
            <a:endParaRPr lang="en-GB" sz="24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B10749D-1A32-4C3C-9EDA-FAEDD63459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3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697"/>
    </mc:Choice>
    <mc:Fallback xmlns="">
      <p:transition spd="slow" advTm="113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BCE68-6E17-4370-BFCD-7F88B5E42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3527"/>
            <a:ext cx="10058400" cy="1450757"/>
          </a:xfrm>
        </p:spPr>
        <p:txBody>
          <a:bodyPr>
            <a:normAutofit fontScale="90000"/>
          </a:bodyPr>
          <a:lstStyle/>
          <a:p>
            <a:r>
              <a:rPr lang="en-GB" dirty="0"/>
              <a:t>To Help 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</a:rPr>
              <a:t>Define Wildly Important Goals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GB" dirty="0"/>
              <a:t>(WIGs) </a:t>
            </a:r>
            <a:br>
              <a:rPr lang="en-GB" dirty="0"/>
            </a:b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C849A0-E1F1-4019-B6FC-F570D404017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6" t="5898" r="66895" b="81770"/>
          <a:stretch/>
        </p:blipFill>
        <p:spPr bwMode="auto">
          <a:xfrm>
            <a:off x="9812338" y="77047"/>
            <a:ext cx="2379662" cy="1143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51E9EA-7167-4694-A804-AFB5EE911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2244" y="1220047"/>
            <a:ext cx="6257925" cy="55358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004B050-1681-4D3E-9602-629DEB1C5163}"/>
              </a:ext>
            </a:extLst>
          </p:cNvPr>
          <p:cNvSpPr/>
          <p:nvPr/>
        </p:nvSpPr>
        <p:spPr>
          <a:xfrm>
            <a:off x="440494" y="1900764"/>
            <a:ext cx="9573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u="sng" dirty="0">
                <a:solidFill>
                  <a:schemeClr val="bg2">
                    <a:lumMod val="25000"/>
                  </a:schemeClr>
                </a:solidFill>
              </a:rPr>
              <a:t>Intent</a:t>
            </a:r>
            <a:endParaRPr lang="en-GB" sz="2400" u="sng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06942B-6142-47EC-B45C-0805AD5C1CA8}"/>
              </a:ext>
            </a:extLst>
          </p:cNvPr>
          <p:cNvSpPr/>
          <p:nvPr/>
        </p:nvSpPr>
        <p:spPr>
          <a:xfrm>
            <a:off x="417939" y="3198167"/>
            <a:ext cx="28677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chemeClr val="bg2">
                    <a:lumMod val="25000"/>
                  </a:schemeClr>
                </a:solidFill>
              </a:rPr>
              <a:t>Set this Early (Year 5)</a:t>
            </a:r>
            <a:endParaRPr lang="en-GB" sz="24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EE84149-E3FA-471D-AE3E-3535A5F607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41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34"/>
    </mc:Choice>
    <mc:Fallback xmlns="">
      <p:transition spd="slow" advTm="65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BCE68-6E17-4370-BFCD-7F88B5E42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3527"/>
            <a:ext cx="10058400" cy="1450757"/>
          </a:xfrm>
        </p:spPr>
        <p:txBody>
          <a:bodyPr>
            <a:normAutofit fontScale="90000"/>
          </a:bodyPr>
          <a:lstStyle/>
          <a:p>
            <a:r>
              <a:rPr lang="en-GB" dirty="0"/>
              <a:t>To Help 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</a:rPr>
              <a:t>Define Wildly Important Goals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GB" dirty="0"/>
              <a:t>(WIGs) </a:t>
            </a:r>
            <a:br>
              <a:rPr lang="en-GB" dirty="0"/>
            </a:b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C849A0-E1F1-4019-B6FC-F570D404017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6" t="5898" r="66895" b="81770"/>
          <a:stretch/>
        </p:blipFill>
        <p:spPr bwMode="auto">
          <a:xfrm>
            <a:off x="9812338" y="77047"/>
            <a:ext cx="2379662" cy="1143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004B050-1681-4D3E-9602-629DEB1C5163}"/>
              </a:ext>
            </a:extLst>
          </p:cNvPr>
          <p:cNvSpPr/>
          <p:nvPr/>
        </p:nvSpPr>
        <p:spPr>
          <a:xfrm>
            <a:off x="262941" y="1220047"/>
            <a:ext cx="9573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u="sng" dirty="0">
                <a:solidFill>
                  <a:schemeClr val="bg2">
                    <a:lumMod val="25000"/>
                  </a:schemeClr>
                </a:solidFill>
              </a:rPr>
              <a:t>Intent</a:t>
            </a:r>
            <a:endParaRPr lang="en-GB" sz="2400" u="sng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A6F0C6-AA93-4EA3-B9E7-4BD0E38BD6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1717" y="1310611"/>
            <a:ext cx="3539878" cy="54199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AA623E-3A0E-48A5-BE7E-C93B91EC94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6085" y="1460171"/>
            <a:ext cx="3162300" cy="2762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8EC9BB-4A2D-484E-ABE6-C030E3A199C7}"/>
              </a:ext>
            </a:extLst>
          </p:cNvPr>
          <p:cNvSpPr/>
          <p:nvPr/>
        </p:nvSpPr>
        <p:spPr>
          <a:xfrm>
            <a:off x="5764623" y="4683818"/>
            <a:ext cx="56163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chemeClr val="bg2">
                    <a:lumMod val="25000"/>
                  </a:schemeClr>
                </a:solidFill>
              </a:rPr>
              <a:t>Using robust, internal data to set the WIGs</a:t>
            </a:r>
            <a:endParaRPr lang="en-GB" sz="2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DBA6738-420F-4224-B8EB-FC7B94DF8C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5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68"/>
    </mc:Choice>
    <mc:Fallback xmlns="">
      <p:transition spd="slow" advTm="28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C849A0-E1F1-4019-B6FC-F570D404017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6" t="5898" r="66895" b="81770"/>
          <a:stretch/>
        </p:blipFill>
        <p:spPr bwMode="auto">
          <a:xfrm>
            <a:off x="9812338" y="77047"/>
            <a:ext cx="2379662" cy="1143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F27DE41-FBDA-40B6-9B98-E9602AB96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255" y="-76832"/>
            <a:ext cx="10058400" cy="1450757"/>
          </a:xfrm>
        </p:spPr>
        <p:txBody>
          <a:bodyPr>
            <a:normAutofit/>
          </a:bodyPr>
          <a:lstStyle/>
          <a:p>
            <a:r>
              <a:rPr lang="en-GB" dirty="0"/>
              <a:t>Carry out 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</a:rPr>
              <a:t>P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re-Mortems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8A2400-F381-46C5-BF04-10296140C0CC}"/>
              </a:ext>
            </a:extLst>
          </p:cNvPr>
          <p:cNvSpPr/>
          <p:nvPr/>
        </p:nvSpPr>
        <p:spPr>
          <a:xfrm>
            <a:off x="1038126" y="2679718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dirty="0"/>
              <a:t>Helping to </a:t>
            </a:r>
            <a:r>
              <a:rPr lang="en-GB" b="1" dirty="0"/>
              <a:t>plan strategies</a:t>
            </a:r>
            <a:r>
              <a:rPr lang="en-GB" dirty="0"/>
              <a:t> to achieve the WIG</a:t>
            </a:r>
          </a:p>
          <a:p>
            <a:br>
              <a:rPr lang="en-GB" dirty="0"/>
            </a:br>
            <a:r>
              <a:rPr lang="en-GB" dirty="0"/>
              <a:t>-</a:t>
            </a:r>
            <a:r>
              <a:rPr lang="en-GB" b="1" dirty="0"/>
              <a:t>Address ongoing barriers</a:t>
            </a:r>
            <a:r>
              <a:rPr lang="en-GB" dirty="0"/>
              <a:t> towards the WIGs.</a:t>
            </a:r>
          </a:p>
          <a:p>
            <a:r>
              <a:rPr lang="en-GB" dirty="0"/>
              <a:t>	-Resources</a:t>
            </a:r>
          </a:p>
          <a:p>
            <a:r>
              <a:rPr lang="en-GB" dirty="0"/>
              <a:t>	-Room Bookings</a:t>
            </a:r>
          </a:p>
          <a:p>
            <a:r>
              <a:rPr lang="en-GB" dirty="0"/>
              <a:t>	-ICT access</a:t>
            </a:r>
          </a:p>
          <a:p>
            <a:r>
              <a:rPr lang="en-GB" dirty="0"/>
              <a:t>	-Staff expertise</a:t>
            </a:r>
          </a:p>
          <a:p>
            <a:r>
              <a:rPr lang="en-GB" dirty="0"/>
              <a:t>	-etc</a:t>
            </a:r>
          </a:p>
          <a:p>
            <a:r>
              <a:rPr lang="en-GB" dirty="0"/>
              <a:t>	</a:t>
            </a:r>
            <a:br>
              <a:rPr lang="en-GB" dirty="0"/>
            </a:b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9C891E-3447-4076-A2E2-FF6D77E1DA81}"/>
              </a:ext>
            </a:extLst>
          </p:cNvPr>
          <p:cNvSpPr/>
          <p:nvPr/>
        </p:nvSpPr>
        <p:spPr>
          <a:xfrm>
            <a:off x="180975" y="1795989"/>
            <a:ext cx="22469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u="sng" dirty="0">
                <a:solidFill>
                  <a:schemeClr val="bg2">
                    <a:lumMod val="25000"/>
                  </a:schemeClr>
                </a:solidFill>
              </a:rPr>
              <a:t>Implementation</a:t>
            </a:r>
            <a:endParaRPr lang="en-GB" sz="2400" u="sng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C2E62E6-45BE-4718-89ED-3432FD9E62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06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50"/>
    </mc:Choice>
    <mc:Fallback xmlns="">
      <p:transition spd="slow" advTm="59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C849A0-E1F1-4019-B6FC-F570D404017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6" t="5898" r="66895" b="81770"/>
          <a:stretch/>
        </p:blipFill>
        <p:spPr bwMode="auto">
          <a:xfrm>
            <a:off x="9812338" y="77047"/>
            <a:ext cx="2379662" cy="1143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F27DE41-FBDA-40B6-9B98-E9602AB96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255" y="-76832"/>
            <a:ext cx="10058400" cy="1450757"/>
          </a:xfrm>
        </p:spPr>
        <p:txBody>
          <a:bodyPr>
            <a:normAutofit/>
          </a:bodyPr>
          <a:lstStyle/>
          <a:p>
            <a:r>
              <a:rPr lang="en-GB" dirty="0"/>
              <a:t>Carry out 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</a:rPr>
              <a:t>P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re-Mortems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9C891E-3447-4076-A2E2-FF6D77E1DA81}"/>
              </a:ext>
            </a:extLst>
          </p:cNvPr>
          <p:cNvSpPr/>
          <p:nvPr/>
        </p:nvSpPr>
        <p:spPr>
          <a:xfrm>
            <a:off x="154342" y="1373925"/>
            <a:ext cx="22469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u="sng" dirty="0">
                <a:solidFill>
                  <a:schemeClr val="bg2">
                    <a:lumMod val="25000"/>
                  </a:schemeClr>
                </a:solidFill>
              </a:rPr>
              <a:t>Implementation</a:t>
            </a:r>
            <a:endParaRPr lang="en-GB" sz="2400" u="sng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434CBE-5DAF-45E3-B303-816014729A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8048" y="1751753"/>
            <a:ext cx="8934450" cy="5029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F26747C-FC9E-4A78-9849-58AD21EC9EE8}"/>
              </a:ext>
            </a:extLst>
          </p:cNvPr>
          <p:cNvSpPr/>
          <p:nvPr/>
        </p:nvSpPr>
        <p:spPr>
          <a:xfrm>
            <a:off x="154342" y="2593849"/>
            <a:ext cx="28096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Planning Interventions and </a:t>
            </a:r>
          </a:p>
          <a:p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Modifications to QFT</a:t>
            </a:r>
            <a:endParaRPr lang="en-GB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2407F25-6CFF-4916-AE58-229ABB0DB2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86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47"/>
    </mc:Choice>
    <mc:Fallback xmlns="">
      <p:transition spd="slow" advTm="32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BCE68-6E17-4370-BFCD-7F88B5E42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6062" y="1077172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Support the 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</a:rPr>
              <a:t>Use of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</a:rPr>
              <a:t>PiXL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</a:rPr>
              <a:t> Resources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GB" dirty="0"/>
              <a:t>to </a:t>
            </a:r>
            <a:br>
              <a:rPr lang="en-GB" dirty="0"/>
            </a:br>
            <a:r>
              <a:rPr lang="en-GB" dirty="0"/>
              <a:t>Achieve the WIG(s)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C849A0-E1F1-4019-B6FC-F570D404017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6" t="5898" r="66895" b="81770"/>
          <a:stretch/>
        </p:blipFill>
        <p:spPr bwMode="auto">
          <a:xfrm>
            <a:off x="9812338" y="0"/>
            <a:ext cx="2379662" cy="1143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3057029-C389-4874-87B7-E11B2EF2BFF5}"/>
              </a:ext>
            </a:extLst>
          </p:cNvPr>
          <p:cNvSpPr/>
          <p:nvPr/>
        </p:nvSpPr>
        <p:spPr>
          <a:xfrm>
            <a:off x="247650" y="1802550"/>
            <a:ext cx="22469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u="sng" dirty="0">
                <a:solidFill>
                  <a:schemeClr val="bg2">
                    <a:lumMod val="25000"/>
                  </a:schemeClr>
                </a:solidFill>
              </a:rPr>
              <a:t>Implementation</a:t>
            </a:r>
            <a:endParaRPr lang="en-GB" sz="2400" u="sng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40A9BC-5D1C-405D-B343-D5159EF9D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50" y="2330877"/>
            <a:ext cx="10244831" cy="423263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D7F72E5-27FB-4998-942E-202FCC538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28"/>
    </mc:Choice>
    <mc:Fallback xmlns="">
      <p:transition spd="slow" advTm="22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BCE68-6E17-4370-BFCD-7F88B5E42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6062" y="1077172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Support the 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</a:rPr>
              <a:t>Use of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</a:rPr>
              <a:t>PiXL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</a:rPr>
              <a:t> Resources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GB" dirty="0"/>
              <a:t>to </a:t>
            </a:r>
            <a:br>
              <a:rPr lang="en-GB" dirty="0"/>
            </a:br>
            <a:r>
              <a:rPr lang="en-GB" dirty="0"/>
              <a:t>Achieve the WIG(s)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C849A0-E1F1-4019-B6FC-F570D404017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6" t="5898" r="66895" b="81770"/>
          <a:stretch/>
        </p:blipFill>
        <p:spPr bwMode="auto">
          <a:xfrm>
            <a:off x="9812338" y="0"/>
            <a:ext cx="2379662" cy="1143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3057029-C389-4874-87B7-E11B2EF2BFF5}"/>
              </a:ext>
            </a:extLst>
          </p:cNvPr>
          <p:cNvSpPr/>
          <p:nvPr/>
        </p:nvSpPr>
        <p:spPr>
          <a:xfrm>
            <a:off x="247650" y="1802550"/>
            <a:ext cx="22469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u="sng" dirty="0">
                <a:solidFill>
                  <a:schemeClr val="bg2">
                    <a:lumMod val="25000"/>
                  </a:schemeClr>
                </a:solidFill>
              </a:rPr>
              <a:t>Implementation</a:t>
            </a:r>
            <a:endParaRPr lang="en-GB" sz="2400" u="sng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6F3119-94AA-40C6-B87B-4757546F3A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796" y="2832384"/>
            <a:ext cx="11428330" cy="391464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8784E53-FEB4-4096-9689-756E7CFB16A2}"/>
              </a:ext>
            </a:extLst>
          </p:cNvPr>
          <p:cNvSpPr/>
          <p:nvPr/>
        </p:nvSpPr>
        <p:spPr>
          <a:xfrm>
            <a:off x="250150" y="2337837"/>
            <a:ext cx="85779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chemeClr val="bg2">
                    <a:lumMod val="25000"/>
                  </a:schemeClr>
                </a:solidFill>
              </a:rPr>
              <a:t>Very much linked to the QLAs (at class, group and individual level)</a:t>
            </a:r>
            <a:endParaRPr lang="en-GB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359464-6EF4-4520-A957-21372E4B7DE5}"/>
              </a:ext>
            </a:extLst>
          </p:cNvPr>
          <p:cNvSpPr/>
          <p:nvPr/>
        </p:nvSpPr>
        <p:spPr>
          <a:xfrm>
            <a:off x="5072572" y="1802549"/>
            <a:ext cx="28608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chemeClr val="bg2">
                    <a:lumMod val="25000"/>
                  </a:schemeClr>
                </a:solidFill>
              </a:rPr>
              <a:t>Using </a:t>
            </a:r>
            <a:r>
              <a:rPr lang="en-GB" sz="2400" b="1" dirty="0" err="1">
                <a:solidFill>
                  <a:schemeClr val="bg2">
                    <a:lumMod val="25000"/>
                  </a:schemeClr>
                </a:solidFill>
              </a:rPr>
              <a:t>PiXL</a:t>
            </a:r>
            <a:r>
              <a:rPr lang="en-GB" sz="2400" b="1" dirty="0">
                <a:solidFill>
                  <a:schemeClr val="bg2">
                    <a:lumMod val="25000"/>
                  </a:schemeClr>
                </a:solidFill>
              </a:rPr>
              <a:t> Resources</a:t>
            </a:r>
            <a:endParaRPr lang="en-GB" sz="2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B8BC295E-4855-456D-9D16-A6F2611FB8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6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018"/>
    </mc:Choice>
    <mc:Fallback xmlns="">
      <p:transition spd="slow" advTm="42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BCE68-6E17-4370-BFCD-7F88B5E42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6062" y="1077172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Support the 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</a:rPr>
              <a:t>Use of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</a:rPr>
              <a:t>PiXL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</a:rPr>
              <a:t> Resources</a:t>
            </a:r>
            <a:r>
              <a:rPr lang="en-GB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GB" dirty="0"/>
              <a:t>to </a:t>
            </a:r>
            <a:br>
              <a:rPr lang="en-GB" dirty="0"/>
            </a:br>
            <a:r>
              <a:rPr lang="en-GB" dirty="0"/>
              <a:t>Achieve the WIG(s)</a:t>
            </a: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C849A0-E1F1-4019-B6FC-F570D404017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6" t="5898" r="66895" b="81770"/>
          <a:stretch/>
        </p:blipFill>
        <p:spPr bwMode="auto">
          <a:xfrm>
            <a:off x="9812338" y="0"/>
            <a:ext cx="2379662" cy="1143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3057029-C389-4874-87B7-E11B2EF2BFF5}"/>
              </a:ext>
            </a:extLst>
          </p:cNvPr>
          <p:cNvSpPr/>
          <p:nvPr/>
        </p:nvSpPr>
        <p:spPr>
          <a:xfrm>
            <a:off x="250150" y="1245839"/>
            <a:ext cx="22469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u="sng" dirty="0">
                <a:solidFill>
                  <a:schemeClr val="bg2">
                    <a:lumMod val="25000"/>
                  </a:schemeClr>
                </a:solidFill>
              </a:rPr>
              <a:t>Implementation</a:t>
            </a:r>
            <a:endParaRPr lang="en-GB" sz="2400" u="sng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784E53-FEB4-4096-9689-756E7CFB16A2}"/>
              </a:ext>
            </a:extLst>
          </p:cNvPr>
          <p:cNvSpPr/>
          <p:nvPr/>
        </p:nvSpPr>
        <p:spPr>
          <a:xfrm>
            <a:off x="250150" y="2337837"/>
            <a:ext cx="255903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chemeClr val="bg2">
                    <a:lumMod val="25000"/>
                  </a:schemeClr>
                </a:solidFill>
              </a:rPr>
              <a:t>Over-learning and </a:t>
            </a:r>
          </a:p>
          <a:p>
            <a:r>
              <a:rPr lang="en-GB" sz="2400" b="1" dirty="0">
                <a:solidFill>
                  <a:schemeClr val="bg2">
                    <a:lumMod val="25000"/>
                  </a:schemeClr>
                </a:solidFill>
              </a:rPr>
              <a:t>consolidating the </a:t>
            </a:r>
          </a:p>
          <a:p>
            <a:r>
              <a:rPr lang="en-GB" sz="2400" b="1" dirty="0">
                <a:solidFill>
                  <a:schemeClr val="bg2">
                    <a:lumMod val="25000"/>
                  </a:schemeClr>
                </a:solidFill>
              </a:rPr>
              <a:t>core skills and </a:t>
            </a:r>
          </a:p>
          <a:p>
            <a:r>
              <a:rPr lang="en-GB" sz="2400" b="1" dirty="0">
                <a:solidFill>
                  <a:schemeClr val="bg2">
                    <a:lumMod val="25000"/>
                  </a:schemeClr>
                </a:solidFill>
              </a:rPr>
              <a:t>knowledge</a:t>
            </a:r>
            <a:endParaRPr lang="en-GB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16E9D5-B5BD-4A68-856B-A7C2AF8067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9184" y="1476670"/>
            <a:ext cx="8960194" cy="529699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C150275-712D-4B65-8982-693820503B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15"/>
    </mc:Choice>
    <mc:Fallback xmlns="">
      <p:transition spd="slow" advTm="31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BCE68-6E17-4370-BFCD-7F88B5E42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68294"/>
            <a:ext cx="1005840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Training for TAs (Familiarising with resources)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C849A0-E1F1-4019-B6FC-F570D404017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6" t="5898" r="66895" b="81770"/>
          <a:stretch/>
        </p:blipFill>
        <p:spPr bwMode="auto">
          <a:xfrm>
            <a:off x="9812338" y="0"/>
            <a:ext cx="2379662" cy="1143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3057029-C389-4874-87B7-E11B2EF2BFF5}"/>
              </a:ext>
            </a:extLst>
          </p:cNvPr>
          <p:cNvSpPr/>
          <p:nvPr/>
        </p:nvSpPr>
        <p:spPr>
          <a:xfrm>
            <a:off x="250150" y="1245839"/>
            <a:ext cx="22469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u="sng" dirty="0">
                <a:solidFill>
                  <a:schemeClr val="bg2">
                    <a:lumMod val="25000"/>
                  </a:schemeClr>
                </a:solidFill>
              </a:rPr>
              <a:t>Implementation</a:t>
            </a:r>
            <a:endParaRPr lang="en-GB" sz="2400" u="sng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DA202D-D299-40FE-80C5-8D52FAC04422}"/>
              </a:ext>
            </a:extLst>
          </p:cNvPr>
          <p:cNvSpPr/>
          <p:nvPr/>
        </p:nvSpPr>
        <p:spPr>
          <a:xfrm>
            <a:off x="580104" y="2967335"/>
            <a:ext cx="75954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chemeClr val="bg2">
                    <a:lumMod val="25000"/>
                  </a:schemeClr>
                </a:solidFill>
              </a:rPr>
              <a:t>Ensure TAs know how to access and use the interventions.</a:t>
            </a:r>
            <a:endParaRPr lang="en-GB" sz="24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535D2DE-B88B-4820-97CC-6C4EA776CB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7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44"/>
    </mc:Choice>
    <mc:Fallback xmlns="">
      <p:transition spd="slow" advTm="25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7555a0d-cddd-4f17-b470-127ab24496b3" xsi:nil="true"/>
    <lcf76f155ced4ddcb4097134ff3c332f xmlns="a5e742ad-81b1-42e0-be43-9483076b4056">
      <Terms xmlns="http://schemas.microsoft.com/office/infopath/2007/PartnerControls"/>
    </lcf76f155ced4ddcb4097134ff3c332f>
    <_dlc_DocId xmlns="27555a0d-cddd-4f17-b470-127ab24496b3">T73MNCJEYYRU-1575454833-146278</_dlc_DocId>
    <_dlc_DocIdUrl xmlns="27555a0d-cddd-4f17-b470-127ab24496b3">
      <Url>https://epatrust.sharepoint.com/sites/EPA-StaffSharedAreas/_layouts/15/DocIdRedir.aspx?ID=T73MNCJEYYRU-1575454833-146278</Url>
      <Description>T73MNCJEYYRU-1575454833-146278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3B29B622B571439C9C74F993ED2DB3" ma:contentTypeVersion="15" ma:contentTypeDescription="Create a new document." ma:contentTypeScope="" ma:versionID="49c55f375eef1b841d25d619f3cfc0fb">
  <xsd:schema xmlns:xsd="http://www.w3.org/2001/XMLSchema" xmlns:xs="http://www.w3.org/2001/XMLSchema" xmlns:p="http://schemas.microsoft.com/office/2006/metadata/properties" xmlns:ns2="27555a0d-cddd-4f17-b470-127ab24496b3" xmlns:ns3="a5e742ad-81b1-42e0-be43-9483076b4056" targetNamespace="http://schemas.microsoft.com/office/2006/metadata/properties" ma:root="true" ma:fieldsID="030eaec9e28b5ce22028b9a22e7d8ac7" ns2:_="" ns3:_="">
    <xsd:import namespace="27555a0d-cddd-4f17-b470-127ab24496b3"/>
    <xsd:import namespace="a5e742ad-81b1-42e0-be43-9483076b405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ObjectDetectorVersions" minOccurs="0"/>
                <xsd:element ref="ns3:MediaLengthInSecond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2:SharedWithUsers" minOccurs="0"/>
                <xsd:element ref="ns2:SharedWithDetail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555a0d-cddd-4f17-b470-127ab24496b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1" nillable="true" ma:displayName="Taxonomy Catch All Column" ma:hidden="true" ma:list="{1ffb21f6-bfb4-4eb5-8e95-e4fd527a9219}" ma:internalName="TaxCatchAll" ma:showField="CatchAllData" ma:web="27555a0d-cddd-4f17-b470-127ab24496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e742ad-81b1-42e0-be43-9483076b40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5d26bf55-efd0-4526-8113-54329d9458f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FBA88AC2-2994-4B53-A868-766D0C9E4700}">
  <ds:schemaRefs>
    <ds:schemaRef ds:uri="http://purl.org/dc/terms/"/>
    <ds:schemaRef ds:uri="http://schemas.openxmlformats.org/package/2006/metadata/core-properties"/>
    <ds:schemaRef ds:uri="7b07182f-6847-4af7-b051-c9904057f0f7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25fc5f31-dd25-4203-b4c2-14b042e4ecf5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2C6D60E-45CC-4A75-916C-25AEB945341A}"/>
</file>

<file path=customXml/itemProps3.xml><?xml version="1.0" encoding="utf-8"?>
<ds:datastoreItem xmlns:ds="http://schemas.openxmlformats.org/officeDocument/2006/customXml" ds:itemID="{E06CD69A-B9F5-4CDD-9C46-4A264F02B158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5FDBB80-6254-444E-9C43-AFA098526FC8}"/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17842</TotalTime>
  <Words>352</Words>
  <Application>Microsoft Office PowerPoint</Application>
  <PresentationFormat>Widescreen</PresentationFormat>
  <Paragraphs>62</Paragraphs>
  <Slides>17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Calibri</vt:lpstr>
      <vt:lpstr>Calibri Light</vt:lpstr>
      <vt:lpstr>Retrospect</vt:lpstr>
      <vt:lpstr>What is the role of the RSL? </vt:lpstr>
      <vt:lpstr>To Help Define Wildly Important Goals (WIGs)  </vt:lpstr>
      <vt:lpstr>To Help Define Wildly Important Goals (WIGs)  </vt:lpstr>
      <vt:lpstr>Carry out Pre-Mortems </vt:lpstr>
      <vt:lpstr>Carry out Pre-Mortems </vt:lpstr>
      <vt:lpstr>Support the Use of PiXL Resources to  Achieve the WIG(s)  </vt:lpstr>
      <vt:lpstr>Support the Use of PiXL Resources to  Achieve the WIG(s)  </vt:lpstr>
      <vt:lpstr>Support the Use of PiXL Resources to  Achieve the WIG(s)  </vt:lpstr>
      <vt:lpstr>Training for TAs (Familiarising with resources)   </vt:lpstr>
      <vt:lpstr>  Meetings with the Associate  </vt:lpstr>
      <vt:lpstr>  Accessing PiXL Training   </vt:lpstr>
      <vt:lpstr>To Analyse Data and Gap Analysis  </vt:lpstr>
      <vt:lpstr>To Analyse Data and Gap Analysis  </vt:lpstr>
      <vt:lpstr>To Analyse Data and Gap Analysis  </vt:lpstr>
      <vt:lpstr>To Analyse Data and Gap Analysis  </vt:lpstr>
      <vt:lpstr>Communicate with staff  </vt:lpstr>
      <vt:lpstr>To Support the Implementation of the EPA Assessment Process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'What is the role of a RSL'</dc:title>
  <dc:creator>Mr Long</dc:creator>
  <cp:lastModifiedBy>James Bird</cp:lastModifiedBy>
  <cp:revision>8</cp:revision>
  <dcterms:created xsi:type="dcterms:W3CDTF">2024-02-27T08:39:08Z</dcterms:created>
  <dcterms:modified xsi:type="dcterms:W3CDTF">2024-03-18T09:35:02Z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0x0101002E3B29B622B571439C9C74F993ED2DB3</vt:lpwstr>
  </property>
  <property fmtid="{D5CDD505-2E9C-101B-9397-08002B2CF9AE}" pid="3" name="MediaServiceImageTags">
    <vt:lpwstr/>
  </property>
  <property fmtid="{D5CDD505-2E9C-101B-9397-08002B2CF9AE}" pid="4" name="_dlc_DocIdItemGuid">
    <vt:lpwstr>b3a4c2b7-40f9-41c2-aa88-3894df4cd7d0</vt:lpwstr>
  </property>
</Properties>
</file>