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4" r:id="rId5"/>
  </p:sldMasterIdLst>
  <p:notesMasterIdLst>
    <p:notesMasterId r:id="rId51"/>
  </p:notesMasterIdLst>
  <p:sldIdLst>
    <p:sldId id="327" r:id="rId6"/>
    <p:sldId id="2040" r:id="rId7"/>
    <p:sldId id="2037" r:id="rId8"/>
    <p:sldId id="2015" r:id="rId9"/>
    <p:sldId id="1943" r:id="rId10"/>
    <p:sldId id="313" r:id="rId11"/>
    <p:sldId id="2041" r:id="rId12"/>
    <p:sldId id="1969" r:id="rId13"/>
    <p:sldId id="2018" r:id="rId14"/>
    <p:sldId id="2038" r:id="rId15"/>
    <p:sldId id="2035" r:id="rId16"/>
    <p:sldId id="1973" r:id="rId17"/>
    <p:sldId id="1974" r:id="rId18"/>
    <p:sldId id="1975" r:id="rId19"/>
    <p:sldId id="1977" r:id="rId20"/>
    <p:sldId id="2017" r:id="rId21"/>
    <p:sldId id="2036" r:id="rId22"/>
    <p:sldId id="2043" r:id="rId23"/>
    <p:sldId id="2046" r:id="rId24"/>
    <p:sldId id="2045" r:id="rId25"/>
    <p:sldId id="2047" r:id="rId26"/>
    <p:sldId id="2048" r:id="rId27"/>
    <p:sldId id="2049" r:id="rId28"/>
    <p:sldId id="2050" r:id="rId29"/>
    <p:sldId id="2051" r:id="rId30"/>
    <p:sldId id="2061" r:id="rId31"/>
    <p:sldId id="2062" r:id="rId32"/>
    <p:sldId id="2052" r:id="rId33"/>
    <p:sldId id="2053" r:id="rId34"/>
    <p:sldId id="2039" r:id="rId35"/>
    <p:sldId id="2013" r:id="rId36"/>
    <p:sldId id="1884" r:id="rId37"/>
    <p:sldId id="266" r:id="rId38"/>
    <p:sldId id="1970" r:id="rId39"/>
    <p:sldId id="1942" r:id="rId40"/>
    <p:sldId id="2054" r:id="rId41"/>
    <p:sldId id="2055" r:id="rId42"/>
    <p:sldId id="2060" r:id="rId43"/>
    <p:sldId id="2059" r:id="rId44"/>
    <p:sldId id="2057" r:id="rId45"/>
    <p:sldId id="2056" r:id="rId46"/>
    <p:sldId id="1964" r:id="rId47"/>
    <p:sldId id="1967" r:id="rId48"/>
    <p:sldId id="2032" r:id="rId49"/>
    <p:sldId id="2034" r:id="rId50"/>
  </p:sldIdLst>
  <p:sldSz cx="12192000" cy="6858000"/>
  <p:notesSz cx="6858000" cy="99456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 Murrell" initials="SM" lastIdx="1" clrIdx="0">
    <p:extLst>
      <p:ext uri="{19B8F6BF-5375-455C-9EA6-DF929625EA0E}">
        <p15:presenceInfo xmlns:p15="http://schemas.microsoft.com/office/powerpoint/2012/main" userId="ce87edd386a5736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4612"/>
    <a:srgbClr val="F08C08"/>
    <a:srgbClr val="AC5476"/>
    <a:srgbClr val="EF8D09"/>
    <a:srgbClr val="0F438A"/>
    <a:srgbClr val="B6C6D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94" autoAdjust="0"/>
    <p:restoredTop sz="83537"/>
  </p:normalViewPr>
  <p:slideViewPr>
    <p:cSldViewPr snapToGrid="0" snapToObjects="1">
      <p:cViewPr varScale="1">
        <p:scale>
          <a:sx n="67" d="100"/>
          <a:sy n="67" d="100"/>
        </p:scale>
        <p:origin x="1157"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presProps" Target="presProps.xml"/><Relationship Id="rId5" Type="http://schemas.openxmlformats.org/officeDocument/2006/relationships/slideMaster" Target="slideMasters/slideMaster1.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microsoft.com/office/2016/11/relationships/changesInfo" Target="changesInfos/changesInfo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userId="13277e61fdb9095b" providerId="LiveId" clId="{DF9FCA23-C7FE-44F8-A2FE-A23B895FEF9D}"/>
    <pc:docChg chg="modNotesMaster">
      <pc:chgData name="" userId="13277e61fdb9095b" providerId="LiveId" clId="{DF9FCA23-C7FE-44F8-A2FE-A23B895FEF9D}" dt="2024-01-06T11:31:52.688" v="1"/>
      <pc:docMkLst>
        <pc:docMk/>
      </pc:docMkLst>
    </pc:docChg>
  </pc:docChgLst>
</pc:chgInfo>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981F61-A4D2-4377-9CB8-6D06ECA05743}" type="doc">
      <dgm:prSet loTypeId="urn:microsoft.com/office/officeart/2008/layout/RadialCluster" loCatId="cycle" qsTypeId="urn:microsoft.com/office/officeart/2005/8/quickstyle/simple3" qsCatId="simple" csTypeId="urn:microsoft.com/office/officeart/2005/8/colors/accent1_1" csCatId="accent1" phldr="1"/>
      <dgm:spPr/>
      <dgm:t>
        <a:bodyPr/>
        <a:lstStyle/>
        <a:p>
          <a:endParaRPr lang="en-GB"/>
        </a:p>
      </dgm:t>
    </dgm:pt>
    <dgm:pt modelId="{9F675926-751D-43C4-AA7E-F584AC2C3BD5}">
      <dgm:prSet phldrT="[Text]"/>
      <dgm:spPr/>
      <dgm:t>
        <a:bodyPr/>
        <a:lstStyle/>
        <a:p>
          <a:r>
            <a:rPr lang="en-GB" dirty="0"/>
            <a:t>What do I think </a:t>
          </a:r>
          <a:r>
            <a:rPr lang="en-GB"/>
            <a:t>about Questioning?</a:t>
          </a:r>
          <a:endParaRPr lang="en-GB" dirty="0"/>
        </a:p>
      </dgm:t>
    </dgm:pt>
    <dgm:pt modelId="{5600DE8D-7383-403F-AC45-34F42FAC20C0}" type="parTrans" cxnId="{07073BF7-68EF-4237-B8BF-1A6E03E1B8A3}">
      <dgm:prSet/>
      <dgm:spPr/>
      <dgm:t>
        <a:bodyPr/>
        <a:lstStyle/>
        <a:p>
          <a:endParaRPr lang="en-GB"/>
        </a:p>
      </dgm:t>
    </dgm:pt>
    <dgm:pt modelId="{C7F3A9B5-AE9E-4DB6-8511-3CC1C31C6385}" type="sibTrans" cxnId="{07073BF7-68EF-4237-B8BF-1A6E03E1B8A3}">
      <dgm:prSet/>
      <dgm:spPr/>
      <dgm:t>
        <a:bodyPr/>
        <a:lstStyle/>
        <a:p>
          <a:endParaRPr lang="en-GB"/>
        </a:p>
      </dgm:t>
    </dgm:pt>
    <dgm:pt modelId="{87B663D8-067E-4DF3-8BFC-8B9EB90A0F47}">
      <dgm:prSet phldrT="[Text]"/>
      <dgm:spPr/>
      <dgm:t>
        <a:bodyPr/>
        <a:lstStyle/>
        <a:p>
          <a:endParaRPr lang="en-GB" dirty="0"/>
        </a:p>
      </dgm:t>
    </dgm:pt>
    <dgm:pt modelId="{F17C8169-B98F-4DAB-8C6C-5E7E0A0B2FB5}" type="parTrans" cxnId="{0CFEC84F-409E-479E-A0F8-FA6C3BB45416}">
      <dgm:prSet/>
      <dgm:spPr/>
      <dgm:t>
        <a:bodyPr/>
        <a:lstStyle/>
        <a:p>
          <a:endParaRPr lang="en-GB"/>
        </a:p>
      </dgm:t>
    </dgm:pt>
    <dgm:pt modelId="{7033E4FD-DA58-4938-B345-B5C5720FA2AF}" type="sibTrans" cxnId="{0CFEC84F-409E-479E-A0F8-FA6C3BB45416}">
      <dgm:prSet/>
      <dgm:spPr/>
      <dgm:t>
        <a:bodyPr/>
        <a:lstStyle/>
        <a:p>
          <a:endParaRPr lang="en-GB"/>
        </a:p>
      </dgm:t>
    </dgm:pt>
    <dgm:pt modelId="{CBFC5856-D3B4-45FF-AD23-B4DD64314BA8}">
      <dgm:prSet phldrT="[Text]"/>
      <dgm:spPr/>
      <dgm:t>
        <a:bodyPr/>
        <a:lstStyle/>
        <a:p>
          <a:endParaRPr lang="en-GB" dirty="0"/>
        </a:p>
      </dgm:t>
    </dgm:pt>
    <dgm:pt modelId="{C421874D-EEDA-4231-AF6B-12F8FD67F9C1}" type="parTrans" cxnId="{F7565770-CC6A-4496-9BAA-82B33A16ECED}">
      <dgm:prSet/>
      <dgm:spPr/>
      <dgm:t>
        <a:bodyPr/>
        <a:lstStyle/>
        <a:p>
          <a:endParaRPr lang="en-GB"/>
        </a:p>
      </dgm:t>
    </dgm:pt>
    <dgm:pt modelId="{641CF942-FF2C-4F60-B196-83923D0E6BBF}" type="sibTrans" cxnId="{F7565770-CC6A-4496-9BAA-82B33A16ECED}">
      <dgm:prSet/>
      <dgm:spPr/>
      <dgm:t>
        <a:bodyPr/>
        <a:lstStyle/>
        <a:p>
          <a:endParaRPr lang="en-GB"/>
        </a:p>
      </dgm:t>
    </dgm:pt>
    <dgm:pt modelId="{982A73A0-6DB9-4920-BF4F-32DAD6E3021D}">
      <dgm:prSet phldrT="[Text]"/>
      <dgm:spPr/>
      <dgm:t>
        <a:bodyPr/>
        <a:lstStyle/>
        <a:p>
          <a:endParaRPr lang="en-GB" dirty="0"/>
        </a:p>
      </dgm:t>
    </dgm:pt>
    <dgm:pt modelId="{4BB54B9E-BB3F-4742-9FF7-54AED25BE112}" type="parTrans" cxnId="{5670F152-0CC1-4C4F-97DD-255A5F0ADBF7}">
      <dgm:prSet/>
      <dgm:spPr/>
      <dgm:t>
        <a:bodyPr/>
        <a:lstStyle/>
        <a:p>
          <a:endParaRPr lang="en-GB"/>
        </a:p>
      </dgm:t>
    </dgm:pt>
    <dgm:pt modelId="{6817EAED-5D64-4CAC-9093-7BE615854943}" type="sibTrans" cxnId="{5670F152-0CC1-4C4F-97DD-255A5F0ADBF7}">
      <dgm:prSet/>
      <dgm:spPr/>
      <dgm:t>
        <a:bodyPr/>
        <a:lstStyle/>
        <a:p>
          <a:endParaRPr lang="en-GB"/>
        </a:p>
      </dgm:t>
    </dgm:pt>
    <dgm:pt modelId="{774B2CF2-7F5B-49DC-B3B7-3BB045890A99}">
      <dgm:prSet phldrT="[Text]"/>
      <dgm:spPr/>
      <dgm:t>
        <a:bodyPr/>
        <a:lstStyle/>
        <a:p>
          <a:endParaRPr lang="en-GB" dirty="0"/>
        </a:p>
      </dgm:t>
    </dgm:pt>
    <dgm:pt modelId="{E12AE0C3-8536-41DF-A4CD-8840377F0E09}" type="parTrans" cxnId="{D8C627C1-A779-4C41-93F2-68F494904050}">
      <dgm:prSet/>
      <dgm:spPr/>
      <dgm:t>
        <a:bodyPr/>
        <a:lstStyle/>
        <a:p>
          <a:endParaRPr lang="en-GB"/>
        </a:p>
      </dgm:t>
    </dgm:pt>
    <dgm:pt modelId="{9EFF8D1A-8232-494E-90E6-0278A992BB7B}" type="sibTrans" cxnId="{D8C627C1-A779-4C41-93F2-68F494904050}">
      <dgm:prSet/>
      <dgm:spPr/>
      <dgm:t>
        <a:bodyPr/>
        <a:lstStyle/>
        <a:p>
          <a:endParaRPr lang="en-GB"/>
        </a:p>
      </dgm:t>
    </dgm:pt>
    <dgm:pt modelId="{12F70869-5A54-4C97-8986-F02BEE1D0BFD}">
      <dgm:prSet phldrT="[Text]"/>
      <dgm:spPr/>
      <dgm:t>
        <a:bodyPr/>
        <a:lstStyle/>
        <a:p>
          <a:endParaRPr lang="en-GB" dirty="0"/>
        </a:p>
      </dgm:t>
    </dgm:pt>
    <dgm:pt modelId="{E58037FC-84D3-4958-8F6B-042E09226305}" type="parTrans" cxnId="{A5C0FA02-5A90-4F66-8827-0F376EEB5932}">
      <dgm:prSet/>
      <dgm:spPr/>
      <dgm:t>
        <a:bodyPr/>
        <a:lstStyle/>
        <a:p>
          <a:endParaRPr lang="en-GB"/>
        </a:p>
      </dgm:t>
    </dgm:pt>
    <dgm:pt modelId="{677BD53A-05B1-4AA5-9F9D-ADF209FDEDC9}" type="sibTrans" cxnId="{A5C0FA02-5A90-4F66-8827-0F376EEB5932}">
      <dgm:prSet/>
      <dgm:spPr/>
      <dgm:t>
        <a:bodyPr/>
        <a:lstStyle/>
        <a:p>
          <a:endParaRPr lang="en-GB"/>
        </a:p>
      </dgm:t>
    </dgm:pt>
    <dgm:pt modelId="{281B1CB6-4132-4685-BA34-0341B341C7E7}">
      <dgm:prSet phldrT="[Text]"/>
      <dgm:spPr/>
      <dgm:t>
        <a:bodyPr/>
        <a:lstStyle/>
        <a:p>
          <a:endParaRPr lang="en-GB" dirty="0"/>
        </a:p>
      </dgm:t>
    </dgm:pt>
    <dgm:pt modelId="{4B335ACB-8F3C-48AB-850E-9C3E52743A76}" type="parTrans" cxnId="{CD5E5E16-658C-4711-8959-56451C9DBB72}">
      <dgm:prSet/>
      <dgm:spPr/>
      <dgm:t>
        <a:bodyPr/>
        <a:lstStyle/>
        <a:p>
          <a:endParaRPr lang="en-GB"/>
        </a:p>
      </dgm:t>
    </dgm:pt>
    <dgm:pt modelId="{C90B56A9-C29A-4B4B-81BC-24A949E5920E}" type="sibTrans" cxnId="{CD5E5E16-658C-4711-8959-56451C9DBB72}">
      <dgm:prSet/>
      <dgm:spPr/>
      <dgm:t>
        <a:bodyPr/>
        <a:lstStyle/>
        <a:p>
          <a:endParaRPr lang="en-GB"/>
        </a:p>
      </dgm:t>
    </dgm:pt>
    <dgm:pt modelId="{1B1EE277-709F-4839-AFA7-A2C25B6DB38B}">
      <dgm:prSet phldrT="[Text]"/>
      <dgm:spPr/>
      <dgm:t>
        <a:bodyPr/>
        <a:lstStyle/>
        <a:p>
          <a:endParaRPr lang="en-GB" dirty="0"/>
        </a:p>
      </dgm:t>
    </dgm:pt>
    <dgm:pt modelId="{83342CD4-3D43-4342-9228-69EA9078D309}" type="parTrans" cxnId="{7776D4E6-719D-47FB-8D3C-9F42CA2264A1}">
      <dgm:prSet/>
      <dgm:spPr/>
      <dgm:t>
        <a:bodyPr/>
        <a:lstStyle/>
        <a:p>
          <a:endParaRPr lang="en-GB"/>
        </a:p>
      </dgm:t>
    </dgm:pt>
    <dgm:pt modelId="{BAD78096-29DA-40A4-92B5-2139C2DF5D04}" type="sibTrans" cxnId="{7776D4E6-719D-47FB-8D3C-9F42CA2264A1}">
      <dgm:prSet/>
      <dgm:spPr/>
      <dgm:t>
        <a:bodyPr/>
        <a:lstStyle/>
        <a:p>
          <a:endParaRPr lang="en-GB"/>
        </a:p>
      </dgm:t>
    </dgm:pt>
    <dgm:pt modelId="{3FE70617-E6FF-45C1-93DC-F6CD60937087}">
      <dgm:prSet phldrT="[Text]"/>
      <dgm:spPr/>
      <dgm:t>
        <a:bodyPr/>
        <a:lstStyle/>
        <a:p>
          <a:endParaRPr lang="en-GB" dirty="0"/>
        </a:p>
      </dgm:t>
    </dgm:pt>
    <dgm:pt modelId="{B0A3FFB1-6496-4BF8-A0A6-3B5EB82BC82A}" type="parTrans" cxnId="{7CAA0AD2-2095-479C-8C53-B0D34F2AE699}">
      <dgm:prSet/>
      <dgm:spPr/>
      <dgm:t>
        <a:bodyPr/>
        <a:lstStyle/>
        <a:p>
          <a:endParaRPr lang="en-GB"/>
        </a:p>
      </dgm:t>
    </dgm:pt>
    <dgm:pt modelId="{F02A6845-E727-4720-A72A-5ED2921FF03D}" type="sibTrans" cxnId="{7CAA0AD2-2095-479C-8C53-B0D34F2AE699}">
      <dgm:prSet/>
      <dgm:spPr/>
      <dgm:t>
        <a:bodyPr/>
        <a:lstStyle/>
        <a:p>
          <a:endParaRPr lang="en-GB"/>
        </a:p>
      </dgm:t>
    </dgm:pt>
    <dgm:pt modelId="{F60ED80F-9904-496E-875E-CA3AC9F47694}" type="pres">
      <dgm:prSet presAssocID="{1C981F61-A4D2-4377-9CB8-6D06ECA05743}" presName="Name0" presStyleCnt="0">
        <dgm:presLayoutVars>
          <dgm:chMax val="1"/>
          <dgm:chPref val="1"/>
          <dgm:dir/>
          <dgm:animOne val="branch"/>
          <dgm:animLvl val="lvl"/>
        </dgm:presLayoutVars>
      </dgm:prSet>
      <dgm:spPr/>
    </dgm:pt>
    <dgm:pt modelId="{EBCB6762-FBE3-4ABF-B7EA-E4A2518EB9DE}" type="pres">
      <dgm:prSet presAssocID="{9F675926-751D-43C4-AA7E-F584AC2C3BD5}" presName="singleCycle" presStyleCnt="0"/>
      <dgm:spPr/>
    </dgm:pt>
    <dgm:pt modelId="{08BE9AFD-9B04-41E9-8230-1B7D918E7415}" type="pres">
      <dgm:prSet presAssocID="{9F675926-751D-43C4-AA7E-F584AC2C3BD5}" presName="singleCenter" presStyleLbl="node1" presStyleIdx="0" presStyleCnt="8">
        <dgm:presLayoutVars>
          <dgm:chMax val="7"/>
          <dgm:chPref val="7"/>
        </dgm:presLayoutVars>
      </dgm:prSet>
      <dgm:spPr/>
    </dgm:pt>
    <dgm:pt modelId="{3C88C74A-98F2-4353-98E4-130C6A59FFA9}" type="pres">
      <dgm:prSet presAssocID="{F17C8169-B98F-4DAB-8C6C-5E7E0A0B2FB5}" presName="Name56" presStyleLbl="parChTrans1D2" presStyleIdx="0" presStyleCnt="7"/>
      <dgm:spPr/>
    </dgm:pt>
    <dgm:pt modelId="{EFDE1723-70A5-4A9E-BDD1-9975A29F7441}" type="pres">
      <dgm:prSet presAssocID="{87B663D8-067E-4DF3-8BFC-8B9EB90A0F47}" presName="text0" presStyleLbl="node1" presStyleIdx="1" presStyleCnt="8">
        <dgm:presLayoutVars>
          <dgm:bulletEnabled val="1"/>
        </dgm:presLayoutVars>
      </dgm:prSet>
      <dgm:spPr/>
    </dgm:pt>
    <dgm:pt modelId="{9922F6A7-2492-49A4-87E7-C9E29F153F50}" type="pres">
      <dgm:prSet presAssocID="{C421874D-EEDA-4231-AF6B-12F8FD67F9C1}" presName="Name56" presStyleLbl="parChTrans1D2" presStyleIdx="1" presStyleCnt="7"/>
      <dgm:spPr/>
    </dgm:pt>
    <dgm:pt modelId="{04B1E8DB-CA0F-4FA2-99FC-98DA726A0F89}" type="pres">
      <dgm:prSet presAssocID="{CBFC5856-D3B4-45FF-AD23-B4DD64314BA8}" presName="text0" presStyleLbl="node1" presStyleIdx="2" presStyleCnt="8">
        <dgm:presLayoutVars>
          <dgm:bulletEnabled val="1"/>
        </dgm:presLayoutVars>
      </dgm:prSet>
      <dgm:spPr/>
    </dgm:pt>
    <dgm:pt modelId="{5388A69C-3A6D-4044-8EFA-F403A558E332}" type="pres">
      <dgm:prSet presAssocID="{4BB54B9E-BB3F-4742-9FF7-54AED25BE112}" presName="Name56" presStyleLbl="parChTrans1D2" presStyleIdx="2" presStyleCnt="7"/>
      <dgm:spPr/>
    </dgm:pt>
    <dgm:pt modelId="{DA1A1DF1-CCB6-4252-8E02-CD051D1129F4}" type="pres">
      <dgm:prSet presAssocID="{982A73A0-6DB9-4920-BF4F-32DAD6E3021D}" presName="text0" presStyleLbl="node1" presStyleIdx="3" presStyleCnt="8">
        <dgm:presLayoutVars>
          <dgm:bulletEnabled val="1"/>
        </dgm:presLayoutVars>
      </dgm:prSet>
      <dgm:spPr/>
    </dgm:pt>
    <dgm:pt modelId="{5CE6915B-AD61-472B-AB7D-157CC58D2981}" type="pres">
      <dgm:prSet presAssocID="{E12AE0C3-8536-41DF-A4CD-8840377F0E09}" presName="Name56" presStyleLbl="parChTrans1D2" presStyleIdx="3" presStyleCnt="7"/>
      <dgm:spPr/>
    </dgm:pt>
    <dgm:pt modelId="{0B9058DA-6DAC-4FD9-BD6F-6B8536084FC5}" type="pres">
      <dgm:prSet presAssocID="{774B2CF2-7F5B-49DC-B3B7-3BB045890A99}" presName="text0" presStyleLbl="node1" presStyleIdx="4" presStyleCnt="8" custRadScaleRad="95659" custRadScaleInc="-10850">
        <dgm:presLayoutVars>
          <dgm:bulletEnabled val="1"/>
        </dgm:presLayoutVars>
      </dgm:prSet>
      <dgm:spPr/>
    </dgm:pt>
    <dgm:pt modelId="{7086028F-C235-4EAF-93C1-3B5036EC88E6}" type="pres">
      <dgm:prSet presAssocID="{83342CD4-3D43-4342-9228-69EA9078D309}" presName="Name56" presStyleLbl="parChTrans1D2" presStyleIdx="4" presStyleCnt="7"/>
      <dgm:spPr/>
    </dgm:pt>
    <dgm:pt modelId="{40B6101E-D02C-4296-91A5-F113D5F0D05D}" type="pres">
      <dgm:prSet presAssocID="{1B1EE277-709F-4839-AFA7-A2C25B6DB38B}" presName="text0" presStyleLbl="node1" presStyleIdx="5" presStyleCnt="8" custRadScaleRad="93596" custRadScaleInc="7402">
        <dgm:presLayoutVars>
          <dgm:bulletEnabled val="1"/>
        </dgm:presLayoutVars>
      </dgm:prSet>
      <dgm:spPr/>
    </dgm:pt>
    <dgm:pt modelId="{9ED7F90C-4B57-4899-9C3E-F5861DF1DDD1}" type="pres">
      <dgm:prSet presAssocID="{E58037FC-84D3-4958-8F6B-042E09226305}" presName="Name56" presStyleLbl="parChTrans1D2" presStyleIdx="5" presStyleCnt="7"/>
      <dgm:spPr/>
    </dgm:pt>
    <dgm:pt modelId="{0C81198C-0A94-42D8-9321-E5270E85A27B}" type="pres">
      <dgm:prSet presAssocID="{12F70869-5A54-4C97-8986-F02BEE1D0BFD}" presName="text0" presStyleLbl="node1" presStyleIdx="6" presStyleCnt="8">
        <dgm:presLayoutVars>
          <dgm:bulletEnabled val="1"/>
        </dgm:presLayoutVars>
      </dgm:prSet>
      <dgm:spPr/>
    </dgm:pt>
    <dgm:pt modelId="{32AC67F4-A6E1-448E-8A71-FE3BD5B8AB9E}" type="pres">
      <dgm:prSet presAssocID="{4B335ACB-8F3C-48AB-850E-9C3E52743A76}" presName="Name56" presStyleLbl="parChTrans1D2" presStyleIdx="6" presStyleCnt="7"/>
      <dgm:spPr/>
    </dgm:pt>
    <dgm:pt modelId="{218BF208-5F90-45B3-AD64-52698BC25385}" type="pres">
      <dgm:prSet presAssocID="{281B1CB6-4132-4685-BA34-0341B341C7E7}" presName="text0" presStyleLbl="node1" presStyleIdx="7" presStyleCnt="8">
        <dgm:presLayoutVars>
          <dgm:bulletEnabled val="1"/>
        </dgm:presLayoutVars>
      </dgm:prSet>
      <dgm:spPr/>
    </dgm:pt>
  </dgm:ptLst>
  <dgm:cxnLst>
    <dgm:cxn modelId="{5371EE02-97A5-4126-93D4-A8B06354EC3D}" type="presOf" srcId="{281B1CB6-4132-4685-BA34-0341B341C7E7}" destId="{218BF208-5F90-45B3-AD64-52698BC25385}" srcOrd="0" destOrd="0" presId="urn:microsoft.com/office/officeart/2008/layout/RadialCluster"/>
    <dgm:cxn modelId="{A5C0FA02-5A90-4F66-8827-0F376EEB5932}" srcId="{9F675926-751D-43C4-AA7E-F584AC2C3BD5}" destId="{12F70869-5A54-4C97-8986-F02BEE1D0BFD}" srcOrd="5" destOrd="0" parTransId="{E58037FC-84D3-4958-8F6B-042E09226305}" sibTransId="{677BD53A-05B1-4AA5-9F9D-ADF209FDEDC9}"/>
    <dgm:cxn modelId="{9E04F505-BFBE-4BCF-B26C-3EC99DFC6C77}" type="presOf" srcId="{F17C8169-B98F-4DAB-8C6C-5E7E0A0B2FB5}" destId="{3C88C74A-98F2-4353-98E4-130C6A59FFA9}" srcOrd="0" destOrd="0" presId="urn:microsoft.com/office/officeart/2008/layout/RadialCluster"/>
    <dgm:cxn modelId="{97FC3810-51E6-45AB-A2AA-965270D29EFC}" type="presOf" srcId="{1B1EE277-709F-4839-AFA7-A2C25B6DB38B}" destId="{40B6101E-D02C-4296-91A5-F113D5F0D05D}" srcOrd="0" destOrd="0" presId="urn:microsoft.com/office/officeart/2008/layout/RadialCluster"/>
    <dgm:cxn modelId="{CD5E5E16-658C-4711-8959-56451C9DBB72}" srcId="{9F675926-751D-43C4-AA7E-F584AC2C3BD5}" destId="{281B1CB6-4132-4685-BA34-0341B341C7E7}" srcOrd="6" destOrd="0" parTransId="{4B335ACB-8F3C-48AB-850E-9C3E52743A76}" sibTransId="{C90B56A9-C29A-4B4B-81BC-24A949E5920E}"/>
    <dgm:cxn modelId="{D6212824-F7A0-4B0C-A5F3-763E8C95E6DF}" type="presOf" srcId="{982A73A0-6DB9-4920-BF4F-32DAD6E3021D}" destId="{DA1A1DF1-CCB6-4252-8E02-CD051D1129F4}" srcOrd="0" destOrd="0" presId="urn:microsoft.com/office/officeart/2008/layout/RadialCluster"/>
    <dgm:cxn modelId="{03246032-16C3-4D4C-B526-C5F769E53BEE}" type="presOf" srcId="{83342CD4-3D43-4342-9228-69EA9078D309}" destId="{7086028F-C235-4EAF-93C1-3B5036EC88E6}" srcOrd="0" destOrd="0" presId="urn:microsoft.com/office/officeart/2008/layout/RadialCluster"/>
    <dgm:cxn modelId="{5D72FE39-A48E-4B36-970E-537CC74ACCFF}" type="presOf" srcId="{87B663D8-067E-4DF3-8BFC-8B9EB90A0F47}" destId="{EFDE1723-70A5-4A9E-BDD1-9975A29F7441}" srcOrd="0" destOrd="0" presId="urn:microsoft.com/office/officeart/2008/layout/RadialCluster"/>
    <dgm:cxn modelId="{8A0B5761-7D64-4B44-9411-547A7D9F61BF}" type="presOf" srcId="{4B335ACB-8F3C-48AB-850E-9C3E52743A76}" destId="{32AC67F4-A6E1-448E-8A71-FE3BD5B8AB9E}" srcOrd="0" destOrd="0" presId="urn:microsoft.com/office/officeart/2008/layout/RadialCluster"/>
    <dgm:cxn modelId="{C798A642-C815-4F2C-91AC-DC7A9730F15C}" type="presOf" srcId="{E12AE0C3-8536-41DF-A4CD-8840377F0E09}" destId="{5CE6915B-AD61-472B-AB7D-157CC58D2981}" srcOrd="0" destOrd="0" presId="urn:microsoft.com/office/officeart/2008/layout/RadialCluster"/>
    <dgm:cxn modelId="{BFEA2348-6EF7-402C-ACDF-A11345C9F407}" type="presOf" srcId="{4BB54B9E-BB3F-4742-9FF7-54AED25BE112}" destId="{5388A69C-3A6D-4044-8EFA-F403A558E332}" srcOrd="0" destOrd="0" presId="urn:microsoft.com/office/officeart/2008/layout/RadialCluster"/>
    <dgm:cxn modelId="{C6AB4D6A-91C7-4FC4-ACEA-CB2EDE62E849}" type="presOf" srcId="{12F70869-5A54-4C97-8986-F02BEE1D0BFD}" destId="{0C81198C-0A94-42D8-9321-E5270E85A27B}" srcOrd="0" destOrd="0" presId="urn:microsoft.com/office/officeart/2008/layout/RadialCluster"/>
    <dgm:cxn modelId="{0CFEC84F-409E-479E-A0F8-FA6C3BB45416}" srcId="{9F675926-751D-43C4-AA7E-F584AC2C3BD5}" destId="{87B663D8-067E-4DF3-8BFC-8B9EB90A0F47}" srcOrd="0" destOrd="0" parTransId="{F17C8169-B98F-4DAB-8C6C-5E7E0A0B2FB5}" sibTransId="{7033E4FD-DA58-4938-B345-B5C5720FA2AF}"/>
    <dgm:cxn modelId="{F7565770-CC6A-4496-9BAA-82B33A16ECED}" srcId="{9F675926-751D-43C4-AA7E-F584AC2C3BD5}" destId="{CBFC5856-D3B4-45FF-AD23-B4DD64314BA8}" srcOrd="1" destOrd="0" parTransId="{C421874D-EEDA-4231-AF6B-12F8FD67F9C1}" sibTransId="{641CF942-FF2C-4F60-B196-83923D0E6BBF}"/>
    <dgm:cxn modelId="{5670F152-0CC1-4C4F-97DD-255A5F0ADBF7}" srcId="{9F675926-751D-43C4-AA7E-F584AC2C3BD5}" destId="{982A73A0-6DB9-4920-BF4F-32DAD6E3021D}" srcOrd="2" destOrd="0" parTransId="{4BB54B9E-BB3F-4742-9FF7-54AED25BE112}" sibTransId="{6817EAED-5D64-4CAC-9093-7BE615854943}"/>
    <dgm:cxn modelId="{593CEBA9-791E-46D6-B5EF-A6F14846AAA1}" type="presOf" srcId="{9F675926-751D-43C4-AA7E-F584AC2C3BD5}" destId="{08BE9AFD-9B04-41E9-8230-1B7D918E7415}" srcOrd="0" destOrd="0" presId="urn:microsoft.com/office/officeart/2008/layout/RadialCluster"/>
    <dgm:cxn modelId="{241E30AF-D0B7-49E2-91BE-1D7E79BFB2D3}" type="presOf" srcId="{CBFC5856-D3B4-45FF-AD23-B4DD64314BA8}" destId="{04B1E8DB-CA0F-4FA2-99FC-98DA726A0F89}" srcOrd="0" destOrd="0" presId="urn:microsoft.com/office/officeart/2008/layout/RadialCluster"/>
    <dgm:cxn modelId="{73D1F2B4-DB05-44FD-8A6F-44BCDEAA8572}" type="presOf" srcId="{1C981F61-A4D2-4377-9CB8-6D06ECA05743}" destId="{F60ED80F-9904-496E-875E-CA3AC9F47694}" srcOrd="0" destOrd="0" presId="urn:microsoft.com/office/officeart/2008/layout/RadialCluster"/>
    <dgm:cxn modelId="{D8C627C1-A779-4C41-93F2-68F494904050}" srcId="{9F675926-751D-43C4-AA7E-F584AC2C3BD5}" destId="{774B2CF2-7F5B-49DC-B3B7-3BB045890A99}" srcOrd="3" destOrd="0" parTransId="{E12AE0C3-8536-41DF-A4CD-8840377F0E09}" sibTransId="{9EFF8D1A-8232-494E-90E6-0278A992BB7B}"/>
    <dgm:cxn modelId="{70B8BCC2-C98B-4F80-95A1-E209AA6690CF}" type="presOf" srcId="{774B2CF2-7F5B-49DC-B3B7-3BB045890A99}" destId="{0B9058DA-6DAC-4FD9-BD6F-6B8536084FC5}" srcOrd="0" destOrd="0" presId="urn:microsoft.com/office/officeart/2008/layout/RadialCluster"/>
    <dgm:cxn modelId="{7CAA0AD2-2095-479C-8C53-B0D34F2AE699}" srcId="{1C981F61-A4D2-4377-9CB8-6D06ECA05743}" destId="{3FE70617-E6FF-45C1-93DC-F6CD60937087}" srcOrd="1" destOrd="0" parTransId="{B0A3FFB1-6496-4BF8-A0A6-3B5EB82BC82A}" sibTransId="{F02A6845-E727-4720-A72A-5ED2921FF03D}"/>
    <dgm:cxn modelId="{7776D4E6-719D-47FB-8D3C-9F42CA2264A1}" srcId="{9F675926-751D-43C4-AA7E-F584AC2C3BD5}" destId="{1B1EE277-709F-4839-AFA7-A2C25B6DB38B}" srcOrd="4" destOrd="0" parTransId="{83342CD4-3D43-4342-9228-69EA9078D309}" sibTransId="{BAD78096-29DA-40A4-92B5-2139C2DF5D04}"/>
    <dgm:cxn modelId="{0DF737E9-3032-406E-9312-B003AB6C3EC0}" type="presOf" srcId="{E58037FC-84D3-4958-8F6B-042E09226305}" destId="{9ED7F90C-4B57-4899-9C3E-F5861DF1DDD1}" srcOrd="0" destOrd="0" presId="urn:microsoft.com/office/officeart/2008/layout/RadialCluster"/>
    <dgm:cxn modelId="{07073BF7-68EF-4237-B8BF-1A6E03E1B8A3}" srcId="{1C981F61-A4D2-4377-9CB8-6D06ECA05743}" destId="{9F675926-751D-43C4-AA7E-F584AC2C3BD5}" srcOrd="0" destOrd="0" parTransId="{5600DE8D-7383-403F-AC45-34F42FAC20C0}" sibTransId="{C7F3A9B5-AE9E-4DB6-8511-3CC1C31C6385}"/>
    <dgm:cxn modelId="{B5F9A5F7-1A49-4523-A403-0765508562EA}" type="presOf" srcId="{C421874D-EEDA-4231-AF6B-12F8FD67F9C1}" destId="{9922F6A7-2492-49A4-87E7-C9E29F153F50}" srcOrd="0" destOrd="0" presId="urn:microsoft.com/office/officeart/2008/layout/RadialCluster"/>
    <dgm:cxn modelId="{1258965E-0770-4D5F-8E3C-454514ECF7D0}" type="presParOf" srcId="{F60ED80F-9904-496E-875E-CA3AC9F47694}" destId="{EBCB6762-FBE3-4ABF-B7EA-E4A2518EB9DE}" srcOrd="0" destOrd="0" presId="urn:microsoft.com/office/officeart/2008/layout/RadialCluster"/>
    <dgm:cxn modelId="{56AEECA3-7BE6-4B0A-A237-5167F29C6E62}" type="presParOf" srcId="{EBCB6762-FBE3-4ABF-B7EA-E4A2518EB9DE}" destId="{08BE9AFD-9B04-41E9-8230-1B7D918E7415}" srcOrd="0" destOrd="0" presId="urn:microsoft.com/office/officeart/2008/layout/RadialCluster"/>
    <dgm:cxn modelId="{30BD741D-A2B3-4762-B0D1-E43F03E6C96E}" type="presParOf" srcId="{EBCB6762-FBE3-4ABF-B7EA-E4A2518EB9DE}" destId="{3C88C74A-98F2-4353-98E4-130C6A59FFA9}" srcOrd="1" destOrd="0" presId="urn:microsoft.com/office/officeart/2008/layout/RadialCluster"/>
    <dgm:cxn modelId="{DE1524A8-B7E5-4D34-B9B0-CB907931163B}" type="presParOf" srcId="{EBCB6762-FBE3-4ABF-B7EA-E4A2518EB9DE}" destId="{EFDE1723-70A5-4A9E-BDD1-9975A29F7441}" srcOrd="2" destOrd="0" presId="urn:microsoft.com/office/officeart/2008/layout/RadialCluster"/>
    <dgm:cxn modelId="{D662173A-3A6A-4812-8F41-0D3B5D8901EB}" type="presParOf" srcId="{EBCB6762-FBE3-4ABF-B7EA-E4A2518EB9DE}" destId="{9922F6A7-2492-49A4-87E7-C9E29F153F50}" srcOrd="3" destOrd="0" presId="urn:microsoft.com/office/officeart/2008/layout/RadialCluster"/>
    <dgm:cxn modelId="{91AD2089-1B3A-47CF-902E-72F49B5908DC}" type="presParOf" srcId="{EBCB6762-FBE3-4ABF-B7EA-E4A2518EB9DE}" destId="{04B1E8DB-CA0F-4FA2-99FC-98DA726A0F89}" srcOrd="4" destOrd="0" presId="urn:microsoft.com/office/officeart/2008/layout/RadialCluster"/>
    <dgm:cxn modelId="{16757E26-9E3C-40C6-98C1-B2E364467DD9}" type="presParOf" srcId="{EBCB6762-FBE3-4ABF-B7EA-E4A2518EB9DE}" destId="{5388A69C-3A6D-4044-8EFA-F403A558E332}" srcOrd="5" destOrd="0" presId="urn:microsoft.com/office/officeart/2008/layout/RadialCluster"/>
    <dgm:cxn modelId="{345FE283-7321-41C7-946F-0F56C1190CE6}" type="presParOf" srcId="{EBCB6762-FBE3-4ABF-B7EA-E4A2518EB9DE}" destId="{DA1A1DF1-CCB6-4252-8E02-CD051D1129F4}" srcOrd="6" destOrd="0" presId="urn:microsoft.com/office/officeart/2008/layout/RadialCluster"/>
    <dgm:cxn modelId="{776C7113-D25B-445D-8550-AD7FC5B58511}" type="presParOf" srcId="{EBCB6762-FBE3-4ABF-B7EA-E4A2518EB9DE}" destId="{5CE6915B-AD61-472B-AB7D-157CC58D2981}" srcOrd="7" destOrd="0" presId="urn:microsoft.com/office/officeart/2008/layout/RadialCluster"/>
    <dgm:cxn modelId="{B01C7CE4-CC29-4212-BC7A-AD81646F909A}" type="presParOf" srcId="{EBCB6762-FBE3-4ABF-B7EA-E4A2518EB9DE}" destId="{0B9058DA-6DAC-4FD9-BD6F-6B8536084FC5}" srcOrd="8" destOrd="0" presId="urn:microsoft.com/office/officeart/2008/layout/RadialCluster"/>
    <dgm:cxn modelId="{9E82500A-1C0A-40D1-A939-599A852FEFC7}" type="presParOf" srcId="{EBCB6762-FBE3-4ABF-B7EA-E4A2518EB9DE}" destId="{7086028F-C235-4EAF-93C1-3B5036EC88E6}" srcOrd="9" destOrd="0" presId="urn:microsoft.com/office/officeart/2008/layout/RadialCluster"/>
    <dgm:cxn modelId="{CA094D77-F935-4C56-9701-588D6F475BE2}" type="presParOf" srcId="{EBCB6762-FBE3-4ABF-B7EA-E4A2518EB9DE}" destId="{40B6101E-D02C-4296-91A5-F113D5F0D05D}" srcOrd="10" destOrd="0" presId="urn:microsoft.com/office/officeart/2008/layout/RadialCluster"/>
    <dgm:cxn modelId="{2F365A9D-BE1B-4DC8-A140-36522147689D}" type="presParOf" srcId="{EBCB6762-FBE3-4ABF-B7EA-E4A2518EB9DE}" destId="{9ED7F90C-4B57-4899-9C3E-F5861DF1DDD1}" srcOrd="11" destOrd="0" presId="urn:microsoft.com/office/officeart/2008/layout/RadialCluster"/>
    <dgm:cxn modelId="{04C2C887-20F9-4F54-9007-33B3904DF3CD}" type="presParOf" srcId="{EBCB6762-FBE3-4ABF-B7EA-E4A2518EB9DE}" destId="{0C81198C-0A94-42D8-9321-E5270E85A27B}" srcOrd="12" destOrd="0" presId="urn:microsoft.com/office/officeart/2008/layout/RadialCluster"/>
    <dgm:cxn modelId="{3B687E55-3B49-48E6-AE0E-9649DA492BEC}" type="presParOf" srcId="{EBCB6762-FBE3-4ABF-B7EA-E4A2518EB9DE}" destId="{32AC67F4-A6E1-448E-8A71-FE3BD5B8AB9E}" srcOrd="13" destOrd="0" presId="urn:microsoft.com/office/officeart/2008/layout/RadialCluster"/>
    <dgm:cxn modelId="{36788A27-41E2-4F21-84AB-3B5CE0D0D084}" type="presParOf" srcId="{EBCB6762-FBE3-4ABF-B7EA-E4A2518EB9DE}" destId="{218BF208-5F90-45B3-AD64-52698BC25385}" srcOrd="14" destOrd="0" presId="urn:microsoft.com/office/officeart/2008/layout/RadialCluster"/>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B11CAE6-093B-4FCC-8EE6-2D61F54FDD6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000B91E-25E5-4D90-ADBC-745F81445C5E}">
      <dgm:prSet custT="1"/>
      <dgm:spPr>
        <a:solidFill>
          <a:schemeClr val="accent4">
            <a:lumMod val="60000"/>
            <a:lumOff val="40000"/>
          </a:schemeClr>
        </a:solidFill>
      </dgm:spPr>
      <dgm:t>
        <a:bodyPr/>
        <a:lstStyle/>
        <a:p>
          <a:r>
            <a:rPr lang="en-US" sz="4000" dirty="0">
              <a:solidFill>
                <a:schemeClr val="tx1"/>
              </a:solidFill>
            </a:rPr>
            <a:t>Think about your class.</a:t>
          </a:r>
        </a:p>
      </dgm:t>
    </dgm:pt>
    <dgm:pt modelId="{BC1BFA6A-D014-4BBE-BDBC-8BC5EA02E185}" type="parTrans" cxnId="{1812E3DE-A382-4CE3-841B-877B122BCB1E}">
      <dgm:prSet/>
      <dgm:spPr/>
      <dgm:t>
        <a:bodyPr/>
        <a:lstStyle/>
        <a:p>
          <a:endParaRPr lang="en-US"/>
        </a:p>
      </dgm:t>
    </dgm:pt>
    <dgm:pt modelId="{2084B38C-3C0D-44A8-A5F6-055653BA8A83}" type="sibTrans" cxnId="{1812E3DE-A382-4CE3-841B-877B122BCB1E}">
      <dgm:prSet/>
      <dgm:spPr/>
      <dgm:t>
        <a:bodyPr/>
        <a:lstStyle/>
        <a:p>
          <a:endParaRPr lang="en-US"/>
        </a:p>
      </dgm:t>
    </dgm:pt>
    <dgm:pt modelId="{36C54E4A-79E1-4CBC-8277-0944AA6A4EAE}">
      <dgm:prSet custT="1"/>
      <dgm:spPr/>
      <dgm:t>
        <a:bodyPr/>
        <a:lstStyle/>
        <a:p>
          <a:r>
            <a:rPr lang="en-US" sz="3200" dirty="0"/>
            <a:t>Which pupils do you think receive more of your attention during questioning?</a:t>
          </a:r>
        </a:p>
      </dgm:t>
    </dgm:pt>
    <dgm:pt modelId="{6F7260D7-C250-44F9-A1EE-E8EC461179B6}" type="parTrans" cxnId="{B70A70C5-C912-40DC-834B-A266F3A90573}">
      <dgm:prSet/>
      <dgm:spPr/>
      <dgm:t>
        <a:bodyPr/>
        <a:lstStyle/>
        <a:p>
          <a:endParaRPr lang="en-US"/>
        </a:p>
      </dgm:t>
    </dgm:pt>
    <dgm:pt modelId="{0CB54DEB-3F70-44AA-AEB1-1D4A01E09442}" type="sibTrans" cxnId="{B70A70C5-C912-40DC-834B-A266F3A90573}">
      <dgm:prSet/>
      <dgm:spPr/>
      <dgm:t>
        <a:bodyPr/>
        <a:lstStyle/>
        <a:p>
          <a:endParaRPr lang="en-US"/>
        </a:p>
      </dgm:t>
    </dgm:pt>
    <dgm:pt modelId="{CB0BCCCC-6A59-48F3-9454-2C445A1713A7}">
      <dgm:prSet custT="1"/>
      <dgm:spPr/>
      <dgm:t>
        <a:bodyPr/>
        <a:lstStyle/>
        <a:p>
          <a:r>
            <a:rPr lang="en-US" sz="3200" dirty="0"/>
            <a:t>What might possible reasons be for this?</a:t>
          </a:r>
        </a:p>
      </dgm:t>
    </dgm:pt>
    <dgm:pt modelId="{D9B42CB1-50A9-443E-8942-A4B24622B475}" type="parTrans" cxnId="{8D98F364-088A-4D1B-AC2A-F14FCEF47776}">
      <dgm:prSet/>
      <dgm:spPr/>
      <dgm:t>
        <a:bodyPr/>
        <a:lstStyle/>
        <a:p>
          <a:endParaRPr lang="en-US"/>
        </a:p>
      </dgm:t>
    </dgm:pt>
    <dgm:pt modelId="{E76F154D-D302-422A-AC83-352CEB549153}" type="sibTrans" cxnId="{8D98F364-088A-4D1B-AC2A-F14FCEF47776}">
      <dgm:prSet/>
      <dgm:spPr/>
      <dgm:t>
        <a:bodyPr/>
        <a:lstStyle/>
        <a:p>
          <a:endParaRPr lang="en-US"/>
        </a:p>
      </dgm:t>
    </dgm:pt>
    <dgm:pt modelId="{23B4D489-FF47-426E-891F-4843E1CFB5AC}">
      <dgm:prSet custT="1"/>
      <dgm:spPr/>
      <dgm:t>
        <a:bodyPr/>
        <a:lstStyle/>
        <a:p>
          <a:r>
            <a:rPr lang="en-US" sz="3200" dirty="0"/>
            <a:t>Which pupils, on reflection, do you question least?</a:t>
          </a:r>
        </a:p>
      </dgm:t>
    </dgm:pt>
    <dgm:pt modelId="{313A16D2-50E9-4B14-97E7-E0CB68C52F3F}" type="parTrans" cxnId="{9543D854-B49C-4467-8D04-67EF06DA700B}">
      <dgm:prSet/>
      <dgm:spPr/>
      <dgm:t>
        <a:bodyPr/>
        <a:lstStyle/>
        <a:p>
          <a:endParaRPr lang="en-US"/>
        </a:p>
      </dgm:t>
    </dgm:pt>
    <dgm:pt modelId="{D043D922-AC6A-4B3F-9D34-0F1FB30D447C}" type="sibTrans" cxnId="{9543D854-B49C-4467-8D04-67EF06DA700B}">
      <dgm:prSet/>
      <dgm:spPr/>
      <dgm:t>
        <a:bodyPr/>
        <a:lstStyle/>
        <a:p>
          <a:endParaRPr lang="en-US"/>
        </a:p>
      </dgm:t>
    </dgm:pt>
    <dgm:pt modelId="{8B8492B1-04C3-4886-89BE-39EBEE4B2F49}">
      <dgm:prSet custT="1"/>
      <dgm:spPr/>
      <dgm:t>
        <a:bodyPr/>
        <a:lstStyle/>
        <a:p>
          <a:r>
            <a:rPr lang="en-US" sz="3200" dirty="0"/>
            <a:t>What might possible reasons be for this?</a:t>
          </a:r>
        </a:p>
      </dgm:t>
    </dgm:pt>
    <dgm:pt modelId="{D62E2DD4-5250-4541-9B02-FE121B212238}" type="parTrans" cxnId="{AE439C0B-8F5C-4198-B5F9-CB51A3F1E7AE}">
      <dgm:prSet/>
      <dgm:spPr/>
      <dgm:t>
        <a:bodyPr/>
        <a:lstStyle/>
        <a:p>
          <a:endParaRPr lang="en-US"/>
        </a:p>
      </dgm:t>
    </dgm:pt>
    <dgm:pt modelId="{7200B0F7-5421-46D9-9DB1-7501B00BE67E}" type="sibTrans" cxnId="{AE439C0B-8F5C-4198-B5F9-CB51A3F1E7AE}">
      <dgm:prSet/>
      <dgm:spPr/>
      <dgm:t>
        <a:bodyPr/>
        <a:lstStyle/>
        <a:p>
          <a:endParaRPr lang="en-US"/>
        </a:p>
      </dgm:t>
    </dgm:pt>
    <dgm:pt modelId="{2B903909-6E62-4966-87B3-ED289E3DE2CA}" type="pres">
      <dgm:prSet presAssocID="{3B11CAE6-093B-4FCC-8EE6-2D61F54FDD64}" presName="linear" presStyleCnt="0">
        <dgm:presLayoutVars>
          <dgm:animLvl val="lvl"/>
          <dgm:resizeHandles val="exact"/>
        </dgm:presLayoutVars>
      </dgm:prSet>
      <dgm:spPr/>
    </dgm:pt>
    <dgm:pt modelId="{E4209380-C821-4A79-91ED-F9D518CD2479}" type="pres">
      <dgm:prSet presAssocID="{6000B91E-25E5-4D90-ADBC-745F81445C5E}" presName="parentText" presStyleLbl="node1" presStyleIdx="0" presStyleCnt="1">
        <dgm:presLayoutVars>
          <dgm:chMax val="0"/>
          <dgm:bulletEnabled val="1"/>
        </dgm:presLayoutVars>
      </dgm:prSet>
      <dgm:spPr/>
    </dgm:pt>
    <dgm:pt modelId="{CCE6952D-D4A0-4FA4-914D-6454E2F67ACB}" type="pres">
      <dgm:prSet presAssocID="{6000B91E-25E5-4D90-ADBC-745F81445C5E}" presName="childText" presStyleLbl="revTx" presStyleIdx="0" presStyleCnt="1">
        <dgm:presLayoutVars>
          <dgm:bulletEnabled val="1"/>
        </dgm:presLayoutVars>
      </dgm:prSet>
      <dgm:spPr/>
    </dgm:pt>
  </dgm:ptLst>
  <dgm:cxnLst>
    <dgm:cxn modelId="{AE439C0B-8F5C-4198-B5F9-CB51A3F1E7AE}" srcId="{6000B91E-25E5-4D90-ADBC-745F81445C5E}" destId="{8B8492B1-04C3-4886-89BE-39EBEE4B2F49}" srcOrd="3" destOrd="0" parTransId="{D62E2DD4-5250-4541-9B02-FE121B212238}" sibTransId="{7200B0F7-5421-46D9-9DB1-7501B00BE67E}"/>
    <dgm:cxn modelId="{C7E0CA19-4AC9-473E-8BA2-76FB649BAFDE}" type="presOf" srcId="{8B8492B1-04C3-4886-89BE-39EBEE4B2F49}" destId="{CCE6952D-D4A0-4FA4-914D-6454E2F67ACB}" srcOrd="0" destOrd="3" presId="urn:microsoft.com/office/officeart/2005/8/layout/vList2"/>
    <dgm:cxn modelId="{9559521D-7D40-45E4-A271-BFB1FB2B1B3E}" type="presOf" srcId="{23B4D489-FF47-426E-891F-4843E1CFB5AC}" destId="{CCE6952D-D4A0-4FA4-914D-6454E2F67ACB}" srcOrd="0" destOrd="2" presId="urn:microsoft.com/office/officeart/2005/8/layout/vList2"/>
    <dgm:cxn modelId="{0CB3991D-13D3-4312-B764-2BAA0A3AE937}" type="presOf" srcId="{36C54E4A-79E1-4CBC-8277-0944AA6A4EAE}" destId="{CCE6952D-D4A0-4FA4-914D-6454E2F67ACB}" srcOrd="0" destOrd="0" presId="urn:microsoft.com/office/officeart/2005/8/layout/vList2"/>
    <dgm:cxn modelId="{3A13F620-95D4-4462-9D7C-A1467158B203}" type="presOf" srcId="{6000B91E-25E5-4D90-ADBC-745F81445C5E}" destId="{E4209380-C821-4A79-91ED-F9D518CD2479}" srcOrd="0" destOrd="0" presId="urn:microsoft.com/office/officeart/2005/8/layout/vList2"/>
    <dgm:cxn modelId="{8D98F364-088A-4D1B-AC2A-F14FCEF47776}" srcId="{6000B91E-25E5-4D90-ADBC-745F81445C5E}" destId="{CB0BCCCC-6A59-48F3-9454-2C445A1713A7}" srcOrd="1" destOrd="0" parTransId="{D9B42CB1-50A9-443E-8942-A4B24622B475}" sibTransId="{E76F154D-D302-422A-AC83-352CEB549153}"/>
    <dgm:cxn modelId="{1A88516A-D576-4FA7-B3A3-C81A48116A90}" type="presOf" srcId="{3B11CAE6-093B-4FCC-8EE6-2D61F54FDD64}" destId="{2B903909-6E62-4966-87B3-ED289E3DE2CA}" srcOrd="0" destOrd="0" presId="urn:microsoft.com/office/officeart/2005/8/layout/vList2"/>
    <dgm:cxn modelId="{9543D854-B49C-4467-8D04-67EF06DA700B}" srcId="{6000B91E-25E5-4D90-ADBC-745F81445C5E}" destId="{23B4D489-FF47-426E-891F-4843E1CFB5AC}" srcOrd="2" destOrd="0" parTransId="{313A16D2-50E9-4B14-97E7-E0CB68C52F3F}" sibTransId="{D043D922-AC6A-4B3F-9D34-0F1FB30D447C}"/>
    <dgm:cxn modelId="{78F110AA-91B0-4930-8163-B74224D31B2A}" type="presOf" srcId="{CB0BCCCC-6A59-48F3-9454-2C445A1713A7}" destId="{CCE6952D-D4A0-4FA4-914D-6454E2F67ACB}" srcOrd="0" destOrd="1" presId="urn:microsoft.com/office/officeart/2005/8/layout/vList2"/>
    <dgm:cxn modelId="{B70A70C5-C912-40DC-834B-A266F3A90573}" srcId="{6000B91E-25E5-4D90-ADBC-745F81445C5E}" destId="{36C54E4A-79E1-4CBC-8277-0944AA6A4EAE}" srcOrd="0" destOrd="0" parTransId="{6F7260D7-C250-44F9-A1EE-E8EC461179B6}" sibTransId="{0CB54DEB-3F70-44AA-AEB1-1D4A01E09442}"/>
    <dgm:cxn modelId="{1812E3DE-A382-4CE3-841B-877B122BCB1E}" srcId="{3B11CAE6-093B-4FCC-8EE6-2D61F54FDD64}" destId="{6000B91E-25E5-4D90-ADBC-745F81445C5E}" srcOrd="0" destOrd="0" parTransId="{BC1BFA6A-D014-4BBE-BDBC-8BC5EA02E185}" sibTransId="{2084B38C-3C0D-44A8-A5F6-055653BA8A83}"/>
    <dgm:cxn modelId="{C65D902E-0FD3-47BD-BE5F-26837FC0AB84}" type="presParOf" srcId="{2B903909-6E62-4966-87B3-ED289E3DE2CA}" destId="{E4209380-C821-4A79-91ED-F9D518CD2479}" srcOrd="0" destOrd="0" presId="urn:microsoft.com/office/officeart/2005/8/layout/vList2"/>
    <dgm:cxn modelId="{CC2C69D3-8586-4925-8E87-FFBF89B1B33C}" type="presParOf" srcId="{2B903909-6E62-4966-87B3-ED289E3DE2CA}" destId="{CCE6952D-D4A0-4FA4-914D-6454E2F67ACB}"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B11CAE6-093B-4FCC-8EE6-2D61F54FDD6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000B91E-25E5-4D90-ADBC-745F81445C5E}">
      <dgm:prSet custT="1"/>
      <dgm:spPr>
        <a:solidFill>
          <a:schemeClr val="accent4">
            <a:lumMod val="60000"/>
            <a:lumOff val="40000"/>
          </a:schemeClr>
        </a:solidFill>
      </dgm:spPr>
      <dgm:t>
        <a:bodyPr/>
        <a:lstStyle/>
        <a:p>
          <a:r>
            <a:rPr lang="en-US" sz="4000" dirty="0">
              <a:solidFill>
                <a:schemeClr val="tx1"/>
              </a:solidFill>
            </a:rPr>
            <a:t>Think about your class.</a:t>
          </a:r>
        </a:p>
      </dgm:t>
    </dgm:pt>
    <dgm:pt modelId="{BC1BFA6A-D014-4BBE-BDBC-8BC5EA02E185}" type="parTrans" cxnId="{1812E3DE-A382-4CE3-841B-877B122BCB1E}">
      <dgm:prSet/>
      <dgm:spPr/>
      <dgm:t>
        <a:bodyPr/>
        <a:lstStyle/>
        <a:p>
          <a:endParaRPr lang="en-US"/>
        </a:p>
      </dgm:t>
    </dgm:pt>
    <dgm:pt modelId="{2084B38C-3C0D-44A8-A5F6-055653BA8A83}" type="sibTrans" cxnId="{1812E3DE-A382-4CE3-841B-877B122BCB1E}">
      <dgm:prSet/>
      <dgm:spPr/>
      <dgm:t>
        <a:bodyPr/>
        <a:lstStyle/>
        <a:p>
          <a:endParaRPr lang="en-US"/>
        </a:p>
      </dgm:t>
    </dgm:pt>
    <dgm:pt modelId="{36C54E4A-79E1-4CBC-8277-0944AA6A4EAE}">
      <dgm:prSet custT="1"/>
      <dgm:spPr/>
      <dgm:t>
        <a:bodyPr/>
        <a:lstStyle/>
        <a:p>
          <a:r>
            <a:rPr lang="en-US" sz="3200" dirty="0"/>
            <a:t>Which pupils do you think receive more of your attention during questioning?</a:t>
          </a:r>
        </a:p>
      </dgm:t>
    </dgm:pt>
    <dgm:pt modelId="{6F7260D7-C250-44F9-A1EE-E8EC461179B6}" type="parTrans" cxnId="{B70A70C5-C912-40DC-834B-A266F3A90573}">
      <dgm:prSet/>
      <dgm:spPr/>
      <dgm:t>
        <a:bodyPr/>
        <a:lstStyle/>
        <a:p>
          <a:endParaRPr lang="en-US"/>
        </a:p>
      </dgm:t>
    </dgm:pt>
    <dgm:pt modelId="{0CB54DEB-3F70-44AA-AEB1-1D4A01E09442}" type="sibTrans" cxnId="{B70A70C5-C912-40DC-834B-A266F3A90573}">
      <dgm:prSet/>
      <dgm:spPr/>
      <dgm:t>
        <a:bodyPr/>
        <a:lstStyle/>
        <a:p>
          <a:endParaRPr lang="en-US"/>
        </a:p>
      </dgm:t>
    </dgm:pt>
    <dgm:pt modelId="{CB0BCCCC-6A59-48F3-9454-2C445A1713A7}">
      <dgm:prSet custT="1"/>
      <dgm:spPr/>
      <dgm:t>
        <a:bodyPr/>
        <a:lstStyle/>
        <a:p>
          <a:r>
            <a:rPr lang="en-US" sz="3200" dirty="0"/>
            <a:t>What might possible reasons be for this?</a:t>
          </a:r>
        </a:p>
      </dgm:t>
    </dgm:pt>
    <dgm:pt modelId="{D9B42CB1-50A9-443E-8942-A4B24622B475}" type="parTrans" cxnId="{8D98F364-088A-4D1B-AC2A-F14FCEF47776}">
      <dgm:prSet/>
      <dgm:spPr/>
      <dgm:t>
        <a:bodyPr/>
        <a:lstStyle/>
        <a:p>
          <a:endParaRPr lang="en-US"/>
        </a:p>
      </dgm:t>
    </dgm:pt>
    <dgm:pt modelId="{E76F154D-D302-422A-AC83-352CEB549153}" type="sibTrans" cxnId="{8D98F364-088A-4D1B-AC2A-F14FCEF47776}">
      <dgm:prSet/>
      <dgm:spPr/>
      <dgm:t>
        <a:bodyPr/>
        <a:lstStyle/>
        <a:p>
          <a:endParaRPr lang="en-US"/>
        </a:p>
      </dgm:t>
    </dgm:pt>
    <dgm:pt modelId="{23B4D489-FF47-426E-891F-4843E1CFB5AC}">
      <dgm:prSet custT="1"/>
      <dgm:spPr/>
      <dgm:t>
        <a:bodyPr/>
        <a:lstStyle/>
        <a:p>
          <a:r>
            <a:rPr lang="en-US" sz="3200" dirty="0"/>
            <a:t>Which pupils, on reflection, do you question least?</a:t>
          </a:r>
        </a:p>
      </dgm:t>
    </dgm:pt>
    <dgm:pt modelId="{313A16D2-50E9-4B14-97E7-E0CB68C52F3F}" type="parTrans" cxnId="{9543D854-B49C-4467-8D04-67EF06DA700B}">
      <dgm:prSet/>
      <dgm:spPr/>
      <dgm:t>
        <a:bodyPr/>
        <a:lstStyle/>
        <a:p>
          <a:endParaRPr lang="en-US"/>
        </a:p>
      </dgm:t>
    </dgm:pt>
    <dgm:pt modelId="{D043D922-AC6A-4B3F-9D34-0F1FB30D447C}" type="sibTrans" cxnId="{9543D854-B49C-4467-8D04-67EF06DA700B}">
      <dgm:prSet/>
      <dgm:spPr/>
      <dgm:t>
        <a:bodyPr/>
        <a:lstStyle/>
        <a:p>
          <a:endParaRPr lang="en-US"/>
        </a:p>
      </dgm:t>
    </dgm:pt>
    <dgm:pt modelId="{8B8492B1-04C3-4886-89BE-39EBEE4B2F49}">
      <dgm:prSet custT="1"/>
      <dgm:spPr/>
      <dgm:t>
        <a:bodyPr/>
        <a:lstStyle/>
        <a:p>
          <a:r>
            <a:rPr lang="en-US" sz="3200" dirty="0"/>
            <a:t>What might possible reasons be for this?</a:t>
          </a:r>
        </a:p>
      </dgm:t>
    </dgm:pt>
    <dgm:pt modelId="{D62E2DD4-5250-4541-9B02-FE121B212238}" type="parTrans" cxnId="{AE439C0B-8F5C-4198-B5F9-CB51A3F1E7AE}">
      <dgm:prSet/>
      <dgm:spPr/>
      <dgm:t>
        <a:bodyPr/>
        <a:lstStyle/>
        <a:p>
          <a:endParaRPr lang="en-US"/>
        </a:p>
      </dgm:t>
    </dgm:pt>
    <dgm:pt modelId="{7200B0F7-5421-46D9-9DB1-7501B00BE67E}" type="sibTrans" cxnId="{AE439C0B-8F5C-4198-B5F9-CB51A3F1E7AE}">
      <dgm:prSet/>
      <dgm:spPr/>
      <dgm:t>
        <a:bodyPr/>
        <a:lstStyle/>
        <a:p>
          <a:endParaRPr lang="en-US"/>
        </a:p>
      </dgm:t>
    </dgm:pt>
    <dgm:pt modelId="{2B903909-6E62-4966-87B3-ED289E3DE2CA}" type="pres">
      <dgm:prSet presAssocID="{3B11CAE6-093B-4FCC-8EE6-2D61F54FDD64}" presName="linear" presStyleCnt="0">
        <dgm:presLayoutVars>
          <dgm:animLvl val="lvl"/>
          <dgm:resizeHandles val="exact"/>
        </dgm:presLayoutVars>
      </dgm:prSet>
      <dgm:spPr/>
    </dgm:pt>
    <dgm:pt modelId="{E4209380-C821-4A79-91ED-F9D518CD2479}" type="pres">
      <dgm:prSet presAssocID="{6000B91E-25E5-4D90-ADBC-745F81445C5E}" presName="parentText" presStyleLbl="node1" presStyleIdx="0" presStyleCnt="1">
        <dgm:presLayoutVars>
          <dgm:chMax val="0"/>
          <dgm:bulletEnabled val="1"/>
        </dgm:presLayoutVars>
      </dgm:prSet>
      <dgm:spPr/>
    </dgm:pt>
    <dgm:pt modelId="{CCE6952D-D4A0-4FA4-914D-6454E2F67ACB}" type="pres">
      <dgm:prSet presAssocID="{6000B91E-25E5-4D90-ADBC-745F81445C5E}" presName="childText" presStyleLbl="revTx" presStyleIdx="0" presStyleCnt="1">
        <dgm:presLayoutVars>
          <dgm:bulletEnabled val="1"/>
        </dgm:presLayoutVars>
      </dgm:prSet>
      <dgm:spPr/>
    </dgm:pt>
  </dgm:ptLst>
  <dgm:cxnLst>
    <dgm:cxn modelId="{AE439C0B-8F5C-4198-B5F9-CB51A3F1E7AE}" srcId="{6000B91E-25E5-4D90-ADBC-745F81445C5E}" destId="{8B8492B1-04C3-4886-89BE-39EBEE4B2F49}" srcOrd="3" destOrd="0" parTransId="{D62E2DD4-5250-4541-9B02-FE121B212238}" sibTransId="{7200B0F7-5421-46D9-9DB1-7501B00BE67E}"/>
    <dgm:cxn modelId="{C7E0CA19-4AC9-473E-8BA2-76FB649BAFDE}" type="presOf" srcId="{8B8492B1-04C3-4886-89BE-39EBEE4B2F49}" destId="{CCE6952D-D4A0-4FA4-914D-6454E2F67ACB}" srcOrd="0" destOrd="3" presId="urn:microsoft.com/office/officeart/2005/8/layout/vList2"/>
    <dgm:cxn modelId="{9559521D-7D40-45E4-A271-BFB1FB2B1B3E}" type="presOf" srcId="{23B4D489-FF47-426E-891F-4843E1CFB5AC}" destId="{CCE6952D-D4A0-4FA4-914D-6454E2F67ACB}" srcOrd="0" destOrd="2" presId="urn:microsoft.com/office/officeart/2005/8/layout/vList2"/>
    <dgm:cxn modelId="{0CB3991D-13D3-4312-B764-2BAA0A3AE937}" type="presOf" srcId="{36C54E4A-79E1-4CBC-8277-0944AA6A4EAE}" destId="{CCE6952D-D4A0-4FA4-914D-6454E2F67ACB}" srcOrd="0" destOrd="0" presId="urn:microsoft.com/office/officeart/2005/8/layout/vList2"/>
    <dgm:cxn modelId="{3A13F620-95D4-4462-9D7C-A1467158B203}" type="presOf" srcId="{6000B91E-25E5-4D90-ADBC-745F81445C5E}" destId="{E4209380-C821-4A79-91ED-F9D518CD2479}" srcOrd="0" destOrd="0" presId="urn:microsoft.com/office/officeart/2005/8/layout/vList2"/>
    <dgm:cxn modelId="{8D98F364-088A-4D1B-AC2A-F14FCEF47776}" srcId="{6000B91E-25E5-4D90-ADBC-745F81445C5E}" destId="{CB0BCCCC-6A59-48F3-9454-2C445A1713A7}" srcOrd="1" destOrd="0" parTransId="{D9B42CB1-50A9-443E-8942-A4B24622B475}" sibTransId="{E76F154D-D302-422A-AC83-352CEB549153}"/>
    <dgm:cxn modelId="{1A88516A-D576-4FA7-B3A3-C81A48116A90}" type="presOf" srcId="{3B11CAE6-093B-4FCC-8EE6-2D61F54FDD64}" destId="{2B903909-6E62-4966-87B3-ED289E3DE2CA}" srcOrd="0" destOrd="0" presId="urn:microsoft.com/office/officeart/2005/8/layout/vList2"/>
    <dgm:cxn modelId="{9543D854-B49C-4467-8D04-67EF06DA700B}" srcId="{6000B91E-25E5-4D90-ADBC-745F81445C5E}" destId="{23B4D489-FF47-426E-891F-4843E1CFB5AC}" srcOrd="2" destOrd="0" parTransId="{313A16D2-50E9-4B14-97E7-E0CB68C52F3F}" sibTransId="{D043D922-AC6A-4B3F-9D34-0F1FB30D447C}"/>
    <dgm:cxn modelId="{78F110AA-91B0-4930-8163-B74224D31B2A}" type="presOf" srcId="{CB0BCCCC-6A59-48F3-9454-2C445A1713A7}" destId="{CCE6952D-D4A0-4FA4-914D-6454E2F67ACB}" srcOrd="0" destOrd="1" presId="urn:microsoft.com/office/officeart/2005/8/layout/vList2"/>
    <dgm:cxn modelId="{B70A70C5-C912-40DC-834B-A266F3A90573}" srcId="{6000B91E-25E5-4D90-ADBC-745F81445C5E}" destId="{36C54E4A-79E1-4CBC-8277-0944AA6A4EAE}" srcOrd="0" destOrd="0" parTransId="{6F7260D7-C250-44F9-A1EE-E8EC461179B6}" sibTransId="{0CB54DEB-3F70-44AA-AEB1-1D4A01E09442}"/>
    <dgm:cxn modelId="{1812E3DE-A382-4CE3-841B-877B122BCB1E}" srcId="{3B11CAE6-093B-4FCC-8EE6-2D61F54FDD64}" destId="{6000B91E-25E5-4D90-ADBC-745F81445C5E}" srcOrd="0" destOrd="0" parTransId="{BC1BFA6A-D014-4BBE-BDBC-8BC5EA02E185}" sibTransId="{2084B38C-3C0D-44A8-A5F6-055653BA8A83}"/>
    <dgm:cxn modelId="{C65D902E-0FD3-47BD-BE5F-26837FC0AB84}" type="presParOf" srcId="{2B903909-6E62-4966-87B3-ED289E3DE2CA}" destId="{E4209380-C821-4A79-91ED-F9D518CD2479}" srcOrd="0" destOrd="0" presId="urn:microsoft.com/office/officeart/2005/8/layout/vList2"/>
    <dgm:cxn modelId="{CC2C69D3-8586-4925-8E87-FFBF89B1B33C}" type="presParOf" srcId="{2B903909-6E62-4966-87B3-ED289E3DE2CA}" destId="{CCE6952D-D4A0-4FA4-914D-6454E2F67ACB}"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28B205E-9988-4915-8C70-7D16ED8C97DB}" type="doc">
      <dgm:prSet loTypeId="urn:microsoft.com/office/officeart/2005/8/layout/radial4" loCatId="relationship" qsTypeId="urn:microsoft.com/office/officeart/2005/8/quickstyle/simple1" qsCatId="simple" csTypeId="urn:microsoft.com/office/officeart/2005/8/colors/colorful2" csCatId="colorful" phldr="1"/>
      <dgm:spPr/>
      <dgm:t>
        <a:bodyPr/>
        <a:lstStyle/>
        <a:p>
          <a:endParaRPr lang="en-GB"/>
        </a:p>
      </dgm:t>
    </dgm:pt>
    <dgm:pt modelId="{0124A574-11C0-47E4-A241-16C9F2A697E1}">
      <dgm:prSet phldrT="[Text]"/>
      <dgm:spPr/>
      <dgm:t>
        <a:bodyPr/>
        <a:lstStyle/>
        <a:p>
          <a:r>
            <a:rPr lang="en-GB" dirty="0"/>
            <a:t>Effective Questioning </a:t>
          </a:r>
        </a:p>
      </dgm:t>
    </dgm:pt>
    <dgm:pt modelId="{E174257A-FFC3-41E8-9BF4-08AE4CFF3C4D}" type="parTrans" cxnId="{AC52B168-F0B6-45C3-AF8F-9FDB4C86C411}">
      <dgm:prSet/>
      <dgm:spPr/>
      <dgm:t>
        <a:bodyPr/>
        <a:lstStyle/>
        <a:p>
          <a:endParaRPr lang="en-GB"/>
        </a:p>
      </dgm:t>
    </dgm:pt>
    <dgm:pt modelId="{BB32CFA7-0A36-4933-938F-386463AC7C5F}" type="sibTrans" cxnId="{AC52B168-F0B6-45C3-AF8F-9FDB4C86C411}">
      <dgm:prSet/>
      <dgm:spPr/>
      <dgm:t>
        <a:bodyPr/>
        <a:lstStyle/>
        <a:p>
          <a:endParaRPr lang="en-GB"/>
        </a:p>
      </dgm:t>
    </dgm:pt>
    <dgm:pt modelId="{2512A606-E0F5-4726-8E82-CE7188BDD629}">
      <dgm:prSet phldrT="[Text]"/>
      <dgm:spPr/>
      <dgm:t>
        <a:bodyPr/>
        <a:lstStyle/>
        <a:p>
          <a:r>
            <a:rPr lang="en-GB" dirty="0"/>
            <a:t>Subject and Pedagogical knowledge</a:t>
          </a:r>
        </a:p>
      </dgm:t>
    </dgm:pt>
    <dgm:pt modelId="{FCE63E7E-E0D9-407F-8C05-FB214D662724}" type="parTrans" cxnId="{805EE610-682F-40AC-AB6B-438AC12A48F8}">
      <dgm:prSet/>
      <dgm:spPr/>
      <dgm:t>
        <a:bodyPr/>
        <a:lstStyle/>
        <a:p>
          <a:endParaRPr lang="en-GB"/>
        </a:p>
      </dgm:t>
    </dgm:pt>
    <dgm:pt modelId="{97D8251C-BDA5-4124-8385-78BE520563B3}" type="sibTrans" cxnId="{805EE610-682F-40AC-AB6B-438AC12A48F8}">
      <dgm:prSet/>
      <dgm:spPr/>
      <dgm:t>
        <a:bodyPr/>
        <a:lstStyle/>
        <a:p>
          <a:endParaRPr lang="en-GB"/>
        </a:p>
      </dgm:t>
    </dgm:pt>
    <dgm:pt modelId="{3AEFBDB2-11E2-41CD-A43F-705167EE6A79}">
      <dgm:prSet phldrT="[Text]"/>
      <dgm:spPr/>
      <dgm:t>
        <a:bodyPr/>
        <a:lstStyle/>
        <a:p>
          <a:r>
            <a:rPr lang="en-GB" dirty="0"/>
            <a:t>Mental Engagement</a:t>
          </a:r>
        </a:p>
      </dgm:t>
    </dgm:pt>
    <dgm:pt modelId="{3F728B30-D67A-463F-93BA-36A95ACFF88E}" type="parTrans" cxnId="{A3E54B0E-6B9A-41A2-BFD5-353788F9C8F6}">
      <dgm:prSet/>
      <dgm:spPr/>
      <dgm:t>
        <a:bodyPr/>
        <a:lstStyle/>
        <a:p>
          <a:endParaRPr lang="en-GB"/>
        </a:p>
      </dgm:t>
    </dgm:pt>
    <dgm:pt modelId="{CC3C8BC6-8BCB-4336-81B8-83B78B218124}" type="sibTrans" cxnId="{A3E54B0E-6B9A-41A2-BFD5-353788F9C8F6}">
      <dgm:prSet/>
      <dgm:spPr/>
      <dgm:t>
        <a:bodyPr/>
        <a:lstStyle/>
        <a:p>
          <a:endParaRPr lang="en-GB"/>
        </a:p>
      </dgm:t>
    </dgm:pt>
    <dgm:pt modelId="{DDD01FA5-3322-49CF-8EB6-32933E33D8C7}">
      <dgm:prSet phldrT="[Text]"/>
      <dgm:spPr/>
      <dgm:t>
        <a:bodyPr/>
        <a:lstStyle/>
        <a:p>
          <a:r>
            <a:rPr lang="en-GB" dirty="0"/>
            <a:t>Knowledge of Learners</a:t>
          </a:r>
        </a:p>
      </dgm:t>
    </dgm:pt>
    <dgm:pt modelId="{77831411-7FA9-457E-8F36-5FC508BA38DC}" type="parTrans" cxnId="{EDDC61BF-31DF-4A87-ACC1-62E7EBBBC221}">
      <dgm:prSet/>
      <dgm:spPr/>
      <dgm:t>
        <a:bodyPr/>
        <a:lstStyle/>
        <a:p>
          <a:endParaRPr lang="en-GB"/>
        </a:p>
      </dgm:t>
    </dgm:pt>
    <dgm:pt modelId="{9CB7F85B-06CB-4F2E-808A-587BB31205A0}" type="sibTrans" cxnId="{EDDC61BF-31DF-4A87-ACC1-62E7EBBBC221}">
      <dgm:prSet/>
      <dgm:spPr/>
      <dgm:t>
        <a:bodyPr/>
        <a:lstStyle/>
        <a:p>
          <a:endParaRPr lang="en-GB"/>
        </a:p>
      </dgm:t>
    </dgm:pt>
    <dgm:pt modelId="{1AF01EED-99FC-4581-A7A7-572F647BCF3F}" type="pres">
      <dgm:prSet presAssocID="{928B205E-9988-4915-8C70-7D16ED8C97DB}" presName="cycle" presStyleCnt="0">
        <dgm:presLayoutVars>
          <dgm:chMax val="1"/>
          <dgm:dir/>
          <dgm:animLvl val="ctr"/>
          <dgm:resizeHandles val="exact"/>
        </dgm:presLayoutVars>
      </dgm:prSet>
      <dgm:spPr/>
    </dgm:pt>
    <dgm:pt modelId="{BDC00B33-D156-42AC-993E-F58FA04FCBD0}" type="pres">
      <dgm:prSet presAssocID="{0124A574-11C0-47E4-A241-16C9F2A697E1}" presName="centerShape" presStyleLbl="node0" presStyleIdx="0" presStyleCnt="1"/>
      <dgm:spPr/>
    </dgm:pt>
    <dgm:pt modelId="{393B5DC3-4282-47B8-9CE4-9778E6F01EA4}" type="pres">
      <dgm:prSet presAssocID="{FCE63E7E-E0D9-407F-8C05-FB214D662724}" presName="parTrans" presStyleLbl="bgSibTrans2D1" presStyleIdx="0" presStyleCnt="3"/>
      <dgm:spPr/>
    </dgm:pt>
    <dgm:pt modelId="{5B2F3E17-BFCF-47A7-B538-4A6DD49EC28B}" type="pres">
      <dgm:prSet presAssocID="{2512A606-E0F5-4726-8E82-CE7188BDD629}" presName="node" presStyleLbl="node1" presStyleIdx="0" presStyleCnt="3">
        <dgm:presLayoutVars>
          <dgm:bulletEnabled val="1"/>
        </dgm:presLayoutVars>
      </dgm:prSet>
      <dgm:spPr/>
    </dgm:pt>
    <dgm:pt modelId="{3CE1C220-6383-419C-A12A-5BD92F96DB43}" type="pres">
      <dgm:prSet presAssocID="{3F728B30-D67A-463F-93BA-36A95ACFF88E}" presName="parTrans" presStyleLbl="bgSibTrans2D1" presStyleIdx="1" presStyleCnt="3"/>
      <dgm:spPr/>
    </dgm:pt>
    <dgm:pt modelId="{DB9994AA-E75B-47A5-9232-7557164CD5BA}" type="pres">
      <dgm:prSet presAssocID="{3AEFBDB2-11E2-41CD-A43F-705167EE6A79}" presName="node" presStyleLbl="node1" presStyleIdx="1" presStyleCnt="3">
        <dgm:presLayoutVars>
          <dgm:bulletEnabled val="1"/>
        </dgm:presLayoutVars>
      </dgm:prSet>
      <dgm:spPr/>
    </dgm:pt>
    <dgm:pt modelId="{F2944F02-FDCA-4DE6-B290-93B9B3E5AB37}" type="pres">
      <dgm:prSet presAssocID="{77831411-7FA9-457E-8F36-5FC508BA38DC}" presName="parTrans" presStyleLbl="bgSibTrans2D1" presStyleIdx="2" presStyleCnt="3"/>
      <dgm:spPr/>
    </dgm:pt>
    <dgm:pt modelId="{76C7F5B4-05D5-4D66-9F6E-3E8CDD6EF462}" type="pres">
      <dgm:prSet presAssocID="{DDD01FA5-3322-49CF-8EB6-32933E33D8C7}" presName="node" presStyleLbl="node1" presStyleIdx="2" presStyleCnt="3">
        <dgm:presLayoutVars>
          <dgm:bulletEnabled val="1"/>
        </dgm:presLayoutVars>
      </dgm:prSet>
      <dgm:spPr/>
    </dgm:pt>
  </dgm:ptLst>
  <dgm:cxnLst>
    <dgm:cxn modelId="{456F3107-8C2F-467D-A3AC-4F2F3E8E5DEB}" type="presOf" srcId="{3F728B30-D67A-463F-93BA-36A95ACFF88E}" destId="{3CE1C220-6383-419C-A12A-5BD92F96DB43}" srcOrd="0" destOrd="0" presId="urn:microsoft.com/office/officeart/2005/8/layout/radial4"/>
    <dgm:cxn modelId="{A3E54B0E-6B9A-41A2-BFD5-353788F9C8F6}" srcId="{0124A574-11C0-47E4-A241-16C9F2A697E1}" destId="{3AEFBDB2-11E2-41CD-A43F-705167EE6A79}" srcOrd="1" destOrd="0" parTransId="{3F728B30-D67A-463F-93BA-36A95ACFF88E}" sibTransId="{CC3C8BC6-8BCB-4336-81B8-83B78B218124}"/>
    <dgm:cxn modelId="{41739310-A973-40DC-9045-5BBE676A8E7D}" type="presOf" srcId="{3AEFBDB2-11E2-41CD-A43F-705167EE6A79}" destId="{DB9994AA-E75B-47A5-9232-7557164CD5BA}" srcOrd="0" destOrd="0" presId="urn:microsoft.com/office/officeart/2005/8/layout/radial4"/>
    <dgm:cxn modelId="{805EE610-682F-40AC-AB6B-438AC12A48F8}" srcId="{0124A574-11C0-47E4-A241-16C9F2A697E1}" destId="{2512A606-E0F5-4726-8E82-CE7188BDD629}" srcOrd="0" destOrd="0" parTransId="{FCE63E7E-E0D9-407F-8C05-FB214D662724}" sibTransId="{97D8251C-BDA5-4124-8385-78BE520563B3}"/>
    <dgm:cxn modelId="{3DE4525B-9B3E-4B0C-BA1E-5EBA513778BD}" type="presOf" srcId="{FCE63E7E-E0D9-407F-8C05-FB214D662724}" destId="{393B5DC3-4282-47B8-9CE4-9778E6F01EA4}" srcOrd="0" destOrd="0" presId="urn:microsoft.com/office/officeart/2005/8/layout/radial4"/>
    <dgm:cxn modelId="{7014B45E-E39F-4523-A199-57966DFE03BC}" type="presOf" srcId="{0124A574-11C0-47E4-A241-16C9F2A697E1}" destId="{BDC00B33-D156-42AC-993E-F58FA04FCBD0}" srcOrd="0" destOrd="0" presId="urn:microsoft.com/office/officeart/2005/8/layout/radial4"/>
    <dgm:cxn modelId="{3667975F-8A3B-4511-B0C8-B55A53D32C73}" type="presOf" srcId="{928B205E-9988-4915-8C70-7D16ED8C97DB}" destId="{1AF01EED-99FC-4581-A7A7-572F647BCF3F}" srcOrd="0" destOrd="0" presId="urn:microsoft.com/office/officeart/2005/8/layout/radial4"/>
    <dgm:cxn modelId="{AC52B168-F0B6-45C3-AF8F-9FDB4C86C411}" srcId="{928B205E-9988-4915-8C70-7D16ED8C97DB}" destId="{0124A574-11C0-47E4-A241-16C9F2A697E1}" srcOrd="0" destOrd="0" parTransId="{E174257A-FFC3-41E8-9BF4-08AE4CFF3C4D}" sibTransId="{BB32CFA7-0A36-4933-938F-386463AC7C5F}"/>
    <dgm:cxn modelId="{31712B70-7831-43A6-9B3C-32B9E14D83D7}" type="presOf" srcId="{DDD01FA5-3322-49CF-8EB6-32933E33D8C7}" destId="{76C7F5B4-05D5-4D66-9F6E-3E8CDD6EF462}" srcOrd="0" destOrd="0" presId="urn:microsoft.com/office/officeart/2005/8/layout/radial4"/>
    <dgm:cxn modelId="{A3DD677B-9279-4672-AE6A-41AC0480D40A}" type="presOf" srcId="{77831411-7FA9-457E-8F36-5FC508BA38DC}" destId="{F2944F02-FDCA-4DE6-B290-93B9B3E5AB37}" srcOrd="0" destOrd="0" presId="urn:microsoft.com/office/officeart/2005/8/layout/radial4"/>
    <dgm:cxn modelId="{EDDC61BF-31DF-4A87-ACC1-62E7EBBBC221}" srcId="{0124A574-11C0-47E4-A241-16C9F2A697E1}" destId="{DDD01FA5-3322-49CF-8EB6-32933E33D8C7}" srcOrd="2" destOrd="0" parTransId="{77831411-7FA9-457E-8F36-5FC508BA38DC}" sibTransId="{9CB7F85B-06CB-4F2E-808A-587BB31205A0}"/>
    <dgm:cxn modelId="{1F54A8CE-668E-4A15-904B-B0DC942BA9E8}" type="presOf" srcId="{2512A606-E0F5-4726-8E82-CE7188BDD629}" destId="{5B2F3E17-BFCF-47A7-B538-4A6DD49EC28B}" srcOrd="0" destOrd="0" presId="urn:microsoft.com/office/officeart/2005/8/layout/radial4"/>
    <dgm:cxn modelId="{B63349AE-5D01-494B-A90C-5363BBCD5215}" type="presParOf" srcId="{1AF01EED-99FC-4581-A7A7-572F647BCF3F}" destId="{BDC00B33-D156-42AC-993E-F58FA04FCBD0}" srcOrd="0" destOrd="0" presId="urn:microsoft.com/office/officeart/2005/8/layout/radial4"/>
    <dgm:cxn modelId="{EFA47FAE-A8D7-468F-A5CE-D3052DBBB8E4}" type="presParOf" srcId="{1AF01EED-99FC-4581-A7A7-572F647BCF3F}" destId="{393B5DC3-4282-47B8-9CE4-9778E6F01EA4}" srcOrd="1" destOrd="0" presId="urn:microsoft.com/office/officeart/2005/8/layout/radial4"/>
    <dgm:cxn modelId="{657EC0AC-CAD3-4242-BB6E-6272EA7F97E5}" type="presParOf" srcId="{1AF01EED-99FC-4581-A7A7-572F647BCF3F}" destId="{5B2F3E17-BFCF-47A7-B538-4A6DD49EC28B}" srcOrd="2" destOrd="0" presId="urn:microsoft.com/office/officeart/2005/8/layout/radial4"/>
    <dgm:cxn modelId="{6A4F9E46-A675-4E5A-806B-14E97DBF2FAF}" type="presParOf" srcId="{1AF01EED-99FC-4581-A7A7-572F647BCF3F}" destId="{3CE1C220-6383-419C-A12A-5BD92F96DB43}" srcOrd="3" destOrd="0" presId="urn:microsoft.com/office/officeart/2005/8/layout/radial4"/>
    <dgm:cxn modelId="{AE7545BD-2E0B-4BC1-9179-78C8350D98AE}" type="presParOf" srcId="{1AF01EED-99FC-4581-A7A7-572F647BCF3F}" destId="{DB9994AA-E75B-47A5-9232-7557164CD5BA}" srcOrd="4" destOrd="0" presId="urn:microsoft.com/office/officeart/2005/8/layout/radial4"/>
    <dgm:cxn modelId="{4D7E3502-42CE-49BA-82AD-2EAA3FD98B23}" type="presParOf" srcId="{1AF01EED-99FC-4581-A7A7-572F647BCF3F}" destId="{F2944F02-FDCA-4DE6-B290-93B9B3E5AB37}" srcOrd="5" destOrd="0" presId="urn:microsoft.com/office/officeart/2005/8/layout/radial4"/>
    <dgm:cxn modelId="{D9189538-BAFD-4C12-A9E5-463DE869C246}" type="presParOf" srcId="{1AF01EED-99FC-4581-A7A7-572F647BCF3F}" destId="{76C7F5B4-05D5-4D66-9F6E-3E8CDD6EF462}"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B5AA802-C6F9-40EE-A981-EEC4FB01EBB5}" type="doc">
      <dgm:prSet loTypeId="urn:microsoft.com/office/officeart/2008/layout/RadialCluster" loCatId="cycle" qsTypeId="urn:microsoft.com/office/officeart/2005/8/quickstyle/simple1" qsCatId="simple" csTypeId="urn:microsoft.com/office/officeart/2005/8/colors/colorful1" csCatId="colorful" phldr="1"/>
      <dgm:spPr/>
      <dgm:t>
        <a:bodyPr/>
        <a:lstStyle/>
        <a:p>
          <a:endParaRPr lang="en-GB"/>
        </a:p>
      </dgm:t>
    </dgm:pt>
    <dgm:pt modelId="{C66080EF-AFBE-4069-82FA-B60442602CB8}">
      <dgm:prSet phldrT="[Text]"/>
      <dgm:spPr/>
      <dgm:t>
        <a:bodyPr/>
        <a:lstStyle/>
        <a:p>
          <a:r>
            <a:rPr lang="en-GB" dirty="0"/>
            <a:t>Why ask a question?</a:t>
          </a:r>
        </a:p>
      </dgm:t>
    </dgm:pt>
    <dgm:pt modelId="{16C46BAD-0C89-467F-8A36-AA2C111462BD}" type="parTrans" cxnId="{5FCF9D7C-5AF4-445B-A3B1-B2E1C733A668}">
      <dgm:prSet/>
      <dgm:spPr/>
      <dgm:t>
        <a:bodyPr/>
        <a:lstStyle/>
        <a:p>
          <a:endParaRPr lang="en-GB"/>
        </a:p>
      </dgm:t>
    </dgm:pt>
    <dgm:pt modelId="{E0DFAC51-A75D-4371-86AC-7B588764E5ED}" type="sibTrans" cxnId="{5FCF9D7C-5AF4-445B-A3B1-B2E1C733A668}">
      <dgm:prSet/>
      <dgm:spPr/>
      <dgm:t>
        <a:bodyPr/>
        <a:lstStyle/>
        <a:p>
          <a:endParaRPr lang="en-GB"/>
        </a:p>
      </dgm:t>
    </dgm:pt>
    <dgm:pt modelId="{7B5C3529-C060-481C-8DE9-97C6F035EC86}">
      <dgm:prSet phldrT="[Text]"/>
      <dgm:spPr/>
      <dgm:t>
        <a:bodyPr/>
        <a:lstStyle/>
        <a:p>
          <a:r>
            <a:rPr lang="en-GB" dirty="0"/>
            <a:t>2. To generate knowledge</a:t>
          </a:r>
        </a:p>
      </dgm:t>
    </dgm:pt>
    <dgm:pt modelId="{9927A704-C31D-4E9C-AA0A-73BF87C1746D}" type="parTrans" cxnId="{A90BDB89-7995-4FC5-AAA0-6BB78FA87CAE}">
      <dgm:prSet/>
      <dgm:spPr/>
      <dgm:t>
        <a:bodyPr/>
        <a:lstStyle/>
        <a:p>
          <a:endParaRPr lang="en-GB"/>
        </a:p>
      </dgm:t>
    </dgm:pt>
    <dgm:pt modelId="{0B57BE33-B748-42D1-A007-4E65E9B7C769}" type="sibTrans" cxnId="{A90BDB89-7995-4FC5-AAA0-6BB78FA87CAE}">
      <dgm:prSet/>
      <dgm:spPr/>
      <dgm:t>
        <a:bodyPr/>
        <a:lstStyle/>
        <a:p>
          <a:endParaRPr lang="en-GB"/>
        </a:p>
      </dgm:t>
    </dgm:pt>
    <dgm:pt modelId="{F3E7D9BF-F0A4-4133-BD16-80A473B1CAA6}">
      <dgm:prSet phldrT="[Text]">
        <dgm:style>
          <a:lnRef idx="1">
            <a:schemeClr val="accent6"/>
          </a:lnRef>
          <a:fillRef idx="2">
            <a:schemeClr val="accent6"/>
          </a:fillRef>
          <a:effectRef idx="1">
            <a:schemeClr val="accent6"/>
          </a:effectRef>
          <a:fontRef idx="minor">
            <a:schemeClr val="dk1"/>
          </a:fontRef>
        </dgm:style>
      </dgm:prSet>
      <dgm:spPr/>
      <dgm:t>
        <a:bodyPr/>
        <a:lstStyle/>
        <a:p>
          <a:r>
            <a:rPr lang="en-GB" dirty="0"/>
            <a:t>3. To problematise knowledge</a:t>
          </a:r>
        </a:p>
      </dgm:t>
    </dgm:pt>
    <dgm:pt modelId="{B51EB28C-2491-4209-A6FC-280D7BCBFA19}" type="parTrans" cxnId="{4F6EEAF9-FA1A-431E-AD65-A5EBC3593021}">
      <dgm:prSet/>
      <dgm:spPr/>
      <dgm:t>
        <a:bodyPr/>
        <a:lstStyle/>
        <a:p>
          <a:endParaRPr lang="en-GB"/>
        </a:p>
      </dgm:t>
    </dgm:pt>
    <dgm:pt modelId="{9ADE6865-FBD8-4B65-84B8-738DF9DD800B}" type="sibTrans" cxnId="{4F6EEAF9-FA1A-431E-AD65-A5EBC3593021}">
      <dgm:prSet/>
      <dgm:spPr/>
      <dgm:t>
        <a:bodyPr/>
        <a:lstStyle/>
        <a:p>
          <a:endParaRPr lang="en-GB"/>
        </a:p>
      </dgm:t>
    </dgm:pt>
    <dgm:pt modelId="{A73755DD-4F05-4C87-AE09-CB81DC9A2E6E}">
      <dgm:prSet phldrT="[Text]"/>
      <dgm:spPr/>
      <dgm:t>
        <a:bodyPr/>
        <a:lstStyle/>
        <a:p>
          <a:r>
            <a:rPr lang="en-GB" dirty="0"/>
            <a:t>1. To probe knowledge and understanding</a:t>
          </a:r>
        </a:p>
      </dgm:t>
    </dgm:pt>
    <dgm:pt modelId="{BEA8E0ED-126A-4A32-BCBF-6690D74F44B5}" type="parTrans" cxnId="{9EEE44EC-42B8-4AB5-9C38-332011B5D3D3}">
      <dgm:prSet/>
      <dgm:spPr/>
      <dgm:t>
        <a:bodyPr/>
        <a:lstStyle/>
        <a:p>
          <a:endParaRPr lang="en-GB"/>
        </a:p>
      </dgm:t>
    </dgm:pt>
    <dgm:pt modelId="{7821588A-E4B6-4FBC-9C36-3C180C131718}" type="sibTrans" cxnId="{9EEE44EC-42B8-4AB5-9C38-332011B5D3D3}">
      <dgm:prSet/>
      <dgm:spPr/>
      <dgm:t>
        <a:bodyPr/>
        <a:lstStyle/>
        <a:p>
          <a:endParaRPr lang="en-GB"/>
        </a:p>
      </dgm:t>
    </dgm:pt>
    <dgm:pt modelId="{3B144693-AC66-4AFA-A20F-4620EC4666B9}" type="pres">
      <dgm:prSet presAssocID="{6B5AA802-C6F9-40EE-A981-EEC4FB01EBB5}" presName="Name0" presStyleCnt="0">
        <dgm:presLayoutVars>
          <dgm:chMax val="1"/>
          <dgm:chPref val="1"/>
          <dgm:dir/>
          <dgm:animOne val="branch"/>
          <dgm:animLvl val="lvl"/>
        </dgm:presLayoutVars>
      </dgm:prSet>
      <dgm:spPr/>
    </dgm:pt>
    <dgm:pt modelId="{190E5A6C-334B-4F7E-BB79-B575322E7F68}" type="pres">
      <dgm:prSet presAssocID="{C66080EF-AFBE-4069-82FA-B60442602CB8}" presName="singleCycle" presStyleCnt="0"/>
      <dgm:spPr/>
    </dgm:pt>
    <dgm:pt modelId="{218F7EA2-F5D9-4221-AA3D-7523F8751DBB}" type="pres">
      <dgm:prSet presAssocID="{C66080EF-AFBE-4069-82FA-B60442602CB8}" presName="singleCenter" presStyleLbl="node1" presStyleIdx="0" presStyleCnt="4">
        <dgm:presLayoutVars>
          <dgm:chMax val="7"/>
          <dgm:chPref val="7"/>
        </dgm:presLayoutVars>
      </dgm:prSet>
      <dgm:spPr/>
    </dgm:pt>
    <dgm:pt modelId="{6604C115-39FB-45B4-84D5-AC6A126C7D29}" type="pres">
      <dgm:prSet presAssocID="{9927A704-C31D-4E9C-AA0A-73BF87C1746D}" presName="Name56" presStyleLbl="parChTrans1D2" presStyleIdx="0" presStyleCnt="3"/>
      <dgm:spPr/>
    </dgm:pt>
    <dgm:pt modelId="{755844F9-1139-4C77-BBD5-423B11C1968B}" type="pres">
      <dgm:prSet presAssocID="{7B5C3529-C060-481C-8DE9-97C6F035EC86}" presName="text0" presStyleLbl="node1" presStyleIdx="1" presStyleCnt="4" custRadScaleRad="98513">
        <dgm:presLayoutVars>
          <dgm:bulletEnabled val="1"/>
        </dgm:presLayoutVars>
      </dgm:prSet>
      <dgm:spPr/>
    </dgm:pt>
    <dgm:pt modelId="{6725CEBA-EADD-4CEC-8D6A-5E1A40E7A512}" type="pres">
      <dgm:prSet presAssocID="{B51EB28C-2491-4209-A6FC-280D7BCBFA19}" presName="Name56" presStyleLbl="parChTrans1D2" presStyleIdx="1" presStyleCnt="3"/>
      <dgm:spPr/>
    </dgm:pt>
    <dgm:pt modelId="{A9DD0FED-1D8A-45E1-B65D-87C19E9006CB}" type="pres">
      <dgm:prSet presAssocID="{F3E7D9BF-F0A4-4133-BD16-80A473B1CAA6}" presName="text0" presStyleLbl="node1" presStyleIdx="2" presStyleCnt="4">
        <dgm:presLayoutVars>
          <dgm:bulletEnabled val="1"/>
        </dgm:presLayoutVars>
      </dgm:prSet>
      <dgm:spPr/>
    </dgm:pt>
    <dgm:pt modelId="{95D51A57-A1BE-47D8-A209-CB9FB7ECC2E8}" type="pres">
      <dgm:prSet presAssocID="{BEA8E0ED-126A-4A32-BCBF-6690D74F44B5}" presName="Name56" presStyleLbl="parChTrans1D2" presStyleIdx="2" presStyleCnt="3"/>
      <dgm:spPr/>
    </dgm:pt>
    <dgm:pt modelId="{A37BA2E4-283E-4478-BE7D-2D23FE6924A3}" type="pres">
      <dgm:prSet presAssocID="{A73755DD-4F05-4C87-AE09-CB81DC9A2E6E}" presName="text0" presStyleLbl="node1" presStyleIdx="3" presStyleCnt="4">
        <dgm:presLayoutVars>
          <dgm:bulletEnabled val="1"/>
        </dgm:presLayoutVars>
      </dgm:prSet>
      <dgm:spPr/>
    </dgm:pt>
  </dgm:ptLst>
  <dgm:cxnLst>
    <dgm:cxn modelId="{9A3D9F10-2906-49AB-893C-DF8A3E2508D6}" type="presOf" srcId="{B51EB28C-2491-4209-A6FC-280D7BCBFA19}" destId="{6725CEBA-EADD-4CEC-8D6A-5E1A40E7A512}" srcOrd="0" destOrd="0" presId="urn:microsoft.com/office/officeart/2008/layout/RadialCluster"/>
    <dgm:cxn modelId="{0DFF5B36-A273-4873-B13E-057682BF7C6B}" type="presOf" srcId="{7B5C3529-C060-481C-8DE9-97C6F035EC86}" destId="{755844F9-1139-4C77-BBD5-423B11C1968B}" srcOrd="0" destOrd="0" presId="urn:microsoft.com/office/officeart/2008/layout/RadialCluster"/>
    <dgm:cxn modelId="{BF69D653-41CA-4535-8778-3AD0C9C57A88}" type="presOf" srcId="{A73755DD-4F05-4C87-AE09-CB81DC9A2E6E}" destId="{A37BA2E4-283E-4478-BE7D-2D23FE6924A3}" srcOrd="0" destOrd="0" presId="urn:microsoft.com/office/officeart/2008/layout/RadialCluster"/>
    <dgm:cxn modelId="{4692987B-1C92-4B57-8FD1-E7DC0DF5A349}" type="presOf" srcId="{BEA8E0ED-126A-4A32-BCBF-6690D74F44B5}" destId="{95D51A57-A1BE-47D8-A209-CB9FB7ECC2E8}" srcOrd="0" destOrd="0" presId="urn:microsoft.com/office/officeart/2008/layout/RadialCluster"/>
    <dgm:cxn modelId="{5FCF9D7C-5AF4-445B-A3B1-B2E1C733A668}" srcId="{6B5AA802-C6F9-40EE-A981-EEC4FB01EBB5}" destId="{C66080EF-AFBE-4069-82FA-B60442602CB8}" srcOrd="0" destOrd="0" parTransId="{16C46BAD-0C89-467F-8A36-AA2C111462BD}" sibTransId="{E0DFAC51-A75D-4371-86AC-7B588764E5ED}"/>
    <dgm:cxn modelId="{47BB2289-D2F7-435A-803E-6B229888F7A5}" type="presOf" srcId="{9927A704-C31D-4E9C-AA0A-73BF87C1746D}" destId="{6604C115-39FB-45B4-84D5-AC6A126C7D29}" srcOrd="0" destOrd="0" presId="urn:microsoft.com/office/officeart/2008/layout/RadialCluster"/>
    <dgm:cxn modelId="{A90BDB89-7995-4FC5-AAA0-6BB78FA87CAE}" srcId="{C66080EF-AFBE-4069-82FA-B60442602CB8}" destId="{7B5C3529-C060-481C-8DE9-97C6F035EC86}" srcOrd="0" destOrd="0" parTransId="{9927A704-C31D-4E9C-AA0A-73BF87C1746D}" sibTransId="{0B57BE33-B748-42D1-A007-4E65E9B7C769}"/>
    <dgm:cxn modelId="{A13B22A7-5D20-4D84-BAA2-590B504D617B}" type="presOf" srcId="{C66080EF-AFBE-4069-82FA-B60442602CB8}" destId="{218F7EA2-F5D9-4221-AA3D-7523F8751DBB}" srcOrd="0" destOrd="0" presId="urn:microsoft.com/office/officeart/2008/layout/RadialCluster"/>
    <dgm:cxn modelId="{BB7757CC-CC06-4355-AFBD-C17CDF80E4F8}" type="presOf" srcId="{F3E7D9BF-F0A4-4133-BD16-80A473B1CAA6}" destId="{A9DD0FED-1D8A-45E1-B65D-87C19E9006CB}" srcOrd="0" destOrd="0" presId="urn:microsoft.com/office/officeart/2008/layout/RadialCluster"/>
    <dgm:cxn modelId="{9EEE44EC-42B8-4AB5-9C38-332011B5D3D3}" srcId="{C66080EF-AFBE-4069-82FA-B60442602CB8}" destId="{A73755DD-4F05-4C87-AE09-CB81DC9A2E6E}" srcOrd="2" destOrd="0" parTransId="{BEA8E0ED-126A-4A32-BCBF-6690D74F44B5}" sibTransId="{7821588A-E4B6-4FBC-9C36-3C180C131718}"/>
    <dgm:cxn modelId="{4BACD8F5-4B3B-460F-BAD5-A5105CDBE50E}" type="presOf" srcId="{6B5AA802-C6F9-40EE-A981-EEC4FB01EBB5}" destId="{3B144693-AC66-4AFA-A20F-4620EC4666B9}" srcOrd="0" destOrd="0" presId="urn:microsoft.com/office/officeart/2008/layout/RadialCluster"/>
    <dgm:cxn modelId="{4F6EEAF9-FA1A-431E-AD65-A5EBC3593021}" srcId="{C66080EF-AFBE-4069-82FA-B60442602CB8}" destId="{F3E7D9BF-F0A4-4133-BD16-80A473B1CAA6}" srcOrd="1" destOrd="0" parTransId="{B51EB28C-2491-4209-A6FC-280D7BCBFA19}" sibTransId="{9ADE6865-FBD8-4B65-84B8-738DF9DD800B}"/>
    <dgm:cxn modelId="{715F874E-87D0-4674-9614-3C83F8348FF9}" type="presParOf" srcId="{3B144693-AC66-4AFA-A20F-4620EC4666B9}" destId="{190E5A6C-334B-4F7E-BB79-B575322E7F68}" srcOrd="0" destOrd="0" presId="urn:microsoft.com/office/officeart/2008/layout/RadialCluster"/>
    <dgm:cxn modelId="{99162278-6C6E-4B9B-846B-2B180F9DB2A3}" type="presParOf" srcId="{190E5A6C-334B-4F7E-BB79-B575322E7F68}" destId="{218F7EA2-F5D9-4221-AA3D-7523F8751DBB}" srcOrd="0" destOrd="0" presId="urn:microsoft.com/office/officeart/2008/layout/RadialCluster"/>
    <dgm:cxn modelId="{BFE3EAEE-B577-4FDA-A007-FFEDDD2EC711}" type="presParOf" srcId="{190E5A6C-334B-4F7E-BB79-B575322E7F68}" destId="{6604C115-39FB-45B4-84D5-AC6A126C7D29}" srcOrd="1" destOrd="0" presId="urn:microsoft.com/office/officeart/2008/layout/RadialCluster"/>
    <dgm:cxn modelId="{63FCC2B7-FD0A-40FE-9C51-9673FA73FFC5}" type="presParOf" srcId="{190E5A6C-334B-4F7E-BB79-B575322E7F68}" destId="{755844F9-1139-4C77-BBD5-423B11C1968B}" srcOrd="2" destOrd="0" presId="urn:microsoft.com/office/officeart/2008/layout/RadialCluster"/>
    <dgm:cxn modelId="{D4324B4E-191F-4084-9970-C14B6638D2B6}" type="presParOf" srcId="{190E5A6C-334B-4F7E-BB79-B575322E7F68}" destId="{6725CEBA-EADD-4CEC-8D6A-5E1A40E7A512}" srcOrd="3" destOrd="0" presId="urn:microsoft.com/office/officeart/2008/layout/RadialCluster"/>
    <dgm:cxn modelId="{3361BE18-71C9-4793-88B3-235730D6A7BF}" type="presParOf" srcId="{190E5A6C-334B-4F7E-BB79-B575322E7F68}" destId="{A9DD0FED-1D8A-45E1-B65D-87C19E9006CB}" srcOrd="4" destOrd="0" presId="urn:microsoft.com/office/officeart/2008/layout/RadialCluster"/>
    <dgm:cxn modelId="{25BDA7AD-7620-4168-B273-7C19F844254A}" type="presParOf" srcId="{190E5A6C-334B-4F7E-BB79-B575322E7F68}" destId="{95D51A57-A1BE-47D8-A209-CB9FB7ECC2E8}" srcOrd="5" destOrd="0" presId="urn:microsoft.com/office/officeart/2008/layout/RadialCluster"/>
    <dgm:cxn modelId="{5365EEAB-987D-4EFB-9BF2-A31B39F9850E}" type="presParOf" srcId="{190E5A6C-334B-4F7E-BB79-B575322E7F68}" destId="{A37BA2E4-283E-4478-BE7D-2D23FE6924A3}" srcOrd="6"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CA330DB-389D-4C0B-976D-F18B15AE9DA7}" type="doc">
      <dgm:prSet loTypeId="urn:microsoft.com/office/officeart/2005/8/layout/default" loCatId="list" qsTypeId="urn:microsoft.com/office/officeart/2005/8/quickstyle/simple1" qsCatId="simple" csTypeId="urn:microsoft.com/office/officeart/2005/8/colors/accent1_1" csCatId="accent1" phldr="1"/>
      <dgm:spPr/>
      <dgm:t>
        <a:bodyPr/>
        <a:lstStyle/>
        <a:p>
          <a:endParaRPr lang="en-GB"/>
        </a:p>
      </dgm:t>
    </dgm:pt>
    <dgm:pt modelId="{75FFF058-D255-4AFD-A6B1-82BD157623DA}">
      <dgm:prSet/>
      <dgm:spPr/>
      <dgm:t>
        <a:bodyPr/>
        <a:lstStyle/>
        <a:p>
          <a:endParaRPr lang="en-GB" dirty="0"/>
        </a:p>
      </dgm:t>
    </dgm:pt>
    <dgm:pt modelId="{EC3505CA-EFB7-4C3F-835A-5E9CEB80A53E}" type="parTrans" cxnId="{8858C516-CB8A-4CB8-A858-A3A7A2BB23FE}">
      <dgm:prSet/>
      <dgm:spPr/>
      <dgm:t>
        <a:bodyPr/>
        <a:lstStyle/>
        <a:p>
          <a:endParaRPr lang="en-GB"/>
        </a:p>
      </dgm:t>
    </dgm:pt>
    <dgm:pt modelId="{32F4084F-A70C-4304-A393-CA18FBA198EA}" type="sibTrans" cxnId="{8858C516-CB8A-4CB8-A858-A3A7A2BB23FE}">
      <dgm:prSet/>
      <dgm:spPr/>
      <dgm:t>
        <a:bodyPr/>
        <a:lstStyle/>
        <a:p>
          <a:endParaRPr lang="en-GB"/>
        </a:p>
      </dgm:t>
    </dgm:pt>
    <dgm:pt modelId="{8677218B-F88E-40EE-BD6D-18FD7EB7E729}">
      <dgm:prSet/>
      <dgm:spPr/>
      <dgm:t>
        <a:bodyPr/>
        <a:lstStyle/>
        <a:p>
          <a:endParaRPr lang="en-GB" dirty="0"/>
        </a:p>
      </dgm:t>
    </dgm:pt>
    <dgm:pt modelId="{4A9062E5-6C47-461F-891D-4A4ADC6CA357}" type="parTrans" cxnId="{FAB832FD-5C98-44E9-9133-A90925BC0675}">
      <dgm:prSet/>
      <dgm:spPr/>
      <dgm:t>
        <a:bodyPr/>
        <a:lstStyle/>
        <a:p>
          <a:endParaRPr lang="en-GB"/>
        </a:p>
      </dgm:t>
    </dgm:pt>
    <dgm:pt modelId="{76C02AFF-67E6-4392-9984-55ACD50D961B}" type="sibTrans" cxnId="{FAB832FD-5C98-44E9-9133-A90925BC0675}">
      <dgm:prSet/>
      <dgm:spPr/>
      <dgm:t>
        <a:bodyPr/>
        <a:lstStyle/>
        <a:p>
          <a:endParaRPr lang="en-GB"/>
        </a:p>
      </dgm:t>
    </dgm:pt>
    <dgm:pt modelId="{F924FF2A-5770-4CE4-8186-27C3C985AF1E}">
      <dgm:prSet/>
      <dgm:spPr/>
      <dgm:t>
        <a:bodyPr/>
        <a:lstStyle/>
        <a:p>
          <a:endParaRPr lang="en-GB" dirty="0"/>
        </a:p>
      </dgm:t>
    </dgm:pt>
    <dgm:pt modelId="{50402456-473D-44AD-A131-CFCCBF6257F4}" type="parTrans" cxnId="{DEC0EE3E-183D-40F2-B113-0CA6F0969E04}">
      <dgm:prSet/>
      <dgm:spPr/>
      <dgm:t>
        <a:bodyPr/>
        <a:lstStyle/>
        <a:p>
          <a:endParaRPr lang="en-GB"/>
        </a:p>
      </dgm:t>
    </dgm:pt>
    <dgm:pt modelId="{B911E17C-98BD-472F-83F2-3ACEA929DD2E}" type="sibTrans" cxnId="{DEC0EE3E-183D-40F2-B113-0CA6F0969E04}">
      <dgm:prSet/>
      <dgm:spPr/>
      <dgm:t>
        <a:bodyPr/>
        <a:lstStyle/>
        <a:p>
          <a:endParaRPr lang="en-GB"/>
        </a:p>
      </dgm:t>
    </dgm:pt>
    <dgm:pt modelId="{50260E72-C2C7-4665-9AD6-D1078F7EF751}">
      <dgm:prSet/>
      <dgm:spPr/>
      <dgm:t>
        <a:bodyPr/>
        <a:lstStyle/>
        <a:p>
          <a:endParaRPr lang="en-GB" dirty="0"/>
        </a:p>
      </dgm:t>
    </dgm:pt>
    <dgm:pt modelId="{A63C8920-7306-40DB-BFC2-C86E4D12F991}" type="parTrans" cxnId="{CD7D81EE-51F7-481B-AB4C-D30923D8E18F}">
      <dgm:prSet/>
      <dgm:spPr/>
      <dgm:t>
        <a:bodyPr/>
        <a:lstStyle/>
        <a:p>
          <a:endParaRPr lang="en-GB"/>
        </a:p>
      </dgm:t>
    </dgm:pt>
    <dgm:pt modelId="{CFD88818-BBDB-43ED-94BE-20A1129126A1}" type="sibTrans" cxnId="{CD7D81EE-51F7-481B-AB4C-D30923D8E18F}">
      <dgm:prSet/>
      <dgm:spPr/>
      <dgm:t>
        <a:bodyPr/>
        <a:lstStyle/>
        <a:p>
          <a:endParaRPr lang="en-GB"/>
        </a:p>
      </dgm:t>
    </dgm:pt>
    <dgm:pt modelId="{2E95D4BA-008B-4658-9CB5-D6C8EDBAF71F}">
      <dgm:prSet/>
      <dgm:spPr/>
      <dgm:t>
        <a:bodyPr/>
        <a:lstStyle/>
        <a:p>
          <a:endParaRPr lang="en-GB" dirty="0"/>
        </a:p>
      </dgm:t>
    </dgm:pt>
    <dgm:pt modelId="{F3263AB8-202C-4355-8995-908BC443019B}" type="parTrans" cxnId="{905B4711-E471-42B1-A19D-A744212C9199}">
      <dgm:prSet/>
      <dgm:spPr/>
      <dgm:t>
        <a:bodyPr/>
        <a:lstStyle/>
        <a:p>
          <a:endParaRPr lang="en-GB"/>
        </a:p>
      </dgm:t>
    </dgm:pt>
    <dgm:pt modelId="{4ECDC279-5739-4E0D-B362-46700747063B}" type="sibTrans" cxnId="{905B4711-E471-42B1-A19D-A744212C9199}">
      <dgm:prSet/>
      <dgm:spPr/>
      <dgm:t>
        <a:bodyPr/>
        <a:lstStyle/>
        <a:p>
          <a:endParaRPr lang="en-GB"/>
        </a:p>
      </dgm:t>
    </dgm:pt>
    <dgm:pt modelId="{CE71A488-9658-416D-BE70-784CE68B5DA4}">
      <dgm:prSet/>
      <dgm:spPr/>
      <dgm:t>
        <a:bodyPr/>
        <a:lstStyle/>
        <a:p>
          <a:endParaRPr lang="en-GB" dirty="0"/>
        </a:p>
      </dgm:t>
    </dgm:pt>
    <dgm:pt modelId="{12152B1C-2052-4EBF-9A98-89F04B7C15C0}" type="parTrans" cxnId="{880B23A6-03D8-4978-A539-0A882F429257}">
      <dgm:prSet/>
      <dgm:spPr/>
      <dgm:t>
        <a:bodyPr/>
        <a:lstStyle/>
        <a:p>
          <a:endParaRPr lang="en-GB"/>
        </a:p>
      </dgm:t>
    </dgm:pt>
    <dgm:pt modelId="{4BDEFD73-7F21-43BD-9691-69D4DEFCFC38}" type="sibTrans" cxnId="{880B23A6-03D8-4978-A539-0A882F429257}">
      <dgm:prSet/>
      <dgm:spPr/>
      <dgm:t>
        <a:bodyPr/>
        <a:lstStyle/>
        <a:p>
          <a:endParaRPr lang="en-GB"/>
        </a:p>
      </dgm:t>
    </dgm:pt>
    <dgm:pt modelId="{85DCCBA4-9E20-4397-8F33-7B30C40907B8}">
      <dgm:prSet/>
      <dgm:spPr/>
      <dgm:t>
        <a:bodyPr/>
        <a:lstStyle/>
        <a:p>
          <a:endParaRPr lang="en-GB" dirty="0"/>
        </a:p>
      </dgm:t>
    </dgm:pt>
    <dgm:pt modelId="{B503DB81-A68F-425A-B74D-54BAA5418B7A}" type="parTrans" cxnId="{BF469B3A-FB8D-4A3F-8D50-BEEA8BD43F1D}">
      <dgm:prSet/>
      <dgm:spPr/>
      <dgm:t>
        <a:bodyPr/>
        <a:lstStyle/>
        <a:p>
          <a:endParaRPr lang="en-GB"/>
        </a:p>
      </dgm:t>
    </dgm:pt>
    <dgm:pt modelId="{82975CD4-FFE3-421A-B2AA-FA82B58094F7}" type="sibTrans" cxnId="{BF469B3A-FB8D-4A3F-8D50-BEEA8BD43F1D}">
      <dgm:prSet/>
      <dgm:spPr/>
      <dgm:t>
        <a:bodyPr/>
        <a:lstStyle/>
        <a:p>
          <a:endParaRPr lang="en-GB"/>
        </a:p>
      </dgm:t>
    </dgm:pt>
    <dgm:pt modelId="{15947F82-86A4-42DE-930C-8A6DB4AB5F23}">
      <dgm:prSet/>
      <dgm:spPr/>
      <dgm:t>
        <a:bodyPr/>
        <a:lstStyle/>
        <a:p>
          <a:endParaRPr lang="en-GB" dirty="0"/>
        </a:p>
      </dgm:t>
    </dgm:pt>
    <dgm:pt modelId="{601D5D86-02FC-42B5-865C-FBFA1717C74D}" type="parTrans" cxnId="{A9A8ABF6-A7D2-45A3-B9D2-54276A0AED93}">
      <dgm:prSet/>
      <dgm:spPr/>
      <dgm:t>
        <a:bodyPr/>
        <a:lstStyle/>
        <a:p>
          <a:endParaRPr lang="en-GB"/>
        </a:p>
      </dgm:t>
    </dgm:pt>
    <dgm:pt modelId="{EFDB9CE7-0154-4AF4-8D2E-133EA5CF94B1}" type="sibTrans" cxnId="{A9A8ABF6-A7D2-45A3-B9D2-54276A0AED93}">
      <dgm:prSet/>
      <dgm:spPr/>
      <dgm:t>
        <a:bodyPr/>
        <a:lstStyle/>
        <a:p>
          <a:endParaRPr lang="en-GB"/>
        </a:p>
      </dgm:t>
    </dgm:pt>
    <dgm:pt modelId="{B520BE4D-7800-4241-8F4D-4DE6545B3E51}">
      <dgm:prSet/>
      <dgm:spPr/>
      <dgm:t>
        <a:bodyPr/>
        <a:lstStyle/>
        <a:p>
          <a:endParaRPr lang="en-GB" dirty="0"/>
        </a:p>
      </dgm:t>
    </dgm:pt>
    <dgm:pt modelId="{E2ACD692-14FA-4F07-9060-841F4BED4EC6}" type="parTrans" cxnId="{9A7A18F9-075F-4081-9A79-2F063162B579}">
      <dgm:prSet/>
      <dgm:spPr/>
      <dgm:t>
        <a:bodyPr/>
        <a:lstStyle/>
        <a:p>
          <a:endParaRPr lang="en-GB"/>
        </a:p>
      </dgm:t>
    </dgm:pt>
    <dgm:pt modelId="{7A5BB085-FC66-4EAD-9B97-78F01735C063}" type="sibTrans" cxnId="{9A7A18F9-075F-4081-9A79-2F063162B579}">
      <dgm:prSet/>
      <dgm:spPr/>
      <dgm:t>
        <a:bodyPr/>
        <a:lstStyle/>
        <a:p>
          <a:endParaRPr lang="en-GB"/>
        </a:p>
      </dgm:t>
    </dgm:pt>
    <dgm:pt modelId="{7245EC38-B499-4777-A9D7-3094DF6F1370}">
      <dgm:prSet/>
      <dgm:spPr/>
      <dgm:t>
        <a:bodyPr/>
        <a:lstStyle/>
        <a:p>
          <a:endParaRPr lang="en-GB" dirty="0"/>
        </a:p>
      </dgm:t>
    </dgm:pt>
    <dgm:pt modelId="{91E66BF5-76CE-40E2-9FF0-5B837A4681BE}" type="parTrans" cxnId="{A85FF532-65B4-4D1B-91A9-C8D39832D360}">
      <dgm:prSet/>
      <dgm:spPr/>
      <dgm:t>
        <a:bodyPr/>
        <a:lstStyle/>
        <a:p>
          <a:endParaRPr lang="en-GB"/>
        </a:p>
      </dgm:t>
    </dgm:pt>
    <dgm:pt modelId="{2A7B765C-ED90-45BF-8E64-177DC6752D4E}" type="sibTrans" cxnId="{A85FF532-65B4-4D1B-91A9-C8D39832D360}">
      <dgm:prSet/>
      <dgm:spPr/>
      <dgm:t>
        <a:bodyPr/>
        <a:lstStyle/>
        <a:p>
          <a:endParaRPr lang="en-GB"/>
        </a:p>
      </dgm:t>
    </dgm:pt>
    <dgm:pt modelId="{CD63639A-977B-494C-9656-0D21C78DB337}">
      <dgm:prSet/>
      <dgm:spPr/>
      <dgm:t>
        <a:bodyPr/>
        <a:lstStyle/>
        <a:p>
          <a:endParaRPr lang="en-GB" dirty="0"/>
        </a:p>
      </dgm:t>
    </dgm:pt>
    <dgm:pt modelId="{D7CA52D8-FCE8-4A05-A9AE-B6BA46CC38A9}" type="parTrans" cxnId="{8FB1FB0F-273B-4A70-89DF-816F05B61619}">
      <dgm:prSet/>
      <dgm:spPr/>
      <dgm:t>
        <a:bodyPr/>
        <a:lstStyle/>
        <a:p>
          <a:endParaRPr lang="en-GB"/>
        </a:p>
      </dgm:t>
    </dgm:pt>
    <dgm:pt modelId="{2384D509-B30A-424E-A68E-85EA5F424544}" type="sibTrans" cxnId="{8FB1FB0F-273B-4A70-89DF-816F05B61619}">
      <dgm:prSet/>
      <dgm:spPr/>
      <dgm:t>
        <a:bodyPr/>
        <a:lstStyle/>
        <a:p>
          <a:endParaRPr lang="en-GB"/>
        </a:p>
      </dgm:t>
    </dgm:pt>
    <dgm:pt modelId="{7CEB0B8D-7BFE-429D-9892-5CE1C7D71D86}">
      <dgm:prSet/>
      <dgm:spPr/>
      <dgm:t>
        <a:bodyPr/>
        <a:lstStyle/>
        <a:p>
          <a:endParaRPr lang="en-GB" dirty="0"/>
        </a:p>
      </dgm:t>
    </dgm:pt>
    <dgm:pt modelId="{2D771973-EF7A-41C0-A8D5-F73E7FCA8EB4}" type="parTrans" cxnId="{17CEC9DE-2240-4F66-9A8B-86E469A8F7EE}">
      <dgm:prSet/>
      <dgm:spPr/>
      <dgm:t>
        <a:bodyPr/>
        <a:lstStyle/>
        <a:p>
          <a:endParaRPr lang="en-GB"/>
        </a:p>
      </dgm:t>
    </dgm:pt>
    <dgm:pt modelId="{84674C03-EB73-4666-AE74-CF81DFBCAAA9}" type="sibTrans" cxnId="{17CEC9DE-2240-4F66-9A8B-86E469A8F7EE}">
      <dgm:prSet/>
      <dgm:spPr/>
      <dgm:t>
        <a:bodyPr/>
        <a:lstStyle/>
        <a:p>
          <a:endParaRPr lang="en-GB"/>
        </a:p>
      </dgm:t>
    </dgm:pt>
    <dgm:pt modelId="{80882352-1914-4CE7-A57F-8427135BA09E}" type="pres">
      <dgm:prSet presAssocID="{9CA330DB-389D-4C0B-976D-F18B15AE9DA7}" presName="diagram" presStyleCnt="0">
        <dgm:presLayoutVars>
          <dgm:dir/>
          <dgm:resizeHandles val="exact"/>
        </dgm:presLayoutVars>
      </dgm:prSet>
      <dgm:spPr/>
    </dgm:pt>
    <dgm:pt modelId="{9A3E03BE-6D77-417B-ACDF-1F127A8EDCFD}" type="pres">
      <dgm:prSet presAssocID="{75FFF058-D255-4AFD-A6B1-82BD157623DA}" presName="node" presStyleLbl="node1" presStyleIdx="0" presStyleCnt="12">
        <dgm:presLayoutVars>
          <dgm:bulletEnabled val="1"/>
        </dgm:presLayoutVars>
      </dgm:prSet>
      <dgm:spPr/>
    </dgm:pt>
    <dgm:pt modelId="{A8CEE2BB-FE10-47CF-9DA6-73ABF23AFC85}" type="pres">
      <dgm:prSet presAssocID="{32F4084F-A70C-4304-A393-CA18FBA198EA}" presName="sibTrans" presStyleCnt="0"/>
      <dgm:spPr/>
    </dgm:pt>
    <dgm:pt modelId="{31CFF540-51A0-488F-B1FB-E9FDC191FDE1}" type="pres">
      <dgm:prSet presAssocID="{8677218B-F88E-40EE-BD6D-18FD7EB7E729}" presName="node" presStyleLbl="node1" presStyleIdx="1" presStyleCnt="12">
        <dgm:presLayoutVars>
          <dgm:bulletEnabled val="1"/>
        </dgm:presLayoutVars>
      </dgm:prSet>
      <dgm:spPr/>
    </dgm:pt>
    <dgm:pt modelId="{7C5C0A7B-3470-435C-8E73-F53E47D61EA6}" type="pres">
      <dgm:prSet presAssocID="{76C02AFF-67E6-4392-9984-55ACD50D961B}" presName="sibTrans" presStyleCnt="0"/>
      <dgm:spPr/>
    </dgm:pt>
    <dgm:pt modelId="{43F7D4EE-23F2-4F91-99BC-AF2DDC394571}" type="pres">
      <dgm:prSet presAssocID="{F924FF2A-5770-4CE4-8186-27C3C985AF1E}" presName="node" presStyleLbl="node1" presStyleIdx="2" presStyleCnt="12">
        <dgm:presLayoutVars>
          <dgm:bulletEnabled val="1"/>
        </dgm:presLayoutVars>
      </dgm:prSet>
      <dgm:spPr/>
    </dgm:pt>
    <dgm:pt modelId="{6A768FB9-61BB-4C42-BDAD-E09C88F9F860}" type="pres">
      <dgm:prSet presAssocID="{B911E17C-98BD-472F-83F2-3ACEA929DD2E}" presName="sibTrans" presStyleCnt="0"/>
      <dgm:spPr/>
    </dgm:pt>
    <dgm:pt modelId="{F5C61470-BFB1-4B80-8A32-AC66BB4AEF19}" type="pres">
      <dgm:prSet presAssocID="{50260E72-C2C7-4665-9AD6-D1078F7EF751}" presName="node" presStyleLbl="node1" presStyleIdx="3" presStyleCnt="12">
        <dgm:presLayoutVars>
          <dgm:bulletEnabled val="1"/>
        </dgm:presLayoutVars>
      </dgm:prSet>
      <dgm:spPr/>
    </dgm:pt>
    <dgm:pt modelId="{C36107B9-F41A-4C2B-836D-C844B7710F02}" type="pres">
      <dgm:prSet presAssocID="{CFD88818-BBDB-43ED-94BE-20A1129126A1}" presName="sibTrans" presStyleCnt="0"/>
      <dgm:spPr/>
    </dgm:pt>
    <dgm:pt modelId="{57DC394C-AFC3-4B1C-AFAE-0F11F38F55BA}" type="pres">
      <dgm:prSet presAssocID="{2E95D4BA-008B-4658-9CB5-D6C8EDBAF71F}" presName="node" presStyleLbl="node1" presStyleIdx="4" presStyleCnt="12">
        <dgm:presLayoutVars>
          <dgm:bulletEnabled val="1"/>
        </dgm:presLayoutVars>
      </dgm:prSet>
      <dgm:spPr/>
    </dgm:pt>
    <dgm:pt modelId="{0721CC67-E7AB-4EA4-8F8D-2A5C6FF2C07E}" type="pres">
      <dgm:prSet presAssocID="{4ECDC279-5739-4E0D-B362-46700747063B}" presName="sibTrans" presStyleCnt="0"/>
      <dgm:spPr/>
    </dgm:pt>
    <dgm:pt modelId="{544E7ABF-9DA7-47CC-BEB9-F5A6F1049C4B}" type="pres">
      <dgm:prSet presAssocID="{CE71A488-9658-416D-BE70-784CE68B5DA4}" presName="node" presStyleLbl="node1" presStyleIdx="5" presStyleCnt="12">
        <dgm:presLayoutVars>
          <dgm:bulletEnabled val="1"/>
        </dgm:presLayoutVars>
      </dgm:prSet>
      <dgm:spPr/>
    </dgm:pt>
    <dgm:pt modelId="{FCB7B0F3-FCA1-471F-A7E7-1E3D895D9D85}" type="pres">
      <dgm:prSet presAssocID="{4BDEFD73-7F21-43BD-9691-69D4DEFCFC38}" presName="sibTrans" presStyleCnt="0"/>
      <dgm:spPr/>
    </dgm:pt>
    <dgm:pt modelId="{D3EB4486-5AB3-4054-96AA-8D795FD32C5D}" type="pres">
      <dgm:prSet presAssocID="{85DCCBA4-9E20-4397-8F33-7B30C40907B8}" presName="node" presStyleLbl="node1" presStyleIdx="6" presStyleCnt="12" custLinFactNeighborX="895">
        <dgm:presLayoutVars>
          <dgm:bulletEnabled val="1"/>
        </dgm:presLayoutVars>
      </dgm:prSet>
      <dgm:spPr/>
    </dgm:pt>
    <dgm:pt modelId="{6FECCEDF-1C86-4CD3-96F5-052DF90796C8}" type="pres">
      <dgm:prSet presAssocID="{82975CD4-FFE3-421A-B2AA-FA82B58094F7}" presName="sibTrans" presStyleCnt="0"/>
      <dgm:spPr/>
    </dgm:pt>
    <dgm:pt modelId="{00617958-7EBB-45AD-BD2C-D1D37009C6BA}" type="pres">
      <dgm:prSet presAssocID="{15947F82-86A4-42DE-930C-8A6DB4AB5F23}" presName="node" presStyleLbl="node1" presStyleIdx="7" presStyleCnt="12">
        <dgm:presLayoutVars>
          <dgm:bulletEnabled val="1"/>
        </dgm:presLayoutVars>
      </dgm:prSet>
      <dgm:spPr/>
    </dgm:pt>
    <dgm:pt modelId="{9E4F7C98-7C7B-463D-9F32-8DF4B6DA07D6}" type="pres">
      <dgm:prSet presAssocID="{EFDB9CE7-0154-4AF4-8D2E-133EA5CF94B1}" presName="sibTrans" presStyleCnt="0"/>
      <dgm:spPr/>
    </dgm:pt>
    <dgm:pt modelId="{C3558DE2-0E13-4175-9306-87976C8702D3}" type="pres">
      <dgm:prSet presAssocID="{B520BE4D-7800-4241-8F4D-4DE6545B3E51}" presName="node" presStyleLbl="node1" presStyleIdx="8" presStyleCnt="12">
        <dgm:presLayoutVars>
          <dgm:bulletEnabled val="1"/>
        </dgm:presLayoutVars>
      </dgm:prSet>
      <dgm:spPr/>
    </dgm:pt>
    <dgm:pt modelId="{6B861EE6-7C85-4A31-8965-B42520984556}" type="pres">
      <dgm:prSet presAssocID="{7A5BB085-FC66-4EAD-9B97-78F01735C063}" presName="sibTrans" presStyleCnt="0"/>
      <dgm:spPr/>
    </dgm:pt>
    <dgm:pt modelId="{B3BC74B7-1D87-4CA6-81E4-A0F51A9079AA}" type="pres">
      <dgm:prSet presAssocID="{7245EC38-B499-4777-A9D7-3094DF6F1370}" presName="node" presStyleLbl="node1" presStyleIdx="9" presStyleCnt="12">
        <dgm:presLayoutVars>
          <dgm:bulletEnabled val="1"/>
        </dgm:presLayoutVars>
      </dgm:prSet>
      <dgm:spPr/>
    </dgm:pt>
    <dgm:pt modelId="{F4DDC2C3-3EEA-4614-A092-575B08431C87}" type="pres">
      <dgm:prSet presAssocID="{2A7B765C-ED90-45BF-8E64-177DC6752D4E}" presName="sibTrans" presStyleCnt="0"/>
      <dgm:spPr/>
    </dgm:pt>
    <dgm:pt modelId="{3FD4892F-E433-4907-A35D-EA0521E3DB72}" type="pres">
      <dgm:prSet presAssocID="{CD63639A-977B-494C-9656-0D21C78DB337}" presName="node" presStyleLbl="node1" presStyleIdx="10" presStyleCnt="12">
        <dgm:presLayoutVars>
          <dgm:bulletEnabled val="1"/>
        </dgm:presLayoutVars>
      </dgm:prSet>
      <dgm:spPr/>
    </dgm:pt>
    <dgm:pt modelId="{8C6E1F4A-709D-4CBD-B574-067C4FB10D36}" type="pres">
      <dgm:prSet presAssocID="{2384D509-B30A-424E-A68E-85EA5F424544}" presName="sibTrans" presStyleCnt="0"/>
      <dgm:spPr/>
    </dgm:pt>
    <dgm:pt modelId="{5CC20C2D-3F83-4BAC-B9B4-6C1B751A6F42}" type="pres">
      <dgm:prSet presAssocID="{7CEB0B8D-7BFE-429D-9892-5CE1C7D71D86}" presName="node" presStyleLbl="node1" presStyleIdx="11" presStyleCnt="12">
        <dgm:presLayoutVars>
          <dgm:bulletEnabled val="1"/>
        </dgm:presLayoutVars>
      </dgm:prSet>
      <dgm:spPr/>
    </dgm:pt>
  </dgm:ptLst>
  <dgm:cxnLst>
    <dgm:cxn modelId="{8FB1FB0F-273B-4A70-89DF-816F05B61619}" srcId="{9CA330DB-389D-4C0B-976D-F18B15AE9DA7}" destId="{CD63639A-977B-494C-9656-0D21C78DB337}" srcOrd="10" destOrd="0" parTransId="{D7CA52D8-FCE8-4A05-A9AE-B6BA46CC38A9}" sibTransId="{2384D509-B30A-424E-A68E-85EA5F424544}"/>
    <dgm:cxn modelId="{905B4711-E471-42B1-A19D-A744212C9199}" srcId="{9CA330DB-389D-4C0B-976D-F18B15AE9DA7}" destId="{2E95D4BA-008B-4658-9CB5-D6C8EDBAF71F}" srcOrd="4" destOrd="0" parTransId="{F3263AB8-202C-4355-8995-908BC443019B}" sibTransId="{4ECDC279-5739-4E0D-B362-46700747063B}"/>
    <dgm:cxn modelId="{2E7A7913-1D0C-4A0A-A3D4-94CEC7DB2AF6}" type="presOf" srcId="{CE71A488-9658-416D-BE70-784CE68B5DA4}" destId="{544E7ABF-9DA7-47CC-BEB9-F5A6F1049C4B}" srcOrd="0" destOrd="0" presId="urn:microsoft.com/office/officeart/2005/8/layout/default"/>
    <dgm:cxn modelId="{8858C516-CB8A-4CB8-A858-A3A7A2BB23FE}" srcId="{9CA330DB-389D-4C0B-976D-F18B15AE9DA7}" destId="{75FFF058-D255-4AFD-A6B1-82BD157623DA}" srcOrd="0" destOrd="0" parTransId="{EC3505CA-EFB7-4C3F-835A-5E9CEB80A53E}" sibTransId="{32F4084F-A70C-4304-A393-CA18FBA198EA}"/>
    <dgm:cxn modelId="{5B20482D-CD4D-4F59-A045-DA4E03374816}" type="presOf" srcId="{8677218B-F88E-40EE-BD6D-18FD7EB7E729}" destId="{31CFF540-51A0-488F-B1FB-E9FDC191FDE1}" srcOrd="0" destOrd="0" presId="urn:microsoft.com/office/officeart/2005/8/layout/default"/>
    <dgm:cxn modelId="{D9BA1B31-5165-4A80-84ED-6D51943AAE5B}" type="presOf" srcId="{50260E72-C2C7-4665-9AD6-D1078F7EF751}" destId="{F5C61470-BFB1-4B80-8A32-AC66BB4AEF19}" srcOrd="0" destOrd="0" presId="urn:microsoft.com/office/officeart/2005/8/layout/default"/>
    <dgm:cxn modelId="{A85FF532-65B4-4D1B-91A9-C8D39832D360}" srcId="{9CA330DB-389D-4C0B-976D-F18B15AE9DA7}" destId="{7245EC38-B499-4777-A9D7-3094DF6F1370}" srcOrd="9" destOrd="0" parTransId="{91E66BF5-76CE-40E2-9FF0-5B837A4681BE}" sibTransId="{2A7B765C-ED90-45BF-8E64-177DC6752D4E}"/>
    <dgm:cxn modelId="{BF469B3A-FB8D-4A3F-8D50-BEEA8BD43F1D}" srcId="{9CA330DB-389D-4C0B-976D-F18B15AE9DA7}" destId="{85DCCBA4-9E20-4397-8F33-7B30C40907B8}" srcOrd="6" destOrd="0" parTransId="{B503DB81-A68F-425A-B74D-54BAA5418B7A}" sibTransId="{82975CD4-FFE3-421A-B2AA-FA82B58094F7}"/>
    <dgm:cxn modelId="{DEC0EE3E-183D-40F2-B113-0CA6F0969E04}" srcId="{9CA330DB-389D-4C0B-976D-F18B15AE9DA7}" destId="{F924FF2A-5770-4CE4-8186-27C3C985AF1E}" srcOrd="2" destOrd="0" parTransId="{50402456-473D-44AD-A131-CFCCBF6257F4}" sibTransId="{B911E17C-98BD-472F-83F2-3ACEA929DD2E}"/>
    <dgm:cxn modelId="{A886CB7C-2D14-4905-AAD5-F9CA8632B934}" type="presOf" srcId="{CD63639A-977B-494C-9656-0D21C78DB337}" destId="{3FD4892F-E433-4907-A35D-EA0521E3DB72}" srcOrd="0" destOrd="0" presId="urn:microsoft.com/office/officeart/2005/8/layout/default"/>
    <dgm:cxn modelId="{4FDEE27D-B95A-45BC-9070-3415A59D31B8}" type="presOf" srcId="{7245EC38-B499-4777-A9D7-3094DF6F1370}" destId="{B3BC74B7-1D87-4CA6-81E4-A0F51A9079AA}" srcOrd="0" destOrd="0" presId="urn:microsoft.com/office/officeart/2005/8/layout/default"/>
    <dgm:cxn modelId="{8B349E8B-00E6-4B5D-BAD0-60A8ABD03F70}" type="presOf" srcId="{9CA330DB-389D-4C0B-976D-F18B15AE9DA7}" destId="{80882352-1914-4CE7-A57F-8427135BA09E}" srcOrd="0" destOrd="0" presId="urn:microsoft.com/office/officeart/2005/8/layout/default"/>
    <dgm:cxn modelId="{880B23A6-03D8-4978-A539-0A882F429257}" srcId="{9CA330DB-389D-4C0B-976D-F18B15AE9DA7}" destId="{CE71A488-9658-416D-BE70-784CE68B5DA4}" srcOrd="5" destOrd="0" parTransId="{12152B1C-2052-4EBF-9A98-89F04B7C15C0}" sibTransId="{4BDEFD73-7F21-43BD-9691-69D4DEFCFC38}"/>
    <dgm:cxn modelId="{B8113FD2-0652-468C-AACC-8A604BEBAF1F}" type="presOf" srcId="{85DCCBA4-9E20-4397-8F33-7B30C40907B8}" destId="{D3EB4486-5AB3-4054-96AA-8D795FD32C5D}" srcOrd="0" destOrd="0" presId="urn:microsoft.com/office/officeart/2005/8/layout/default"/>
    <dgm:cxn modelId="{ACA5BED4-CF84-441A-90AC-9F9829FC6A6C}" type="presOf" srcId="{B520BE4D-7800-4241-8F4D-4DE6545B3E51}" destId="{C3558DE2-0E13-4175-9306-87976C8702D3}" srcOrd="0" destOrd="0" presId="urn:microsoft.com/office/officeart/2005/8/layout/default"/>
    <dgm:cxn modelId="{17CEC9DE-2240-4F66-9A8B-86E469A8F7EE}" srcId="{9CA330DB-389D-4C0B-976D-F18B15AE9DA7}" destId="{7CEB0B8D-7BFE-429D-9892-5CE1C7D71D86}" srcOrd="11" destOrd="0" parTransId="{2D771973-EF7A-41C0-A8D5-F73E7FCA8EB4}" sibTransId="{84674C03-EB73-4666-AE74-CF81DFBCAAA9}"/>
    <dgm:cxn modelId="{CD7D81EE-51F7-481B-AB4C-D30923D8E18F}" srcId="{9CA330DB-389D-4C0B-976D-F18B15AE9DA7}" destId="{50260E72-C2C7-4665-9AD6-D1078F7EF751}" srcOrd="3" destOrd="0" parTransId="{A63C8920-7306-40DB-BFC2-C86E4D12F991}" sibTransId="{CFD88818-BBDB-43ED-94BE-20A1129126A1}"/>
    <dgm:cxn modelId="{D32752F4-0141-4359-A4DA-48E967F6320E}" type="presOf" srcId="{7CEB0B8D-7BFE-429D-9892-5CE1C7D71D86}" destId="{5CC20C2D-3F83-4BAC-B9B4-6C1B751A6F42}" srcOrd="0" destOrd="0" presId="urn:microsoft.com/office/officeart/2005/8/layout/default"/>
    <dgm:cxn modelId="{1AD2CFF4-AADC-4FCF-919E-10024496F734}" type="presOf" srcId="{2E95D4BA-008B-4658-9CB5-D6C8EDBAF71F}" destId="{57DC394C-AFC3-4B1C-AFAE-0F11F38F55BA}" srcOrd="0" destOrd="0" presId="urn:microsoft.com/office/officeart/2005/8/layout/default"/>
    <dgm:cxn modelId="{518DF9F4-1B5F-4774-A321-6963D02D8FC1}" type="presOf" srcId="{15947F82-86A4-42DE-930C-8A6DB4AB5F23}" destId="{00617958-7EBB-45AD-BD2C-D1D37009C6BA}" srcOrd="0" destOrd="0" presId="urn:microsoft.com/office/officeart/2005/8/layout/default"/>
    <dgm:cxn modelId="{A9A8ABF6-A7D2-45A3-B9D2-54276A0AED93}" srcId="{9CA330DB-389D-4C0B-976D-F18B15AE9DA7}" destId="{15947F82-86A4-42DE-930C-8A6DB4AB5F23}" srcOrd="7" destOrd="0" parTransId="{601D5D86-02FC-42B5-865C-FBFA1717C74D}" sibTransId="{EFDB9CE7-0154-4AF4-8D2E-133EA5CF94B1}"/>
    <dgm:cxn modelId="{9A7A18F9-075F-4081-9A79-2F063162B579}" srcId="{9CA330DB-389D-4C0B-976D-F18B15AE9DA7}" destId="{B520BE4D-7800-4241-8F4D-4DE6545B3E51}" srcOrd="8" destOrd="0" parTransId="{E2ACD692-14FA-4F07-9060-841F4BED4EC6}" sibTransId="{7A5BB085-FC66-4EAD-9B97-78F01735C063}"/>
    <dgm:cxn modelId="{38ABD7F9-3A2E-424D-A93D-E77618F93902}" type="presOf" srcId="{F924FF2A-5770-4CE4-8186-27C3C985AF1E}" destId="{43F7D4EE-23F2-4F91-99BC-AF2DDC394571}" srcOrd="0" destOrd="0" presId="urn:microsoft.com/office/officeart/2005/8/layout/default"/>
    <dgm:cxn modelId="{0A0114FB-B3DC-44B9-947A-CA4A79CF5582}" type="presOf" srcId="{75FFF058-D255-4AFD-A6B1-82BD157623DA}" destId="{9A3E03BE-6D77-417B-ACDF-1F127A8EDCFD}" srcOrd="0" destOrd="0" presId="urn:microsoft.com/office/officeart/2005/8/layout/default"/>
    <dgm:cxn modelId="{FAB832FD-5C98-44E9-9133-A90925BC0675}" srcId="{9CA330DB-389D-4C0B-976D-F18B15AE9DA7}" destId="{8677218B-F88E-40EE-BD6D-18FD7EB7E729}" srcOrd="1" destOrd="0" parTransId="{4A9062E5-6C47-461F-891D-4A4ADC6CA357}" sibTransId="{76C02AFF-67E6-4392-9984-55ACD50D961B}"/>
    <dgm:cxn modelId="{84587B67-7F1A-463A-99C9-E6782CCEA9ED}" type="presParOf" srcId="{80882352-1914-4CE7-A57F-8427135BA09E}" destId="{9A3E03BE-6D77-417B-ACDF-1F127A8EDCFD}" srcOrd="0" destOrd="0" presId="urn:microsoft.com/office/officeart/2005/8/layout/default"/>
    <dgm:cxn modelId="{47FCB769-F13F-4A76-85F1-82FA1A6662C9}" type="presParOf" srcId="{80882352-1914-4CE7-A57F-8427135BA09E}" destId="{A8CEE2BB-FE10-47CF-9DA6-73ABF23AFC85}" srcOrd="1" destOrd="0" presId="urn:microsoft.com/office/officeart/2005/8/layout/default"/>
    <dgm:cxn modelId="{6FCD1FB5-2AE1-4CCF-B312-DD1AEB5024D8}" type="presParOf" srcId="{80882352-1914-4CE7-A57F-8427135BA09E}" destId="{31CFF540-51A0-488F-B1FB-E9FDC191FDE1}" srcOrd="2" destOrd="0" presId="urn:microsoft.com/office/officeart/2005/8/layout/default"/>
    <dgm:cxn modelId="{752E6A53-F012-47BF-8BA0-C80A45F81ADF}" type="presParOf" srcId="{80882352-1914-4CE7-A57F-8427135BA09E}" destId="{7C5C0A7B-3470-435C-8E73-F53E47D61EA6}" srcOrd="3" destOrd="0" presId="urn:microsoft.com/office/officeart/2005/8/layout/default"/>
    <dgm:cxn modelId="{EC470BD6-E008-4962-A379-534F062D1412}" type="presParOf" srcId="{80882352-1914-4CE7-A57F-8427135BA09E}" destId="{43F7D4EE-23F2-4F91-99BC-AF2DDC394571}" srcOrd="4" destOrd="0" presId="urn:microsoft.com/office/officeart/2005/8/layout/default"/>
    <dgm:cxn modelId="{36FAAA5D-405B-47B5-B766-1964402E7592}" type="presParOf" srcId="{80882352-1914-4CE7-A57F-8427135BA09E}" destId="{6A768FB9-61BB-4C42-BDAD-E09C88F9F860}" srcOrd="5" destOrd="0" presId="urn:microsoft.com/office/officeart/2005/8/layout/default"/>
    <dgm:cxn modelId="{7B722FEF-AA37-4B58-AD94-134C641C511C}" type="presParOf" srcId="{80882352-1914-4CE7-A57F-8427135BA09E}" destId="{F5C61470-BFB1-4B80-8A32-AC66BB4AEF19}" srcOrd="6" destOrd="0" presId="urn:microsoft.com/office/officeart/2005/8/layout/default"/>
    <dgm:cxn modelId="{E7641E03-28D2-4F37-AA28-5F6FD1FB516F}" type="presParOf" srcId="{80882352-1914-4CE7-A57F-8427135BA09E}" destId="{C36107B9-F41A-4C2B-836D-C844B7710F02}" srcOrd="7" destOrd="0" presId="urn:microsoft.com/office/officeart/2005/8/layout/default"/>
    <dgm:cxn modelId="{F4847EFB-1948-492D-A222-A5076E7CF163}" type="presParOf" srcId="{80882352-1914-4CE7-A57F-8427135BA09E}" destId="{57DC394C-AFC3-4B1C-AFAE-0F11F38F55BA}" srcOrd="8" destOrd="0" presId="urn:microsoft.com/office/officeart/2005/8/layout/default"/>
    <dgm:cxn modelId="{E32F6648-6CCA-434F-BF9A-87E76BF106D3}" type="presParOf" srcId="{80882352-1914-4CE7-A57F-8427135BA09E}" destId="{0721CC67-E7AB-4EA4-8F8D-2A5C6FF2C07E}" srcOrd="9" destOrd="0" presId="urn:microsoft.com/office/officeart/2005/8/layout/default"/>
    <dgm:cxn modelId="{E5CC7DB8-1E5A-4249-86B7-3BE8B877D830}" type="presParOf" srcId="{80882352-1914-4CE7-A57F-8427135BA09E}" destId="{544E7ABF-9DA7-47CC-BEB9-F5A6F1049C4B}" srcOrd="10" destOrd="0" presId="urn:microsoft.com/office/officeart/2005/8/layout/default"/>
    <dgm:cxn modelId="{5C9B4F74-2D32-46F2-81ED-6C104A02F57C}" type="presParOf" srcId="{80882352-1914-4CE7-A57F-8427135BA09E}" destId="{FCB7B0F3-FCA1-471F-A7E7-1E3D895D9D85}" srcOrd="11" destOrd="0" presId="urn:microsoft.com/office/officeart/2005/8/layout/default"/>
    <dgm:cxn modelId="{110825A9-CACB-4F85-8954-C49B530619D8}" type="presParOf" srcId="{80882352-1914-4CE7-A57F-8427135BA09E}" destId="{D3EB4486-5AB3-4054-96AA-8D795FD32C5D}" srcOrd="12" destOrd="0" presId="urn:microsoft.com/office/officeart/2005/8/layout/default"/>
    <dgm:cxn modelId="{33B8620B-651F-435A-A6D3-9B1551FB3623}" type="presParOf" srcId="{80882352-1914-4CE7-A57F-8427135BA09E}" destId="{6FECCEDF-1C86-4CD3-96F5-052DF90796C8}" srcOrd="13" destOrd="0" presId="urn:microsoft.com/office/officeart/2005/8/layout/default"/>
    <dgm:cxn modelId="{4F6412AF-2E2B-4E76-AC20-8A1A86EDF75E}" type="presParOf" srcId="{80882352-1914-4CE7-A57F-8427135BA09E}" destId="{00617958-7EBB-45AD-BD2C-D1D37009C6BA}" srcOrd="14" destOrd="0" presId="urn:microsoft.com/office/officeart/2005/8/layout/default"/>
    <dgm:cxn modelId="{E64329B1-0C7E-4B78-8184-216751B5BFB5}" type="presParOf" srcId="{80882352-1914-4CE7-A57F-8427135BA09E}" destId="{9E4F7C98-7C7B-463D-9F32-8DF4B6DA07D6}" srcOrd="15" destOrd="0" presId="urn:microsoft.com/office/officeart/2005/8/layout/default"/>
    <dgm:cxn modelId="{D6E945E0-CEA4-4494-92C8-F9701A91B33C}" type="presParOf" srcId="{80882352-1914-4CE7-A57F-8427135BA09E}" destId="{C3558DE2-0E13-4175-9306-87976C8702D3}" srcOrd="16" destOrd="0" presId="urn:microsoft.com/office/officeart/2005/8/layout/default"/>
    <dgm:cxn modelId="{F2D5F0B7-2307-4A0A-88C4-31BCBA31EBD3}" type="presParOf" srcId="{80882352-1914-4CE7-A57F-8427135BA09E}" destId="{6B861EE6-7C85-4A31-8965-B42520984556}" srcOrd="17" destOrd="0" presId="urn:microsoft.com/office/officeart/2005/8/layout/default"/>
    <dgm:cxn modelId="{2FB15481-8593-462F-93E5-1FE5AD03F354}" type="presParOf" srcId="{80882352-1914-4CE7-A57F-8427135BA09E}" destId="{B3BC74B7-1D87-4CA6-81E4-A0F51A9079AA}" srcOrd="18" destOrd="0" presId="urn:microsoft.com/office/officeart/2005/8/layout/default"/>
    <dgm:cxn modelId="{A4689CBE-95BD-404C-BE1E-C0CE2B37F7EE}" type="presParOf" srcId="{80882352-1914-4CE7-A57F-8427135BA09E}" destId="{F4DDC2C3-3EEA-4614-A092-575B08431C87}" srcOrd="19" destOrd="0" presId="urn:microsoft.com/office/officeart/2005/8/layout/default"/>
    <dgm:cxn modelId="{6064A87B-F40A-4001-8F37-63049BAA2EDF}" type="presParOf" srcId="{80882352-1914-4CE7-A57F-8427135BA09E}" destId="{3FD4892F-E433-4907-A35D-EA0521E3DB72}" srcOrd="20" destOrd="0" presId="urn:microsoft.com/office/officeart/2005/8/layout/default"/>
    <dgm:cxn modelId="{1248F080-2BFE-4C70-B1E8-01728603A16E}" type="presParOf" srcId="{80882352-1914-4CE7-A57F-8427135BA09E}" destId="{8C6E1F4A-709D-4CBD-B574-067C4FB10D36}" srcOrd="21" destOrd="0" presId="urn:microsoft.com/office/officeart/2005/8/layout/default"/>
    <dgm:cxn modelId="{6F8ADBEB-E495-4AD5-86F6-331267CC2124}" type="presParOf" srcId="{80882352-1914-4CE7-A57F-8427135BA09E}" destId="{5CC20C2D-3F83-4BAC-B9B4-6C1B751A6F42}" srcOrd="2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BE9AFD-9B04-41E9-8230-1B7D918E7415}">
      <dsp:nvSpPr>
        <dsp:cNvPr id="0" name=""/>
        <dsp:cNvSpPr/>
      </dsp:nvSpPr>
      <dsp:spPr>
        <a:xfrm>
          <a:off x="4538528" y="2408506"/>
          <a:ext cx="1951340" cy="1951340"/>
        </a:xfrm>
        <a:prstGeom prst="round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8420" tIns="58420" rIns="58420" bIns="58420" numCol="1" spcCol="1270" anchor="ctr" anchorCtr="0">
          <a:noAutofit/>
        </a:bodyPr>
        <a:lstStyle/>
        <a:p>
          <a:pPr marL="0" lvl="0" indent="0" algn="ctr" defTabSz="1022350">
            <a:lnSpc>
              <a:spcPct val="90000"/>
            </a:lnSpc>
            <a:spcBef>
              <a:spcPct val="0"/>
            </a:spcBef>
            <a:spcAft>
              <a:spcPct val="35000"/>
            </a:spcAft>
            <a:buNone/>
          </a:pPr>
          <a:r>
            <a:rPr lang="en-GB" sz="2300" kern="1200" dirty="0"/>
            <a:t>What do I think </a:t>
          </a:r>
          <a:r>
            <a:rPr lang="en-GB" sz="2300" kern="1200"/>
            <a:t>about Questioning?</a:t>
          </a:r>
          <a:endParaRPr lang="en-GB" sz="2300" kern="1200" dirty="0"/>
        </a:p>
      </dsp:txBody>
      <dsp:txXfrm>
        <a:off x="4633785" y="2503763"/>
        <a:ext cx="1760826" cy="1760826"/>
      </dsp:txXfrm>
    </dsp:sp>
    <dsp:sp modelId="{3C88C74A-98F2-4353-98E4-130C6A59FFA9}">
      <dsp:nvSpPr>
        <dsp:cNvPr id="0" name=""/>
        <dsp:cNvSpPr/>
      </dsp:nvSpPr>
      <dsp:spPr>
        <a:xfrm rot="16200000">
          <a:off x="4996547" y="1890855"/>
          <a:ext cx="1035302" cy="0"/>
        </a:xfrm>
        <a:custGeom>
          <a:avLst/>
          <a:gdLst/>
          <a:ahLst/>
          <a:cxnLst/>
          <a:rect l="0" t="0" r="0" b="0"/>
          <a:pathLst>
            <a:path>
              <a:moveTo>
                <a:pt x="0" y="0"/>
              </a:moveTo>
              <a:lnTo>
                <a:pt x="1035302"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FDE1723-70A5-4A9E-BDD1-9975A29F7441}">
      <dsp:nvSpPr>
        <dsp:cNvPr id="0" name=""/>
        <dsp:cNvSpPr/>
      </dsp:nvSpPr>
      <dsp:spPr>
        <a:xfrm>
          <a:off x="4860499" y="65805"/>
          <a:ext cx="1307398" cy="1307398"/>
        </a:xfrm>
        <a:prstGeom prst="round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600200">
            <a:lnSpc>
              <a:spcPct val="90000"/>
            </a:lnSpc>
            <a:spcBef>
              <a:spcPct val="0"/>
            </a:spcBef>
            <a:spcAft>
              <a:spcPct val="35000"/>
            </a:spcAft>
            <a:buNone/>
          </a:pPr>
          <a:endParaRPr lang="en-GB" sz="3600" kern="1200" dirty="0"/>
        </a:p>
      </dsp:txBody>
      <dsp:txXfrm>
        <a:off x="4924321" y="129627"/>
        <a:ext cx="1179754" cy="1179754"/>
      </dsp:txXfrm>
    </dsp:sp>
    <dsp:sp modelId="{9922F6A7-2492-49A4-87E7-C9E29F153F50}">
      <dsp:nvSpPr>
        <dsp:cNvPr id="0" name=""/>
        <dsp:cNvSpPr/>
      </dsp:nvSpPr>
      <dsp:spPr>
        <a:xfrm rot="19285714">
          <a:off x="6426531" y="2425097"/>
          <a:ext cx="580630" cy="0"/>
        </a:xfrm>
        <a:custGeom>
          <a:avLst/>
          <a:gdLst/>
          <a:ahLst/>
          <a:cxnLst/>
          <a:rect l="0" t="0" r="0" b="0"/>
          <a:pathLst>
            <a:path>
              <a:moveTo>
                <a:pt x="0" y="0"/>
              </a:moveTo>
              <a:lnTo>
                <a:pt x="580630"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4B1E8DB-CA0F-4FA2-99FC-98DA726A0F89}">
      <dsp:nvSpPr>
        <dsp:cNvPr id="0" name=""/>
        <dsp:cNvSpPr/>
      </dsp:nvSpPr>
      <dsp:spPr>
        <a:xfrm>
          <a:off x="6943824" y="1069081"/>
          <a:ext cx="1307398" cy="1307398"/>
        </a:xfrm>
        <a:prstGeom prst="round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600200">
            <a:lnSpc>
              <a:spcPct val="90000"/>
            </a:lnSpc>
            <a:spcBef>
              <a:spcPct val="0"/>
            </a:spcBef>
            <a:spcAft>
              <a:spcPct val="35000"/>
            </a:spcAft>
            <a:buNone/>
          </a:pPr>
          <a:endParaRPr lang="en-GB" sz="3600" kern="1200" dirty="0"/>
        </a:p>
      </dsp:txBody>
      <dsp:txXfrm>
        <a:off x="7007646" y="1132903"/>
        <a:ext cx="1179754" cy="1179754"/>
      </dsp:txXfrm>
    </dsp:sp>
    <dsp:sp modelId="{5388A69C-3A6D-4044-8EFA-F403A558E332}">
      <dsp:nvSpPr>
        <dsp:cNvPr id="0" name=""/>
        <dsp:cNvSpPr/>
      </dsp:nvSpPr>
      <dsp:spPr>
        <a:xfrm rot="771429">
          <a:off x="6477415" y="3717393"/>
          <a:ext cx="993400" cy="0"/>
        </a:xfrm>
        <a:custGeom>
          <a:avLst/>
          <a:gdLst/>
          <a:ahLst/>
          <a:cxnLst/>
          <a:rect l="0" t="0" r="0" b="0"/>
          <a:pathLst>
            <a:path>
              <a:moveTo>
                <a:pt x="0" y="0"/>
              </a:moveTo>
              <a:lnTo>
                <a:pt x="993400"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A1A1DF1-CCB6-4252-8E02-CD051D1129F4}">
      <dsp:nvSpPr>
        <dsp:cNvPr id="0" name=""/>
        <dsp:cNvSpPr/>
      </dsp:nvSpPr>
      <dsp:spPr>
        <a:xfrm>
          <a:off x="7458363" y="3323423"/>
          <a:ext cx="1307398" cy="1307398"/>
        </a:xfrm>
        <a:prstGeom prst="round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600200">
            <a:lnSpc>
              <a:spcPct val="90000"/>
            </a:lnSpc>
            <a:spcBef>
              <a:spcPct val="0"/>
            </a:spcBef>
            <a:spcAft>
              <a:spcPct val="35000"/>
            </a:spcAft>
            <a:buNone/>
          </a:pPr>
          <a:endParaRPr lang="en-GB" sz="3600" kern="1200" dirty="0"/>
        </a:p>
      </dsp:txBody>
      <dsp:txXfrm>
        <a:off x="7522185" y="3387245"/>
        <a:ext cx="1179754" cy="1179754"/>
      </dsp:txXfrm>
    </dsp:sp>
    <dsp:sp modelId="{5CE6915B-AD61-472B-AB7D-157CC58D2981}">
      <dsp:nvSpPr>
        <dsp:cNvPr id="0" name=""/>
        <dsp:cNvSpPr/>
      </dsp:nvSpPr>
      <dsp:spPr>
        <a:xfrm rot="3689743">
          <a:off x="5862407" y="4665168"/>
          <a:ext cx="694875" cy="0"/>
        </a:xfrm>
        <a:custGeom>
          <a:avLst/>
          <a:gdLst/>
          <a:ahLst/>
          <a:cxnLst/>
          <a:rect l="0" t="0" r="0" b="0"/>
          <a:pathLst>
            <a:path>
              <a:moveTo>
                <a:pt x="0" y="0"/>
              </a:moveTo>
              <a:lnTo>
                <a:pt x="694875"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B9058DA-6DAC-4FD9-BD6F-6B8536084FC5}">
      <dsp:nvSpPr>
        <dsp:cNvPr id="0" name=""/>
        <dsp:cNvSpPr/>
      </dsp:nvSpPr>
      <dsp:spPr>
        <a:xfrm>
          <a:off x="6076944" y="4970490"/>
          <a:ext cx="1307398" cy="1307398"/>
        </a:xfrm>
        <a:prstGeom prst="round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600200">
            <a:lnSpc>
              <a:spcPct val="90000"/>
            </a:lnSpc>
            <a:spcBef>
              <a:spcPct val="0"/>
            </a:spcBef>
            <a:spcAft>
              <a:spcPct val="35000"/>
            </a:spcAft>
            <a:buNone/>
          </a:pPr>
          <a:endParaRPr lang="en-GB" sz="3600" kern="1200" dirty="0"/>
        </a:p>
      </dsp:txBody>
      <dsp:txXfrm>
        <a:off x="6140766" y="5034312"/>
        <a:ext cx="1179754" cy="1179754"/>
      </dsp:txXfrm>
    </dsp:sp>
    <dsp:sp modelId="{7086028F-C235-4EAF-93C1-3B5036EC88E6}">
      <dsp:nvSpPr>
        <dsp:cNvPr id="0" name=""/>
        <dsp:cNvSpPr/>
      </dsp:nvSpPr>
      <dsp:spPr>
        <a:xfrm rot="7057059">
          <a:off x="4524329" y="4650091"/>
          <a:ext cx="655135" cy="0"/>
        </a:xfrm>
        <a:custGeom>
          <a:avLst/>
          <a:gdLst/>
          <a:ahLst/>
          <a:cxnLst/>
          <a:rect l="0" t="0" r="0" b="0"/>
          <a:pathLst>
            <a:path>
              <a:moveTo>
                <a:pt x="0" y="0"/>
              </a:moveTo>
              <a:lnTo>
                <a:pt x="655135"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0B6101E-D02C-4296-91A5-F113D5F0D05D}">
      <dsp:nvSpPr>
        <dsp:cNvPr id="0" name=""/>
        <dsp:cNvSpPr/>
      </dsp:nvSpPr>
      <dsp:spPr>
        <a:xfrm>
          <a:off x="3704346" y="4940336"/>
          <a:ext cx="1307398" cy="1307398"/>
        </a:xfrm>
        <a:prstGeom prst="round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600200">
            <a:lnSpc>
              <a:spcPct val="90000"/>
            </a:lnSpc>
            <a:spcBef>
              <a:spcPct val="0"/>
            </a:spcBef>
            <a:spcAft>
              <a:spcPct val="35000"/>
            </a:spcAft>
            <a:buNone/>
          </a:pPr>
          <a:endParaRPr lang="en-GB" sz="3600" kern="1200" dirty="0"/>
        </a:p>
      </dsp:txBody>
      <dsp:txXfrm>
        <a:off x="3768168" y="5004158"/>
        <a:ext cx="1179754" cy="1179754"/>
      </dsp:txXfrm>
    </dsp:sp>
    <dsp:sp modelId="{9ED7F90C-4B57-4899-9C3E-F5861DF1DDD1}">
      <dsp:nvSpPr>
        <dsp:cNvPr id="0" name=""/>
        <dsp:cNvSpPr/>
      </dsp:nvSpPr>
      <dsp:spPr>
        <a:xfrm rot="10028571">
          <a:off x="3557581" y="3717393"/>
          <a:ext cx="993400" cy="0"/>
        </a:xfrm>
        <a:custGeom>
          <a:avLst/>
          <a:gdLst/>
          <a:ahLst/>
          <a:cxnLst/>
          <a:rect l="0" t="0" r="0" b="0"/>
          <a:pathLst>
            <a:path>
              <a:moveTo>
                <a:pt x="0" y="0"/>
              </a:moveTo>
              <a:lnTo>
                <a:pt x="993400"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C81198C-0A94-42D8-9321-E5270E85A27B}">
      <dsp:nvSpPr>
        <dsp:cNvPr id="0" name=""/>
        <dsp:cNvSpPr/>
      </dsp:nvSpPr>
      <dsp:spPr>
        <a:xfrm>
          <a:off x="2262636" y="3323423"/>
          <a:ext cx="1307398" cy="1307398"/>
        </a:xfrm>
        <a:prstGeom prst="round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600200">
            <a:lnSpc>
              <a:spcPct val="90000"/>
            </a:lnSpc>
            <a:spcBef>
              <a:spcPct val="0"/>
            </a:spcBef>
            <a:spcAft>
              <a:spcPct val="35000"/>
            </a:spcAft>
            <a:buNone/>
          </a:pPr>
          <a:endParaRPr lang="en-GB" sz="3600" kern="1200" dirty="0"/>
        </a:p>
      </dsp:txBody>
      <dsp:txXfrm>
        <a:off x="2326458" y="3387245"/>
        <a:ext cx="1179754" cy="1179754"/>
      </dsp:txXfrm>
    </dsp:sp>
    <dsp:sp modelId="{32AC67F4-A6E1-448E-8A71-FE3BD5B8AB9E}">
      <dsp:nvSpPr>
        <dsp:cNvPr id="0" name=""/>
        <dsp:cNvSpPr/>
      </dsp:nvSpPr>
      <dsp:spPr>
        <a:xfrm rot="13114286">
          <a:off x="4021235" y="2425097"/>
          <a:ext cx="580630" cy="0"/>
        </a:xfrm>
        <a:custGeom>
          <a:avLst/>
          <a:gdLst/>
          <a:ahLst/>
          <a:cxnLst/>
          <a:rect l="0" t="0" r="0" b="0"/>
          <a:pathLst>
            <a:path>
              <a:moveTo>
                <a:pt x="0" y="0"/>
              </a:moveTo>
              <a:lnTo>
                <a:pt x="580630"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18BF208-5F90-45B3-AD64-52698BC25385}">
      <dsp:nvSpPr>
        <dsp:cNvPr id="0" name=""/>
        <dsp:cNvSpPr/>
      </dsp:nvSpPr>
      <dsp:spPr>
        <a:xfrm>
          <a:off x="2777175" y="1069081"/>
          <a:ext cx="1307398" cy="1307398"/>
        </a:xfrm>
        <a:prstGeom prst="round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600200">
            <a:lnSpc>
              <a:spcPct val="90000"/>
            </a:lnSpc>
            <a:spcBef>
              <a:spcPct val="0"/>
            </a:spcBef>
            <a:spcAft>
              <a:spcPct val="35000"/>
            </a:spcAft>
            <a:buNone/>
          </a:pPr>
          <a:endParaRPr lang="en-GB" sz="3600" kern="1200" dirty="0"/>
        </a:p>
      </dsp:txBody>
      <dsp:txXfrm>
        <a:off x="2840997" y="1132903"/>
        <a:ext cx="1179754" cy="11797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209380-C821-4A79-91ED-F9D518CD2479}">
      <dsp:nvSpPr>
        <dsp:cNvPr id="0" name=""/>
        <dsp:cNvSpPr/>
      </dsp:nvSpPr>
      <dsp:spPr>
        <a:xfrm>
          <a:off x="0" y="269739"/>
          <a:ext cx="6127373" cy="1216800"/>
        </a:xfrm>
        <a:prstGeom prst="roundRect">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dirty="0">
              <a:solidFill>
                <a:schemeClr val="tx1"/>
              </a:solidFill>
            </a:rPr>
            <a:t>Think about your class.</a:t>
          </a:r>
        </a:p>
      </dsp:txBody>
      <dsp:txXfrm>
        <a:off x="59399" y="329138"/>
        <a:ext cx="6008575" cy="1098002"/>
      </dsp:txXfrm>
    </dsp:sp>
    <dsp:sp modelId="{CCE6952D-D4A0-4FA4-914D-6454E2F67ACB}">
      <dsp:nvSpPr>
        <dsp:cNvPr id="0" name=""/>
        <dsp:cNvSpPr/>
      </dsp:nvSpPr>
      <dsp:spPr>
        <a:xfrm>
          <a:off x="0" y="1486539"/>
          <a:ext cx="6127373" cy="4440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4544" tIns="40640" rIns="227584" bIns="40640" numCol="1" spcCol="1270" anchor="t" anchorCtr="0">
          <a:noAutofit/>
        </a:bodyPr>
        <a:lstStyle/>
        <a:p>
          <a:pPr marL="285750" lvl="1" indent="-285750" algn="l" defTabSz="1422400">
            <a:lnSpc>
              <a:spcPct val="90000"/>
            </a:lnSpc>
            <a:spcBef>
              <a:spcPct val="0"/>
            </a:spcBef>
            <a:spcAft>
              <a:spcPct val="20000"/>
            </a:spcAft>
            <a:buChar char="•"/>
          </a:pPr>
          <a:r>
            <a:rPr lang="en-US" sz="3200" kern="1200" dirty="0"/>
            <a:t>Which pupils do you think receive more of your attention during questioning?</a:t>
          </a:r>
        </a:p>
        <a:p>
          <a:pPr marL="285750" lvl="1" indent="-285750" algn="l" defTabSz="1422400">
            <a:lnSpc>
              <a:spcPct val="90000"/>
            </a:lnSpc>
            <a:spcBef>
              <a:spcPct val="0"/>
            </a:spcBef>
            <a:spcAft>
              <a:spcPct val="20000"/>
            </a:spcAft>
            <a:buChar char="•"/>
          </a:pPr>
          <a:r>
            <a:rPr lang="en-US" sz="3200" kern="1200" dirty="0"/>
            <a:t>What might possible reasons be for this?</a:t>
          </a:r>
        </a:p>
        <a:p>
          <a:pPr marL="285750" lvl="1" indent="-285750" algn="l" defTabSz="1422400">
            <a:lnSpc>
              <a:spcPct val="90000"/>
            </a:lnSpc>
            <a:spcBef>
              <a:spcPct val="0"/>
            </a:spcBef>
            <a:spcAft>
              <a:spcPct val="20000"/>
            </a:spcAft>
            <a:buChar char="•"/>
          </a:pPr>
          <a:r>
            <a:rPr lang="en-US" sz="3200" kern="1200" dirty="0"/>
            <a:t>Which pupils, on reflection, do you question least?</a:t>
          </a:r>
        </a:p>
        <a:p>
          <a:pPr marL="285750" lvl="1" indent="-285750" algn="l" defTabSz="1422400">
            <a:lnSpc>
              <a:spcPct val="90000"/>
            </a:lnSpc>
            <a:spcBef>
              <a:spcPct val="0"/>
            </a:spcBef>
            <a:spcAft>
              <a:spcPct val="20000"/>
            </a:spcAft>
            <a:buChar char="•"/>
          </a:pPr>
          <a:r>
            <a:rPr lang="en-US" sz="3200" kern="1200" dirty="0"/>
            <a:t>What might possible reasons be for this?</a:t>
          </a:r>
        </a:p>
      </dsp:txBody>
      <dsp:txXfrm>
        <a:off x="0" y="1486539"/>
        <a:ext cx="6127373" cy="44401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209380-C821-4A79-91ED-F9D518CD2479}">
      <dsp:nvSpPr>
        <dsp:cNvPr id="0" name=""/>
        <dsp:cNvSpPr/>
      </dsp:nvSpPr>
      <dsp:spPr>
        <a:xfrm>
          <a:off x="0" y="269739"/>
          <a:ext cx="6127373" cy="1216800"/>
        </a:xfrm>
        <a:prstGeom prst="roundRect">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dirty="0">
              <a:solidFill>
                <a:schemeClr val="tx1"/>
              </a:solidFill>
            </a:rPr>
            <a:t>Think about your class.</a:t>
          </a:r>
        </a:p>
      </dsp:txBody>
      <dsp:txXfrm>
        <a:off x="59399" y="329138"/>
        <a:ext cx="6008575" cy="1098002"/>
      </dsp:txXfrm>
    </dsp:sp>
    <dsp:sp modelId="{CCE6952D-D4A0-4FA4-914D-6454E2F67ACB}">
      <dsp:nvSpPr>
        <dsp:cNvPr id="0" name=""/>
        <dsp:cNvSpPr/>
      </dsp:nvSpPr>
      <dsp:spPr>
        <a:xfrm>
          <a:off x="0" y="1486539"/>
          <a:ext cx="6127373" cy="4440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4544" tIns="40640" rIns="227584" bIns="40640" numCol="1" spcCol="1270" anchor="t" anchorCtr="0">
          <a:noAutofit/>
        </a:bodyPr>
        <a:lstStyle/>
        <a:p>
          <a:pPr marL="285750" lvl="1" indent="-285750" algn="l" defTabSz="1422400">
            <a:lnSpc>
              <a:spcPct val="90000"/>
            </a:lnSpc>
            <a:spcBef>
              <a:spcPct val="0"/>
            </a:spcBef>
            <a:spcAft>
              <a:spcPct val="20000"/>
            </a:spcAft>
            <a:buChar char="•"/>
          </a:pPr>
          <a:r>
            <a:rPr lang="en-US" sz="3200" kern="1200" dirty="0"/>
            <a:t>Which pupils do you think receive more of your attention during questioning?</a:t>
          </a:r>
        </a:p>
        <a:p>
          <a:pPr marL="285750" lvl="1" indent="-285750" algn="l" defTabSz="1422400">
            <a:lnSpc>
              <a:spcPct val="90000"/>
            </a:lnSpc>
            <a:spcBef>
              <a:spcPct val="0"/>
            </a:spcBef>
            <a:spcAft>
              <a:spcPct val="20000"/>
            </a:spcAft>
            <a:buChar char="•"/>
          </a:pPr>
          <a:r>
            <a:rPr lang="en-US" sz="3200" kern="1200" dirty="0"/>
            <a:t>What might possible reasons be for this?</a:t>
          </a:r>
        </a:p>
        <a:p>
          <a:pPr marL="285750" lvl="1" indent="-285750" algn="l" defTabSz="1422400">
            <a:lnSpc>
              <a:spcPct val="90000"/>
            </a:lnSpc>
            <a:spcBef>
              <a:spcPct val="0"/>
            </a:spcBef>
            <a:spcAft>
              <a:spcPct val="20000"/>
            </a:spcAft>
            <a:buChar char="•"/>
          </a:pPr>
          <a:r>
            <a:rPr lang="en-US" sz="3200" kern="1200" dirty="0"/>
            <a:t>Which pupils, on reflection, do you question least?</a:t>
          </a:r>
        </a:p>
        <a:p>
          <a:pPr marL="285750" lvl="1" indent="-285750" algn="l" defTabSz="1422400">
            <a:lnSpc>
              <a:spcPct val="90000"/>
            </a:lnSpc>
            <a:spcBef>
              <a:spcPct val="0"/>
            </a:spcBef>
            <a:spcAft>
              <a:spcPct val="20000"/>
            </a:spcAft>
            <a:buChar char="•"/>
          </a:pPr>
          <a:r>
            <a:rPr lang="en-US" sz="3200" kern="1200" dirty="0"/>
            <a:t>What might possible reasons be for this?</a:t>
          </a:r>
        </a:p>
      </dsp:txBody>
      <dsp:txXfrm>
        <a:off x="0" y="1486539"/>
        <a:ext cx="6127373" cy="44401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C00B33-D156-42AC-993E-F58FA04FCBD0}">
      <dsp:nvSpPr>
        <dsp:cNvPr id="0" name=""/>
        <dsp:cNvSpPr/>
      </dsp:nvSpPr>
      <dsp:spPr>
        <a:xfrm>
          <a:off x="4265184" y="2364917"/>
          <a:ext cx="1985230" cy="198523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GB" sz="2200" kern="1200" dirty="0"/>
            <a:t>Effective Questioning </a:t>
          </a:r>
        </a:p>
      </dsp:txBody>
      <dsp:txXfrm>
        <a:off x="4555914" y="2655647"/>
        <a:ext cx="1403770" cy="1403770"/>
      </dsp:txXfrm>
    </dsp:sp>
    <dsp:sp modelId="{393B5DC3-4282-47B8-9CE4-9778E6F01EA4}">
      <dsp:nvSpPr>
        <dsp:cNvPr id="0" name=""/>
        <dsp:cNvSpPr/>
      </dsp:nvSpPr>
      <dsp:spPr>
        <a:xfrm rot="12900000">
          <a:off x="2988885" y="2018372"/>
          <a:ext cx="1520825" cy="565790"/>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B2F3E17-BFCF-47A7-B538-4A6DD49EC28B}">
      <dsp:nvSpPr>
        <dsp:cNvPr id="0" name=""/>
        <dsp:cNvSpPr/>
      </dsp:nvSpPr>
      <dsp:spPr>
        <a:xfrm>
          <a:off x="2183419" y="1110725"/>
          <a:ext cx="1885968" cy="1508775"/>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1155700">
            <a:lnSpc>
              <a:spcPct val="90000"/>
            </a:lnSpc>
            <a:spcBef>
              <a:spcPct val="0"/>
            </a:spcBef>
            <a:spcAft>
              <a:spcPct val="35000"/>
            </a:spcAft>
            <a:buNone/>
          </a:pPr>
          <a:r>
            <a:rPr lang="en-GB" sz="2600" kern="1200" dirty="0"/>
            <a:t>Subject and Pedagogical knowledge</a:t>
          </a:r>
        </a:p>
      </dsp:txBody>
      <dsp:txXfrm>
        <a:off x="2227610" y="1154916"/>
        <a:ext cx="1797586" cy="1420393"/>
      </dsp:txXfrm>
    </dsp:sp>
    <dsp:sp modelId="{3CE1C220-6383-419C-A12A-5BD92F96DB43}">
      <dsp:nvSpPr>
        <dsp:cNvPr id="0" name=""/>
        <dsp:cNvSpPr/>
      </dsp:nvSpPr>
      <dsp:spPr>
        <a:xfrm rot="16200000">
          <a:off x="4497387" y="1233095"/>
          <a:ext cx="1520825" cy="565790"/>
        </a:xfrm>
        <a:prstGeom prst="leftArrow">
          <a:avLst>
            <a:gd name="adj1" fmla="val 60000"/>
            <a:gd name="adj2" fmla="val 50000"/>
          </a:avLst>
        </a:prstGeom>
        <a:solidFill>
          <a:schemeClr val="accent2">
            <a:hueOff val="-727682"/>
            <a:satOff val="-41964"/>
            <a:lumOff val="431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B9994AA-E75B-47A5-9232-7557164CD5BA}">
      <dsp:nvSpPr>
        <dsp:cNvPr id="0" name=""/>
        <dsp:cNvSpPr/>
      </dsp:nvSpPr>
      <dsp:spPr>
        <a:xfrm>
          <a:off x="4314815" y="1190"/>
          <a:ext cx="1885968" cy="1508775"/>
        </a:xfrm>
        <a:prstGeom prst="roundRect">
          <a:avLst>
            <a:gd name="adj" fmla="val 10000"/>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1155700">
            <a:lnSpc>
              <a:spcPct val="90000"/>
            </a:lnSpc>
            <a:spcBef>
              <a:spcPct val="0"/>
            </a:spcBef>
            <a:spcAft>
              <a:spcPct val="35000"/>
            </a:spcAft>
            <a:buNone/>
          </a:pPr>
          <a:r>
            <a:rPr lang="en-GB" sz="2600" kern="1200" dirty="0"/>
            <a:t>Mental Engagement</a:t>
          </a:r>
        </a:p>
      </dsp:txBody>
      <dsp:txXfrm>
        <a:off x="4359006" y="45381"/>
        <a:ext cx="1797586" cy="1420393"/>
      </dsp:txXfrm>
    </dsp:sp>
    <dsp:sp modelId="{F2944F02-FDCA-4DE6-B290-93B9B3E5AB37}">
      <dsp:nvSpPr>
        <dsp:cNvPr id="0" name=""/>
        <dsp:cNvSpPr/>
      </dsp:nvSpPr>
      <dsp:spPr>
        <a:xfrm rot="19500000">
          <a:off x="6005889" y="2018372"/>
          <a:ext cx="1520825" cy="565790"/>
        </a:xfrm>
        <a:prstGeom prst="leftArrow">
          <a:avLst>
            <a:gd name="adj1" fmla="val 60000"/>
            <a:gd name="adj2" fmla="val 50000"/>
          </a:avLst>
        </a:prstGeom>
        <a:solidFill>
          <a:schemeClr val="accent2">
            <a:hueOff val="-1455363"/>
            <a:satOff val="-83928"/>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6C7F5B4-05D5-4D66-9F6E-3E8CDD6EF462}">
      <dsp:nvSpPr>
        <dsp:cNvPr id="0" name=""/>
        <dsp:cNvSpPr/>
      </dsp:nvSpPr>
      <dsp:spPr>
        <a:xfrm>
          <a:off x="6446211" y="1110725"/>
          <a:ext cx="1885968" cy="1508775"/>
        </a:xfrm>
        <a:prstGeom prst="roundRect">
          <a:avLst>
            <a:gd name="adj" fmla="val 10000"/>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1155700">
            <a:lnSpc>
              <a:spcPct val="90000"/>
            </a:lnSpc>
            <a:spcBef>
              <a:spcPct val="0"/>
            </a:spcBef>
            <a:spcAft>
              <a:spcPct val="35000"/>
            </a:spcAft>
            <a:buNone/>
          </a:pPr>
          <a:r>
            <a:rPr lang="en-GB" sz="2600" kern="1200" dirty="0"/>
            <a:t>Knowledge of Learners</a:t>
          </a:r>
        </a:p>
      </dsp:txBody>
      <dsp:txXfrm>
        <a:off x="6490402" y="1154916"/>
        <a:ext cx="1797586" cy="142039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8F7EA2-F5D9-4221-AA3D-7523F8751DBB}">
      <dsp:nvSpPr>
        <dsp:cNvPr id="0" name=""/>
        <dsp:cNvSpPr/>
      </dsp:nvSpPr>
      <dsp:spPr>
        <a:xfrm>
          <a:off x="2907195" y="3190576"/>
          <a:ext cx="2057399" cy="205739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1466850">
            <a:lnSpc>
              <a:spcPct val="90000"/>
            </a:lnSpc>
            <a:spcBef>
              <a:spcPct val="0"/>
            </a:spcBef>
            <a:spcAft>
              <a:spcPct val="35000"/>
            </a:spcAft>
            <a:buNone/>
          </a:pPr>
          <a:r>
            <a:rPr lang="en-GB" sz="3300" kern="1200" dirty="0"/>
            <a:t>Why ask a question?</a:t>
          </a:r>
        </a:p>
      </dsp:txBody>
      <dsp:txXfrm>
        <a:off x="3007629" y="3291010"/>
        <a:ext cx="1856531" cy="1856531"/>
      </dsp:txXfrm>
    </dsp:sp>
    <dsp:sp modelId="{6604C115-39FB-45B4-84D5-AC6A126C7D29}">
      <dsp:nvSpPr>
        <dsp:cNvPr id="0" name=""/>
        <dsp:cNvSpPr/>
      </dsp:nvSpPr>
      <dsp:spPr>
        <a:xfrm rot="16200000">
          <a:off x="3237808" y="2492489"/>
          <a:ext cx="1396174" cy="0"/>
        </a:xfrm>
        <a:custGeom>
          <a:avLst/>
          <a:gdLst/>
          <a:ahLst/>
          <a:cxnLst/>
          <a:rect l="0" t="0" r="0" b="0"/>
          <a:pathLst>
            <a:path>
              <a:moveTo>
                <a:pt x="0" y="0"/>
              </a:moveTo>
              <a:lnTo>
                <a:pt x="1396174" y="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55844F9-1139-4C77-BBD5-423B11C1968B}">
      <dsp:nvSpPr>
        <dsp:cNvPr id="0" name=""/>
        <dsp:cNvSpPr/>
      </dsp:nvSpPr>
      <dsp:spPr>
        <a:xfrm>
          <a:off x="3246666" y="415944"/>
          <a:ext cx="1378457" cy="1378457"/>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GB" sz="2000" kern="1200" dirty="0"/>
            <a:t>2. To generate knowledge</a:t>
          </a:r>
        </a:p>
      </dsp:txBody>
      <dsp:txXfrm>
        <a:off x="3313957" y="483235"/>
        <a:ext cx="1243875" cy="1243875"/>
      </dsp:txXfrm>
    </dsp:sp>
    <dsp:sp modelId="{6725CEBA-EADD-4CEC-8D6A-5E1A40E7A512}">
      <dsp:nvSpPr>
        <dsp:cNvPr id="0" name=""/>
        <dsp:cNvSpPr/>
      </dsp:nvSpPr>
      <dsp:spPr>
        <a:xfrm rot="1800000">
          <a:off x="4885723" y="5107550"/>
          <a:ext cx="1177415" cy="0"/>
        </a:xfrm>
        <a:custGeom>
          <a:avLst/>
          <a:gdLst/>
          <a:ahLst/>
          <a:cxnLst/>
          <a:rect l="0" t="0" r="0" b="0"/>
          <a:pathLst>
            <a:path>
              <a:moveTo>
                <a:pt x="0" y="0"/>
              </a:moveTo>
              <a:lnTo>
                <a:pt x="1177415" y="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9DD0FED-1D8A-45E1-B65D-87C19E9006CB}">
      <dsp:nvSpPr>
        <dsp:cNvPr id="0" name=""/>
        <dsp:cNvSpPr/>
      </dsp:nvSpPr>
      <dsp:spPr>
        <a:xfrm>
          <a:off x="5984267" y="5110602"/>
          <a:ext cx="1378457" cy="1378457"/>
        </a:xfrm>
        <a:prstGeom prst="roundRect">
          <a:avLst/>
        </a:prstGeom>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43180" tIns="43180" rIns="43180" bIns="43180" numCol="1" spcCol="1270" anchor="ctr" anchorCtr="0">
          <a:noAutofit/>
        </a:bodyPr>
        <a:lstStyle/>
        <a:p>
          <a:pPr marL="0" lvl="0" indent="0" algn="ctr" defTabSz="755650">
            <a:lnSpc>
              <a:spcPct val="90000"/>
            </a:lnSpc>
            <a:spcBef>
              <a:spcPct val="0"/>
            </a:spcBef>
            <a:spcAft>
              <a:spcPct val="35000"/>
            </a:spcAft>
            <a:buNone/>
          </a:pPr>
          <a:r>
            <a:rPr lang="en-GB" sz="1700" kern="1200" dirty="0"/>
            <a:t>3. To problematise knowledge</a:t>
          </a:r>
        </a:p>
      </dsp:txBody>
      <dsp:txXfrm>
        <a:off x="6051558" y="5177893"/>
        <a:ext cx="1243875" cy="1243875"/>
      </dsp:txXfrm>
    </dsp:sp>
    <dsp:sp modelId="{95D51A57-A1BE-47D8-A209-CB9FB7ECC2E8}">
      <dsp:nvSpPr>
        <dsp:cNvPr id="0" name=""/>
        <dsp:cNvSpPr/>
      </dsp:nvSpPr>
      <dsp:spPr>
        <a:xfrm rot="9000000">
          <a:off x="1808651" y="5107550"/>
          <a:ext cx="1177415" cy="0"/>
        </a:xfrm>
        <a:custGeom>
          <a:avLst/>
          <a:gdLst/>
          <a:ahLst/>
          <a:cxnLst/>
          <a:rect l="0" t="0" r="0" b="0"/>
          <a:pathLst>
            <a:path>
              <a:moveTo>
                <a:pt x="0" y="0"/>
              </a:moveTo>
              <a:lnTo>
                <a:pt x="1177415" y="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37BA2E4-283E-4478-BE7D-2D23FE6924A3}">
      <dsp:nvSpPr>
        <dsp:cNvPr id="0" name=""/>
        <dsp:cNvSpPr/>
      </dsp:nvSpPr>
      <dsp:spPr>
        <a:xfrm>
          <a:off x="509065" y="5110602"/>
          <a:ext cx="1378457" cy="1378457"/>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666750">
            <a:lnSpc>
              <a:spcPct val="90000"/>
            </a:lnSpc>
            <a:spcBef>
              <a:spcPct val="0"/>
            </a:spcBef>
            <a:spcAft>
              <a:spcPct val="35000"/>
            </a:spcAft>
            <a:buNone/>
          </a:pPr>
          <a:r>
            <a:rPr lang="en-GB" sz="1500" kern="1200" dirty="0"/>
            <a:t>1. To probe knowledge and understanding</a:t>
          </a:r>
        </a:p>
      </dsp:txBody>
      <dsp:txXfrm>
        <a:off x="576356" y="5177893"/>
        <a:ext cx="1243875" cy="124387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3E03BE-6D77-417B-ACDF-1F127A8EDCFD}">
      <dsp:nvSpPr>
        <dsp:cNvPr id="0" name=""/>
        <dsp:cNvSpPr/>
      </dsp:nvSpPr>
      <dsp:spPr>
        <a:xfrm>
          <a:off x="582645" y="1178"/>
          <a:ext cx="2174490" cy="1304694"/>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ctr" defTabSz="2667000">
            <a:lnSpc>
              <a:spcPct val="90000"/>
            </a:lnSpc>
            <a:spcBef>
              <a:spcPct val="0"/>
            </a:spcBef>
            <a:spcAft>
              <a:spcPct val="35000"/>
            </a:spcAft>
            <a:buNone/>
          </a:pPr>
          <a:endParaRPr lang="en-GB" sz="6000" kern="1200" dirty="0"/>
        </a:p>
      </dsp:txBody>
      <dsp:txXfrm>
        <a:off x="582645" y="1178"/>
        <a:ext cx="2174490" cy="1304694"/>
      </dsp:txXfrm>
    </dsp:sp>
    <dsp:sp modelId="{31CFF540-51A0-488F-B1FB-E9FDC191FDE1}">
      <dsp:nvSpPr>
        <dsp:cNvPr id="0" name=""/>
        <dsp:cNvSpPr/>
      </dsp:nvSpPr>
      <dsp:spPr>
        <a:xfrm>
          <a:off x="2974584" y="1178"/>
          <a:ext cx="2174490" cy="1304694"/>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ctr" defTabSz="2667000">
            <a:lnSpc>
              <a:spcPct val="90000"/>
            </a:lnSpc>
            <a:spcBef>
              <a:spcPct val="0"/>
            </a:spcBef>
            <a:spcAft>
              <a:spcPct val="35000"/>
            </a:spcAft>
            <a:buNone/>
          </a:pPr>
          <a:endParaRPr lang="en-GB" sz="6000" kern="1200" dirty="0"/>
        </a:p>
      </dsp:txBody>
      <dsp:txXfrm>
        <a:off x="2974584" y="1178"/>
        <a:ext cx="2174490" cy="1304694"/>
      </dsp:txXfrm>
    </dsp:sp>
    <dsp:sp modelId="{43F7D4EE-23F2-4F91-99BC-AF2DDC394571}">
      <dsp:nvSpPr>
        <dsp:cNvPr id="0" name=""/>
        <dsp:cNvSpPr/>
      </dsp:nvSpPr>
      <dsp:spPr>
        <a:xfrm>
          <a:off x="5366524" y="1178"/>
          <a:ext cx="2174490" cy="1304694"/>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ctr" defTabSz="2667000">
            <a:lnSpc>
              <a:spcPct val="90000"/>
            </a:lnSpc>
            <a:spcBef>
              <a:spcPct val="0"/>
            </a:spcBef>
            <a:spcAft>
              <a:spcPct val="35000"/>
            </a:spcAft>
            <a:buNone/>
          </a:pPr>
          <a:endParaRPr lang="en-GB" sz="6000" kern="1200" dirty="0"/>
        </a:p>
      </dsp:txBody>
      <dsp:txXfrm>
        <a:off x="5366524" y="1178"/>
        <a:ext cx="2174490" cy="1304694"/>
      </dsp:txXfrm>
    </dsp:sp>
    <dsp:sp modelId="{F5C61470-BFB1-4B80-8A32-AC66BB4AEF19}">
      <dsp:nvSpPr>
        <dsp:cNvPr id="0" name=""/>
        <dsp:cNvSpPr/>
      </dsp:nvSpPr>
      <dsp:spPr>
        <a:xfrm>
          <a:off x="7758464" y="1178"/>
          <a:ext cx="2174490" cy="1304694"/>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ctr" defTabSz="2667000">
            <a:lnSpc>
              <a:spcPct val="90000"/>
            </a:lnSpc>
            <a:spcBef>
              <a:spcPct val="0"/>
            </a:spcBef>
            <a:spcAft>
              <a:spcPct val="35000"/>
            </a:spcAft>
            <a:buNone/>
          </a:pPr>
          <a:endParaRPr lang="en-GB" sz="6000" kern="1200" dirty="0"/>
        </a:p>
      </dsp:txBody>
      <dsp:txXfrm>
        <a:off x="7758464" y="1178"/>
        <a:ext cx="2174490" cy="1304694"/>
      </dsp:txXfrm>
    </dsp:sp>
    <dsp:sp modelId="{57DC394C-AFC3-4B1C-AFAE-0F11F38F55BA}">
      <dsp:nvSpPr>
        <dsp:cNvPr id="0" name=""/>
        <dsp:cNvSpPr/>
      </dsp:nvSpPr>
      <dsp:spPr>
        <a:xfrm>
          <a:off x="582645" y="1523321"/>
          <a:ext cx="2174490" cy="1304694"/>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ctr" defTabSz="2667000">
            <a:lnSpc>
              <a:spcPct val="90000"/>
            </a:lnSpc>
            <a:spcBef>
              <a:spcPct val="0"/>
            </a:spcBef>
            <a:spcAft>
              <a:spcPct val="35000"/>
            </a:spcAft>
            <a:buNone/>
          </a:pPr>
          <a:endParaRPr lang="en-GB" sz="6000" kern="1200" dirty="0"/>
        </a:p>
      </dsp:txBody>
      <dsp:txXfrm>
        <a:off x="582645" y="1523321"/>
        <a:ext cx="2174490" cy="1304694"/>
      </dsp:txXfrm>
    </dsp:sp>
    <dsp:sp modelId="{544E7ABF-9DA7-47CC-BEB9-F5A6F1049C4B}">
      <dsp:nvSpPr>
        <dsp:cNvPr id="0" name=""/>
        <dsp:cNvSpPr/>
      </dsp:nvSpPr>
      <dsp:spPr>
        <a:xfrm>
          <a:off x="2974584" y="1523321"/>
          <a:ext cx="2174490" cy="1304694"/>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ctr" defTabSz="2667000">
            <a:lnSpc>
              <a:spcPct val="90000"/>
            </a:lnSpc>
            <a:spcBef>
              <a:spcPct val="0"/>
            </a:spcBef>
            <a:spcAft>
              <a:spcPct val="35000"/>
            </a:spcAft>
            <a:buNone/>
          </a:pPr>
          <a:endParaRPr lang="en-GB" sz="6000" kern="1200" dirty="0"/>
        </a:p>
      </dsp:txBody>
      <dsp:txXfrm>
        <a:off x="2974584" y="1523321"/>
        <a:ext cx="2174490" cy="1304694"/>
      </dsp:txXfrm>
    </dsp:sp>
    <dsp:sp modelId="{D3EB4486-5AB3-4054-96AA-8D795FD32C5D}">
      <dsp:nvSpPr>
        <dsp:cNvPr id="0" name=""/>
        <dsp:cNvSpPr/>
      </dsp:nvSpPr>
      <dsp:spPr>
        <a:xfrm>
          <a:off x="5385986" y="1523321"/>
          <a:ext cx="2174490" cy="1304694"/>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ctr" defTabSz="2667000">
            <a:lnSpc>
              <a:spcPct val="90000"/>
            </a:lnSpc>
            <a:spcBef>
              <a:spcPct val="0"/>
            </a:spcBef>
            <a:spcAft>
              <a:spcPct val="35000"/>
            </a:spcAft>
            <a:buNone/>
          </a:pPr>
          <a:endParaRPr lang="en-GB" sz="6000" kern="1200" dirty="0"/>
        </a:p>
      </dsp:txBody>
      <dsp:txXfrm>
        <a:off x="5385986" y="1523321"/>
        <a:ext cx="2174490" cy="1304694"/>
      </dsp:txXfrm>
    </dsp:sp>
    <dsp:sp modelId="{00617958-7EBB-45AD-BD2C-D1D37009C6BA}">
      <dsp:nvSpPr>
        <dsp:cNvPr id="0" name=""/>
        <dsp:cNvSpPr/>
      </dsp:nvSpPr>
      <dsp:spPr>
        <a:xfrm>
          <a:off x="7758464" y="1523321"/>
          <a:ext cx="2174490" cy="1304694"/>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ctr" defTabSz="2667000">
            <a:lnSpc>
              <a:spcPct val="90000"/>
            </a:lnSpc>
            <a:spcBef>
              <a:spcPct val="0"/>
            </a:spcBef>
            <a:spcAft>
              <a:spcPct val="35000"/>
            </a:spcAft>
            <a:buNone/>
          </a:pPr>
          <a:endParaRPr lang="en-GB" sz="6000" kern="1200" dirty="0"/>
        </a:p>
      </dsp:txBody>
      <dsp:txXfrm>
        <a:off x="7758464" y="1523321"/>
        <a:ext cx="2174490" cy="1304694"/>
      </dsp:txXfrm>
    </dsp:sp>
    <dsp:sp modelId="{C3558DE2-0E13-4175-9306-87976C8702D3}">
      <dsp:nvSpPr>
        <dsp:cNvPr id="0" name=""/>
        <dsp:cNvSpPr/>
      </dsp:nvSpPr>
      <dsp:spPr>
        <a:xfrm>
          <a:off x="582645" y="3045465"/>
          <a:ext cx="2174490" cy="1304694"/>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ctr" defTabSz="2667000">
            <a:lnSpc>
              <a:spcPct val="90000"/>
            </a:lnSpc>
            <a:spcBef>
              <a:spcPct val="0"/>
            </a:spcBef>
            <a:spcAft>
              <a:spcPct val="35000"/>
            </a:spcAft>
            <a:buNone/>
          </a:pPr>
          <a:endParaRPr lang="en-GB" sz="6000" kern="1200" dirty="0"/>
        </a:p>
      </dsp:txBody>
      <dsp:txXfrm>
        <a:off x="582645" y="3045465"/>
        <a:ext cx="2174490" cy="1304694"/>
      </dsp:txXfrm>
    </dsp:sp>
    <dsp:sp modelId="{B3BC74B7-1D87-4CA6-81E4-A0F51A9079AA}">
      <dsp:nvSpPr>
        <dsp:cNvPr id="0" name=""/>
        <dsp:cNvSpPr/>
      </dsp:nvSpPr>
      <dsp:spPr>
        <a:xfrm>
          <a:off x="2974584" y="3045465"/>
          <a:ext cx="2174490" cy="1304694"/>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ctr" defTabSz="2667000">
            <a:lnSpc>
              <a:spcPct val="90000"/>
            </a:lnSpc>
            <a:spcBef>
              <a:spcPct val="0"/>
            </a:spcBef>
            <a:spcAft>
              <a:spcPct val="35000"/>
            </a:spcAft>
            <a:buNone/>
          </a:pPr>
          <a:endParaRPr lang="en-GB" sz="6000" kern="1200" dirty="0"/>
        </a:p>
      </dsp:txBody>
      <dsp:txXfrm>
        <a:off x="2974584" y="3045465"/>
        <a:ext cx="2174490" cy="1304694"/>
      </dsp:txXfrm>
    </dsp:sp>
    <dsp:sp modelId="{3FD4892F-E433-4907-A35D-EA0521E3DB72}">
      <dsp:nvSpPr>
        <dsp:cNvPr id="0" name=""/>
        <dsp:cNvSpPr/>
      </dsp:nvSpPr>
      <dsp:spPr>
        <a:xfrm>
          <a:off x="5366524" y="3045465"/>
          <a:ext cx="2174490" cy="1304694"/>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ctr" defTabSz="2667000">
            <a:lnSpc>
              <a:spcPct val="90000"/>
            </a:lnSpc>
            <a:spcBef>
              <a:spcPct val="0"/>
            </a:spcBef>
            <a:spcAft>
              <a:spcPct val="35000"/>
            </a:spcAft>
            <a:buNone/>
          </a:pPr>
          <a:endParaRPr lang="en-GB" sz="6000" kern="1200" dirty="0"/>
        </a:p>
      </dsp:txBody>
      <dsp:txXfrm>
        <a:off x="5366524" y="3045465"/>
        <a:ext cx="2174490" cy="1304694"/>
      </dsp:txXfrm>
    </dsp:sp>
    <dsp:sp modelId="{5CC20C2D-3F83-4BAC-B9B4-6C1B751A6F42}">
      <dsp:nvSpPr>
        <dsp:cNvPr id="0" name=""/>
        <dsp:cNvSpPr/>
      </dsp:nvSpPr>
      <dsp:spPr>
        <a:xfrm>
          <a:off x="7758464" y="3045465"/>
          <a:ext cx="2174490" cy="1304694"/>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ctr" defTabSz="2667000">
            <a:lnSpc>
              <a:spcPct val="90000"/>
            </a:lnSpc>
            <a:spcBef>
              <a:spcPct val="0"/>
            </a:spcBef>
            <a:spcAft>
              <a:spcPct val="35000"/>
            </a:spcAft>
            <a:buNone/>
          </a:pPr>
          <a:endParaRPr lang="en-GB" sz="6000" kern="1200" dirty="0"/>
        </a:p>
      </dsp:txBody>
      <dsp:txXfrm>
        <a:off x="7758464" y="3045465"/>
        <a:ext cx="2174490" cy="1304694"/>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1800" cy="499011"/>
          </a:xfrm>
          <a:prstGeom prst="rect">
            <a:avLst/>
          </a:prstGeom>
        </p:spPr>
        <p:txBody>
          <a:bodyPr vert="horz" lIns="91870" tIns="45935" rIns="91870" bIns="45935" rtlCol="0"/>
          <a:lstStyle>
            <a:lvl1pPr algn="l">
              <a:defRPr sz="1200"/>
            </a:lvl1pPr>
          </a:lstStyle>
          <a:p>
            <a:endParaRPr lang="en-US"/>
          </a:p>
        </p:txBody>
      </p:sp>
      <p:sp>
        <p:nvSpPr>
          <p:cNvPr id="3" name="Date Placeholder 2"/>
          <p:cNvSpPr>
            <a:spLocks noGrp="1"/>
          </p:cNvSpPr>
          <p:nvPr>
            <p:ph type="dt" idx="1"/>
          </p:nvPr>
        </p:nvSpPr>
        <p:spPr>
          <a:xfrm>
            <a:off x="3884615" y="0"/>
            <a:ext cx="2971800" cy="499011"/>
          </a:xfrm>
          <a:prstGeom prst="rect">
            <a:avLst/>
          </a:prstGeom>
        </p:spPr>
        <p:txBody>
          <a:bodyPr vert="horz" lIns="91870" tIns="45935" rIns="91870" bIns="45935" rtlCol="0"/>
          <a:lstStyle>
            <a:lvl1pPr algn="r">
              <a:defRPr sz="1200"/>
            </a:lvl1pPr>
          </a:lstStyle>
          <a:p>
            <a:fld id="{76EF279D-7E17-A342-8FDA-69DE11EC5AB0}" type="datetimeFigureOut">
              <a:rPr lang="en-US" smtClean="0"/>
              <a:t>1/6/2024</a:t>
            </a:fld>
            <a:endParaRPr lang="en-US"/>
          </a:p>
        </p:txBody>
      </p:sp>
      <p:sp>
        <p:nvSpPr>
          <p:cNvPr id="4" name="Slide Image Placeholder 3"/>
          <p:cNvSpPr>
            <a:spLocks noGrp="1" noRot="1" noChangeAspect="1"/>
          </p:cNvSpPr>
          <p:nvPr>
            <p:ph type="sldImg" idx="2"/>
          </p:nvPr>
        </p:nvSpPr>
        <p:spPr>
          <a:xfrm>
            <a:off x="449263" y="1246188"/>
            <a:ext cx="5959475" cy="3352800"/>
          </a:xfrm>
          <a:prstGeom prst="rect">
            <a:avLst/>
          </a:prstGeom>
          <a:noFill/>
          <a:ln w="12700">
            <a:solidFill>
              <a:prstClr val="black"/>
            </a:solidFill>
          </a:ln>
        </p:spPr>
        <p:txBody>
          <a:bodyPr vert="horz" lIns="91870" tIns="45935" rIns="91870" bIns="45935" rtlCol="0" anchor="ctr"/>
          <a:lstStyle/>
          <a:p>
            <a:endParaRPr lang="en-US"/>
          </a:p>
        </p:txBody>
      </p:sp>
      <p:sp>
        <p:nvSpPr>
          <p:cNvPr id="5" name="Notes Placeholder 4"/>
          <p:cNvSpPr>
            <a:spLocks noGrp="1"/>
          </p:cNvSpPr>
          <p:nvPr>
            <p:ph type="body" sz="quarter" idx="3"/>
          </p:nvPr>
        </p:nvSpPr>
        <p:spPr>
          <a:xfrm>
            <a:off x="685801" y="4786363"/>
            <a:ext cx="5486400" cy="3916115"/>
          </a:xfrm>
          <a:prstGeom prst="rect">
            <a:avLst/>
          </a:prstGeom>
        </p:spPr>
        <p:txBody>
          <a:bodyPr vert="horz" lIns="91870" tIns="45935" rIns="91870" bIns="45935"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1" y="9446679"/>
            <a:ext cx="2971800" cy="499011"/>
          </a:xfrm>
          <a:prstGeom prst="rect">
            <a:avLst/>
          </a:prstGeom>
        </p:spPr>
        <p:txBody>
          <a:bodyPr vert="horz" lIns="91870" tIns="45935" rIns="91870" bIns="45935" rtlCol="0" anchor="b"/>
          <a:lstStyle>
            <a:lvl1pPr algn="l">
              <a:defRPr sz="1200"/>
            </a:lvl1pPr>
          </a:lstStyle>
          <a:p>
            <a:endParaRPr lang="en-US"/>
          </a:p>
        </p:txBody>
      </p:sp>
      <p:sp>
        <p:nvSpPr>
          <p:cNvPr id="7" name="Slide Number Placeholder 6"/>
          <p:cNvSpPr>
            <a:spLocks noGrp="1"/>
          </p:cNvSpPr>
          <p:nvPr>
            <p:ph type="sldNum" sz="quarter" idx="5"/>
          </p:nvPr>
        </p:nvSpPr>
        <p:spPr>
          <a:xfrm>
            <a:off x="3884615" y="9446679"/>
            <a:ext cx="2971800" cy="499011"/>
          </a:xfrm>
          <a:prstGeom prst="rect">
            <a:avLst/>
          </a:prstGeom>
        </p:spPr>
        <p:txBody>
          <a:bodyPr vert="horz" lIns="91870" tIns="45935" rIns="91870" bIns="45935" rtlCol="0" anchor="b"/>
          <a:lstStyle>
            <a:lvl1pPr algn="r">
              <a:defRPr sz="1200"/>
            </a:lvl1pPr>
          </a:lstStyle>
          <a:p>
            <a:fld id="{ED6FA9DB-0539-6345-951A-3E7FA82FF884}" type="slidenum">
              <a:rPr lang="en-US" smtClean="0"/>
              <a:t>‹#›</a:t>
            </a:fld>
            <a:endParaRPr lang="en-US"/>
          </a:p>
        </p:txBody>
      </p:sp>
    </p:spTree>
    <p:extLst>
      <p:ext uri="{BB962C8B-B14F-4D97-AF65-F5344CB8AC3E}">
        <p14:creationId xmlns:p14="http://schemas.microsoft.com/office/powerpoint/2010/main" val="10086658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D6FA9DB-0539-6345-951A-3E7FA82FF884}" type="slidenum">
              <a:rPr lang="en-US" smtClean="0"/>
              <a:t>1</a:t>
            </a:fld>
            <a:endParaRPr lang="en-US"/>
          </a:p>
        </p:txBody>
      </p:sp>
    </p:spTree>
    <p:extLst>
      <p:ext uri="{BB962C8B-B14F-4D97-AF65-F5344CB8AC3E}">
        <p14:creationId xmlns:p14="http://schemas.microsoft.com/office/powerpoint/2010/main" val="29988953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Figure 8.1 pg. 124 in </a:t>
            </a:r>
            <a:r>
              <a:rPr lang="en-GB" i="1" dirty="0"/>
              <a:t>Questions to Stimulate Dialogue </a:t>
            </a:r>
            <a:r>
              <a:rPr lang="en-GB" dirty="0"/>
              <a:t>by John Paramore.  Effective questioning depends on all the above 3 factors.  Without effective subject pedagogy we do not frame the correct questions and without knowledge our learners cannot explore or deliver a response.  We need to be  “… actively engaged in making sense of the students’ understanding of their learning and it is as important to develop this disposition as it is to be aware of the sorts of questions available to you.” pg. 123</a:t>
            </a:r>
          </a:p>
          <a:p>
            <a:endParaRPr lang="en-GB" dirty="0"/>
          </a:p>
          <a:p>
            <a:endParaRPr lang="en-GB" dirty="0"/>
          </a:p>
        </p:txBody>
      </p:sp>
      <p:sp>
        <p:nvSpPr>
          <p:cNvPr id="4" name="Slide Number Placeholder 3"/>
          <p:cNvSpPr>
            <a:spLocks noGrp="1"/>
          </p:cNvSpPr>
          <p:nvPr>
            <p:ph type="sldNum" sz="quarter" idx="5"/>
          </p:nvPr>
        </p:nvSpPr>
        <p:spPr/>
        <p:txBody>
          <a:bodyPr/>
          <a:lstStyle/>
          <a:p>
            <a:fld id="{ED6FA9DB-0539-6345-951A-3E7FA82FF884}" type="slidenum">
              <a:rPr lang="en-US" smtClean="0"/>
              <a:t>12</a:t>
            </a:fld>
            <a:endParaRPr lang="en-US"/>
          </a:p>
        </p:txBody>
      </p:sp>
    </p:spTree>
    <p:extLst>
      <p:ext uri="{BB962C8B-B14F-4D97-AF65-F5344CB8AC3E}">
        <p14:creationId xmlns:p14="http://schemas.microsoft.com/office/powerpoint/2010/main" val="34192384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next 3 slides highlight the 3 “motives” for using questions as highlighted by Paramore.  It is interesting to note that this was published in a Primary teaching resource. </a:t>
            </a:r>
          </a:p>
        </p:txBody>
      </p:sp>
      <p:sp>
        <p:nvSpPr>
          <p:cNvPr id="4" name="Slide Number Placeholder 3"/>
          <p:cNvSpPr>
            <a:spLocks noGrp="1"/>
          </p:cNvSpPr>
          <p:nvPr>
            <p:ph type="sldNum" sz="quarter" idx="5"/>
          </p:nvPr>
        </p:nvSpPr>
        <p:spPr/>
        <p:txBody>
          <a:bodyPr/>
          <a:lstStyle/>
          <a:p>
            <a:fld id="{ED6FA9DB-0539-6345-951A-3E7FA82FF884}" type="slidenum">
              <a:rPr lang="en-US" smtClean="0"/>
              <a:t>13</a:t>
            </a:fld>
            <a:endParaRPr lang="en-US"/>
          </a:p>
        </p:txBody>
      </p:sp>
    </p:spTree>
    <p:extLst>
      <p:ext uri="{BB962C8B-B14F-4D97-AF65-F5344CB8AC3E}">
        <p14:creationId xmlns:p14="http://schemas.microsoft.com/office/powerpoint/2010/main" val="31747638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That ideas are open to change and review and that they depend on “what you know at any one point and with new knowledge these views are open to change” pg. 131 Paramore</a:t>
            </a:r>
          </a:p>
        </p:txBody>
      </p:sp>
      <p:sp>
        <p:nvSpPr>
          <p:cNvPr id="4" name="Slide Number Placeholder 3"/>
          <p:cNvSpPr>
            <a:spLocks noGrp="1"/>
          </p:cNvSpPr>
          <p:nvPr>
            <p:ph type="sldNum" sz="quarter" idx="5"/>
          </p:nvPr>
        </p:nvSpPr>
        <p:spPr/>
        <p:txBody>
          <a:bodyPr/>
          <a:lstStyle/>
          <a:p>
            <a:fld id="{ED6FA9DB-0539-6345-951A-3E7FA82FF884}" type="slidenum">
              <a:rPr lang="en-US" smtClean="0"/>
              <a:t>15</a:t>
            </a:fld>
            <a:endParaRPr lang="en-US"/>
          </a:p>
        </p:txBody>
      </p:sp>
    </p:spTree>
    <p:extLst>
      <p:ext uri="{BB962C8B-B14F-4D97-AF65-F5344CB8AC3E}">
        <p14:creationId xmlns:p14="http://schemas.microsoft.com/office/powerpoint/2010/main" val="33173578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8698">
              <a:defRPr/>
            </a:pPr>
            <a:r>
              <a:rPr lang="en-GB" dirty="0"/>
              <a:t>This </a:t>
            </a:r>
            <a:r>
              <a:rPr lang="en-GB"/>
              <a:t>slide highlights </a:t>
            </a:r>
            <a:r>
              <a:rPr lang="en-GB" dirty="0"/>
              <a:t>all 3 “motives” for using questions as highlighted by </a:t>
            </a:r>
            <a:r>
              <a:rPr lang="en-GB"/>
              <a:t>Paramore. </a:t>
            </a:r>
            <a:r>
              <a:rPr lang="en-GB" dirty="0"/>
              <a:t>Paramore J (2017) Questioning to Stimulate Dialogue, in Paige R, Lambert S and </a:t>
            </a:r>
            <a:r>
              <a:rPr lang="en-GB" dirty="0" err="1"/>
              <a:t>Geeson</a:t>
            </a:r>
            <a:r>
              <a:rPr lang="en-GB" dirty="0"/>
              <a:t> R (eds) Building skills for Effective Primary Teaching, London: Learning Matters</a:t>
            </a:r>
          </a:p>
          <a:p>
            <a:r>
              <a:rPr lang="en-GB" dirty="0"/>
              <a:t> </a:t>
            </a:r>
          </a:p>
        </p:txBody>
      </p:sp>
      <p:sp>
        <p:nvSpPr>
          <p:cNvPr id="4" name="Slide Number Placeholder 3"/>
          <p:cNvSpPr>
            <a:spLocks noGrp="1"/>
          </p:cNvSpPr>
          <p:nvPr>
            <p:ph type="sldNum" sz="quarter" idx="5"/>
          </p:nvPr>
        </p:nvSpPr>
        <p:spPr/>
        <p:txBody>
          <a:bodyPr/>
          <a:lstStyle/>
          <a:p>
            <a:fld id="{ED6FA9DB-0539-6345-951A-3E7FA82FF884}" type="slidenum">
              <a:rPr lang="en-US" smtClean="0"/>
              <a:t>16</a:t>
            </a:fld>
            <a:endParaRPr lang="en-US"/>
          </a:p>
        </p:txBody>
      </p:sp>
    </p:spTree>
    <p:extLst>
      <p:ext uri="{BB962C8B-B14F-4D97-AF65-F5344CB8AC3E}">
        <p14:creationId xmlns:p14="http://schemas.microsoft.com/office/powerpoint/2010/main" val="23179647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D6FA9DB-0539-6345-951A-3E7FA82FF884}" type="slidenum">
              <a:rPr lang="en-US" smtClean="0"/>
              <a:t>18</a:t>
            </a:fld>
            <a:endParaRPr lang="en-US"/>
          </a:p>
        </p:txBody>
      </p:sp>
    </p:spTree>
    <p:extLst>
      <p:ext uri="{BB962C8B-B14F-4D97-AF65-F5344CB8AC3E}">
        <p14:creationId xmlns:p14="http://schemas.microsoft.com/office/powerpoint/2010/main" val="35993555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D6FA9DB-0539-6345-951A-3E7FA82FF884}" type="slidenum">
              <a:rPr lang="en-US" smtClean="0"/>
              <a:t>20</a:t>
            </a:fld>
            <a:endParaRPr lang="en-US"/>
          </a:p>
        </p:txBody>
      </p:sp>
    </p:spTree>
    <p:extLst>
      <p:ext uri="{BB962C8B-B14F-4D97-AF65-F5344CB8AC3E}">
        <p14:creationId xmlns:p14="http://schemas.microsoft.com/office/powerpoint/2010/main" val="6384236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D6FA9DB-0539-6345-951A-3E7FA82FF884}" type="slidenum">
              <a:rPr lang="en-US" smtClean="0"/>
              <a:t>21</a:t>
            </a:fld>
            <a:endParaRPr lang="en-US"/>
          </a:p>
        </p:txBody>
      </p:sp>
    </p:spTree>
    <p:extLst>
      <p:ext uri="{BB962C8B-B14F-4D97-AF65-F5344CB8AC3E}">
        <p14:creationId xmlns:p14="http://schemas.microsoft.com/office/powerpoint/2010/main" val="15997641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D6FA9DB-0539-6345-951A-3E7FA82FF884}" type="slidenum">
              <a:rPr lang="en-US" smtClean="0"/>
              <a:t>22</a:t>
            </a:fld>
            <a:endParaRPr lang="en-US"/>
          </a:p>
        </p:txBody>
      </p:sp>
    </p:spTree>
    <p:extLst>
      <p:ext uri="{BB962C8B-B14F-4D97-AF65-F5344CB8AC3E}">
        <p14:creationId xmlns:p14="http://schemas.microsoft.com/office/powerpoint/2010/main" val="29264030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D6FA9DB-0539-6345-951A-3E7FA82FF884}" type="slidenum">
              <a:rPr lang="en-US" smtClean="0"/>
              <a:t>23</a:t>
            </a:fld>
            <a:endParaRPr lang="en-US"/>
          </a:p>
        </p:txBody>
      </p:sp>
    </p:spTree>
    <p:extLst>
      <p:ext uri="{BB962C8B-B14F-4D97-AF65-F5344CB8AC3E}">
        <p14:creationId xmlns:p14="http://schemas.microsoft.com/office/powerpoint/2010/main" val="41677448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D6FA9DB-0539-6345-951A-3E7FA82FF884}" type="slidenum">
              <a:rPr lang="en-US" smtClean="0"/>
              <a:t>24</a:t>
            </a:fld>
            <a:endParaRPr lang="en-US"/>
          </a:p>
        </p:txBody>
      </p:sp>
    </p:spTree>
    <p:extLst>
      <p:ext uri="{BB962C8B-B14F-4D97-AF65-F5344CB8AC3E}">
        <p14:creationId xmlns:p14="http://schemas.microsoft.com/office/powerpoint/2010/main" val="15791334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D6FA9DB-0539-6345-951A-3E7FA82FF884}" type="slidenum">
              <a:rPr lang="en-US" smtClean="0"/>
              <a:t>2</a:t>
            </a:fld>
            <a:endParaRPr lang="en-US"/>
          </a:p>
        </p:txBody>
      </p:sp>
    </p:spTree>
    <p:extLst>
      <p:ext uri="{BB962C8B-B14F-4D97-AF65-F5344CB8AC3E}">
        <p14:creationId xmlns:p14="http://schemas.microsoft.com/office/powerpoint/2010/main" val="13066979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D6FA9DB-0539-6345-951A-3E7FA82FF884}" type="slidenum">
              <a:rPr lang="en-US" smtClean="0"/>
              <a:t>25</a:t>
            </a:fld>
            <a:endParaRPr lang="en-US"/>
          </a:p>
        </p:txBody>
      </p:sp>
    </p:spTree>
    <p:extLst>
      <p:ext uri="{BB962C8B-B14F-4D97-AF65-F5344CB8AC3E}">
        <p14:creationId xmlns:p14="http://schemas.microsoft.com/office/powerpoint/2010/main" val="38418763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346297-F5AF-9469-CB23-96315575C0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5CBD55-A983-2F83-B542-7E15D9631A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BD945E-8D95-7222-A585-D389423F05F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00EE1F9-4A48-F522-D9F0-37ECB908892C}"/>
              </a:ext>
            </a:extLst>
          </p:cNvPr>
          <p:cNvSpPr>
            <a:spLocks noGrp="1"/>
          </p:cNvSpPr>
          <p:nvPr>
            <p:ph type="sldNum" sz="quarter" idx="5"/>
          </p:nvPr>
        </p:nvSpPr>
        <p:spPr/>
        <p:txBody>
          <a:bodyPr/>
          <a:lstStyle/>
          <a:p>
            <a:fld id="{ED6FA9DB-0539-6345-951A-3E7FA82FF884}" type="slidenum">
              <a:rPr lang="en-US" smtClean="0"/>
              <a:t>26</a:t>
            </a:fld>
            <a:endParaRPr lang="en-US"/>
          </a:p>
        </p:txBody>
      </p:sp>
    </p:spTree>
    <p:extLst>
      <p:ext uri="{BB962C8B-B14F-4D97-AF65-F5344CB8AC3E}">
        <p14:creationId xmlns:p14="http://schemas.microsoft.com/office/powerpoint/2010/main" val="25653278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3D0201-5F55-CF4D-ADEE-13FCBC91DB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998E17-12A8-8DCE-5292-803429F3C4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333842-2712-1841-5E8F-832457D5380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D7AA075-23FD-E16E-EF59-DA5ECC711E88}"/>
              </a:ext>
            </a:extLst>
          </p:cNvPr>
          <p:cNvSpPr>
            <a:spLocks noGrp="1"/>
          </p:cNvSpPr>
          <p:nvPr>
            <p:ph type="sldNum" sz="quarter" idx="5"/>
          </p:nvPr>
        </p:nvSpPr>
        <p:spPr/>
        <p:txBody>
          <a:bodyPr/>
          <a:lstStyle/>
          <a:p>
            <a:fld id="{ED6FA9DB-0539-6345-951A-3E7FA82FF884}" type="slidenum">
              <a:rPr lang="en-US" smtClean="0"/>
              <a:t>27</a:t>
            </a:fld>
            <a:endParaRPr lang="en-US"/>
          </a:p>
        </p:txBody>
      </p:sp>
    </p:spTree>
    <p:extLst>
      <p:ext uri="{BB962C8B-B14F-4D97-AF65-F5344CB8AC3E}">
        <p14:creationId xmlns:p14="http://schemas.microsoft.com/office/powerpoint/2010/main" val="31816213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D6FA9DB-0539-6345-951A-3E7FA82FF884}" type="slidenum">
              <a:rPr lang="en-US" smtClean="0"/>
              <a:t>28</a:t>
            </a:fld>
            <a:endParaRPr lang="en-US"/>
          </a:p>
        </p:txBody>
      </p:sp>
    </p:spTree>
    <p:extLst>
      <p:ext uri="{BB962C8B-B14F-4D97-AF65-F5344CB8AC3E}">
        <p14:creationId xmlns:p14="http://schemas.microsoft.com/office/powerpoint/2010/main" val="31449188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D6FA9DB-0539-6345-951A-3E7FA82FF884}" type="slidenum">
              <a:rPr lang="en-US" smtClean="0"/>
              <a:t>29</a:t>
            </a:fld>
            <a:endParaRPr lang="en-US"/>
          </a:p>
        </p:txBody>
      </p:sp>
    </p:spTree>
    <p:extLst>
      <p:ext uri="{BB962C8B-B14F-4D97-AF65-F5344CB8AC3E}">
        <p14:creationId xmlns:p14="http://schemas.microsoft.com/office/powerpoint/2010/main" val="39076027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8698">
              <a:defRPr/>
            </a:pPr>
            <a:endParaRPr lang="en-GB" dirty="0"/>
          </a:p>
        </p:txBody>
      </p:sp>
      <p:sp>
        <p:nvSpPr>
          <p:cNvPr id="4" name="Slide Number Placeholder 3"/>
          <p:cNvSpPr>
            <a:spLocks noGrp="1"/>
          </p:cNvSpPr>
          <p:nvPr>
            <p:ph type="sldNum" sz="quarter" idx="5"/>
          </p:nvPr>
        </p:nvSpPr>
        <p:spPr/>
        <p:txBody>
          <a:bodyPr/>
          <a:lstStyle/>
          <a:p>
            <a:fld id="{ED6FA9DB-0539-6345-951A-3E7FA82FF884}" type="slidenum">
              <a:rPr lang="en-US" smtClean="0"/>
              <a:t>31</a:t>
            </a:fld>
            <a:endParaRPr lang="en-US"/>
          </a:p>
        </p:txBody>
      </p:sp>
    </p:spTree>
    <p:extLst>
      <p:ext uri="{BB962C8B-B14F-4D97-AF65-F5344CB8AC3E}">
        <p14:creationId xmlns:p14="http://schemas.microsoft.com/office/powerpoint/2010/main" val="362907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Activity – give teachers thinking time to reflect on the theory that has been presented.  Encourage teachers to think about the plethora of questions that they use in lessons and how they can make them purposeful for different points of the lesson. </a:t>
            </a:r>
          </a:p>
        </p:txBody>
      </p:sp>
      <p:sp>
        <p:nvSpPr>
          <p:cNvPr id="4" name="Slide Number Placeholder 3"/>
          <p:cNvSpPr>
            <a:spLocks noGrp="1"/>
          </p:cNvSpPr>
          <p:nvPr>
            <p:ph type="sldNum" sz="quarter" idx="5"/>
          </p:nvPr>
        </p:nvSpPr>
        <p:spPr/>
        <p:txBody>
          <a:bodyPr/>
          <a:lstStyle/>
          <a:p>
            <a:fld id="{ED6FA9DB-0539-6345-951A-3E7FA82FF884}" type="slidenum">
              <a:rPr lang="en-US" smtClean="0"/>
              <a:t>32</a:t>
            </a:fld>
            <a:endParaRPr lang="en-US"/>
          </a:p>
        </p:txBody>
      </p:sp>
    </p:spTree>
    <p:extLst>
      <p:ext uri="{BB962C8B-B14F-4D97-AF65-F5344CB8AC3E}">
        <p14:creationId xmlns:p14="http://schemas.microsoft.com/office/powerpoint/2010/main" val="2668230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 are some suggestions.  We would encourage you to go through each of these and discuss them – which ones do you use most in your subject? Are you using a range of them? </a:t>
            </a:r>
          </a:p>
        </p:txBody>
      </p:sp>
      <p:sp>
        <p:nvSpPr>
          <p:cNvPr id="4" name="Slide Number Placeholder 3"/>
          <p:cNvSpPr>
            <a:spLocks noGrp="1"/>
          </p:cNvSpPr>
          <p:nvPr>
            <p:ph type="sldNum" sz="quarter" idx="5"/>
          </p:nvPr>
        </p:nvSpPr>
        <p:spPr/>
        <p:txBody>
          <a:bodyPr/>
          <a:lstStyle/>
          <a:p>
            <a:fld id="{ED6FA9DB-0539-6345-951A-3E7FA82FF884}" type="slidenum">
              <a:rPr lang="en-US" smtClean="0"/>
              <a:t>33</a:t>
            </a:fld>
            <a:endParaRPr lang="en-US"/>
          </a:p>
        </p:txBody>
      </p:sp>
    </p:spTree>
    <p:extLst>
      <p:ext uri="{BB962C8B-B14F-4D97-AF65-F5344CB8AC3E}">
        <p14:creationId xmlns:p14="http://schemas.microsoft.com/office/powerpoint/2010/main" val="7935998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slide highlights some ideas about the FORM of questions and how we prepare pupils to be able to understand and deconstruct questions.  This will also vary across subjects and key phases. </a:t>
            </a:r>
          </a:p>
        </p:txBody>
      </p:sp>
      <p:sp>
        <p:nvSpPr>
          <p:cNvPr id="4" name="Slide Number Placeholder 3"/>
          <p:cNvSpPr>
            <a:spLocks noGrp="1"/>
          </p:cNvSpPr>
          <p:nvPr>
            <p:ph type="sldNum" sz="quarter" idx="5"/>
          </p:nvPr>
        </p:nvSpPr>
        <p:spPr/>
        <p:txBody>
          <a:bodyPr/>
          <a:lstStyle/>
          <a:p>
            <a:fld id="{ED6FA9DB-0539-6345-951A-3E7FA82FF884}" type="slidenum">
              <a:rPr lang="en-US" smtClean="0"/>
              <a:t>34</a:t>
            </a:fld>
            <a:endParaRPr lang="en-US"/>
          </a:p>
        </p:txBody>
      </p:sp>
    </p:spTree>
    <p:extLst>
      <p:ext uri="{BB962C8B-B14F-4D97-AF65-F5344CB8AC3E}">
        <p14:creationId xmlns:p14="http://schemas.microsoft.com/office/powerpoint/2010/main" val="34228166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an activity for staff to complete – </a:t>
            </a:r>
          </a:p>
        </p:txBody>
      </p:sp>
      <p:sp>
        <p:nvSpPr>
          <p:cNvPr id="4" name="Slide Number Placeholder 3"/>
          <p:cNvSpPr>
            <a:spLocks noGrp="1"/>
          </p:cNvSpPr>
          <p:nvPr>
            <p:ph type="sldNum" sz="quarter" idx="5"/>
          </p:nvPr>
        </p:nvSpPr>
        <p:spPr/>
        <p:txBody>
          <a:bodyPr/>
          <a:lstStyle/>
          <a:p>
            <a:fld id="{ED6FA9DB-0539-6345-951A-3E7FA82FF884}" type="slidenum">
              <a:rPr lang="en-US" smtClean="0"/>
              <a:t>35</a:t>
            </a:fld>
            <a:endParaRPr lang="en-US"/>
          </a:p>
        </p:txBody>
      </p:sp>
    </p:spTree>
    <p:extLst>
      <p:ext uri="{BB962C8B-B14F-4D97-AF65-F5344CB8AC3E}">
        <p14:creationId xmlns:p14="http://schemas.microsoft.com/office/powerpoint/2010/main" val="25501196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the quotes </a:t>
            </a:r>
            <a:r>
              <a:rPr lang="en-GB" dirty="0">
                <a:solidFill>
                  <a:srgbClr val="FF0000"/>
                </a:solidFill>
              </a:rPr>
              <a:t>quilt for this topic</a:t>
            </a:r>
            <a:r>
              <a:rPr lang="en-GB" dirty="0"/>
              <a:t>.  It is a collection of views/opinions from a selection of people across education.  Please share this and ask your staff to discuss the view points – are there any views that resonate? Any views they disagree with? There is a reflection jotter on the next page should you want to use it with staff.  These will also be in the additional resource for this topic. </a:t>
            </a:r>
          </a:p>
        </p:txBody>
      </p:sp>
      <p:sp>
        <p:nvSpPr>
          <p:cNvPr id="4" name="Slide Number Placeholder 3"/>
          <p:cNvSpPr>
            <a:spLocks noGrp="1"/>
          </p:cNvSpPr>
          <p:nvPr>
            <p:ph type="sldNum" sz="quarter" idx="5"/>
          </p:nvPr>
        </p:nvSpPr>
        <p:spPr/>
        <p:txBody>
          <a:bodyPr/>
          <a:lstStyle/>
          <a:p>
            <a:fld id="{ED6FA9DB-0539-6345-951A-3E7FA82FF884}" type="slidenum">
              <a:rPr lang="en-US" smtClean="0"/>
              <a:t>4</a:t>
            </a:fld>
            <a:endParaRPr lang="en-US"/>
          </a:p>
        </p:txBody>
      </p:sp>
    </p:spTree>
    <p:extLst>
      <p:ext uri="{BB962C8B-B14F-4D97-AF65-F5344CB8AC3E}">
        <p14:creationId xmlns:p14="http://schemas.microsoft.com/office/powerpoint/2010/main" val="26298809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D6FA9DB-0539-6345-951A-3E7FA82FF884}" type="slidenum">
              <a:rPr lang="en-US" smtClean="0"/>
              <a:t>36</a:t>
            </a:fld>
            <a:endParaRPr lang="en-US"/>
          </a:p>
        </p:txBody>
      </p:sp>
    </p:spTree>
    <p:extLst>
      <p:ext uri="{BB962C8B-B14F-4D97-AF65-F5344CB8AC3E}">
        <p14:creationId xmlns:p14="http://schemas.microsoft.com/office/powerpoint/2010/main" val="42369810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D6FA9DB-0539-6345-951A-3E7FA82FF884}" type="slidenum">
              <a:rPr lang="en-US" smtClean="0"/>
              <a:t>38</a:t>
            </a:fld>
            <a:endParaRPr lang="en-US"/>
          </a:p>
        </p:txBody>
      </p:sp>
    </p:spTree>
    <p:extLst>
      <p:ext uri="{BB962C8B-B14F-4D97-AF65-F5344CB8AC3E}">
        <p14:creationId xmlns:p14="http://schemas.microsoft.com/office/powerpoint/2010/main" val="7362352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D6FA9DB-0539-6345-951A-3E7FA82FF884}" type="slidenum">
              <a:rPr lang="en-US" smtClean="0"/>
              <a:t>39</a:t>
            </a:fld>
            <a:endParaRPr lang="en-US"/>
          </a:p>
        </p:txBody>
      </p:sp>
    </p:spTree>
    <p:extLst>
      <p:ext uri="{BB962C8B-B14F-4D97-AF65-F5344CB8AC3E}">
        <p14:creationId xmlns:p14="http://schemas.microsoft.com/office/powerpoint/2010/main" val="27180661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D6FA9DB-0539-6345-951A-3E7FA82FF884}" type="slidenum">
              <a:rPr lang="en-US" smtClean="0"/>
              <a:t>40</a:t>
            </a:fld>
            <a:endParaRPr lang="en-US"/>
          </a:p>
        </p:txBody>
      </p:sp>
    </p:spTree>
    <p:extLst>
      <p:ext uri="{BB962C8B-B14F-4D97-AF65-F5344CB8AC3E}">
        <p14:creationId xmlns:p14="http://schemas.microsoft.com/office/powerpoint/2010/main" val="24796266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the final activity – it can, however, be done throughout the training or at the end.  Whatever works best in your context.  This is also in the Questioning Part I resource pack. </a:t>
            </a:r>
          </a:p>
        </p:txBody>
      </p:sp>
      <p:sp>
        <p:nvSpPr>
          <p:cNvPr id="4" name="Slide Number Placeholder 3"/>
          <p:cNvSpPr>
            <a:spLocks noGrp="1"/>
          </p:cNvSpPr>
          <p:nvPr>
            <p:ph type="sldNum" sz="quarter" idx="5"/>
          </p:nvPr>
        </p:nvSpPr>
        <p:spPr/>
        <p:txBody>
          <a:bodyPr/>
          <a:lstStyle/>
          <a:p>
            <a:fld id="{ED6FA9DB-0539-6345-951A-3E7FA82FF884}" type="slidenum">
              <a:rPr lang="en-US" smtClean="0"/>
              <a:t>42</a:t>
            </a:fld>
            <a:endParaRPr lang="en-US"/>
          </a:p>
        </p:txBody>
      </p:sp>
    </p:spTree>
    <p:extLst>
      <p:ext uri="{BB962C8B-B14F-4D97-AF65-F5344CB8AC3E}">
        <p14:creationId xmlns:p14="http://schemas.microsoft.com/office/powerpoint/2010/main" val="22319199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 are some further reading suggestions and some of the resources we used to create this presentation. </a:t>
            </a:r>
          </a:p>
        </p:txBody>
      </p:sp>
      <p:sp>
        <p:nvSpPr>
          <p:cNvPr id="4" name="Slide Number Placeholder 3"/>
          <p:cNvSpPr>
            <a:spLocks noGrp="1"/>
          </p:cNvSpPr>
          <p:nvPr>
            <p:ph type="sldNum" sz="quarter" idx="5"/>
          </p:nvPr>
        </p:nvSpPr>
        <p:spPr/>
        <p:txBody>
          <a:bodyPr/>
          <a:lstStyle/>
          <a:p>
            <a:fld id="{ED6FA9DB-0539-6345-951A-3E7FA82FF884}" type="slidenum">
              <a:rPr lang="en-US" smtClean="0"/>
              <a:t>44</a:t>
            </a:fld>
            <a:endParaRPr lang="en-US"/>
          </a:p>
        </p:txBody>
      </p:sp>
    </p:spTree>
    <p:extLst>
      <p:ext uri="{BB962C8B-B14F-4D97-AF65-F5344CB8AC3E}">
        <p14:creationId xmlns:p14="http://schemas.microsoft.com/office/powerpoint/2010/main" val="42716775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 are some further reading suggestions and some of the resources we used to create this presentation. </a:t>
            </a:r>
          </a:p>
        </p:txBody>
      </p:sp>
      <p:sp>
        <p:nvSpPr>
          <p:cNvPr id="4" name="Slide Number Placeholder 3"/>
          <p:cNvSpPr>
            <a:spLocks noGrp="1"/>
          </p:cNvSpPr>
          <p:nvPr>
            <p:ph type="sldNum" sz="quarter" idx="5"/>
          </p:nvPr>
        </p:nvSpPr>
        <p:spPr/>
        <p:txBody>
          <a:bodyPr/>
          <a:lstStyle/>
          <a:p>
            <a:fld id="{ED6FA9DB-0539-6345-951A-3E7FA82FF884}" type="slidenum">
              <a:rPr lang="en-US" smtClean="0"/>
              <a:t>45</a:t>
            </a:fld>
            <a:endParaRPr lang="en-US"/>
          </a:p>
        </p:txBody>
      </p:sp>
    </p:spTree>
    <p:extLst>
      <p:ext uri="{BB962C8B-B14F-4D97-AF65-F5344CB8AC3E}">
        <p14:creationId xmlns:p14="http://schemas.microsoft.com/office/powerpoint/2010/main" val="290584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Reflection jotter </a:t>
            </a:r>
          </a:p>
        </p:txBody>
      </p:sp>
      <p:sp>
        <p:nvSpPr>
          <p:cNvPr id="4" name="Slide Number Placeholder 3"/>
          <p:cNvSpPr>
            <a:spLocks noGrp="1"/>
          </p:cNvSpPr>
          <p:nvPr>
            <p:ph type="sldNum" sz="quarter" idx="5"/>
          </p:nvPr>
        </p:nvSpPr>
        <p:spPr/>
        <p:txBody>
          <a:bodyPr/>
          <a:lstStyle/>
          <a:p>
            <a:fld id="{ED6FA9DB-0539-6345-951A-3E7FA82FF884}" type="slidenum">
              <a:rPr lang="en-US" smtClean="0"/>
              <a:t>5</a:t>
            </a:fld>
            <a:endParaRPr lang="en-US"/>
          </a:p>
        </p:txBody>
      </p:sp>
    </p:spTree>
    <p:extLst>
      <p:ext uri="{BB962C8B-B14F-4D97-AF65-F5344CB8AC3E}">
        <p14:creationId xmlns:p14="http://schemas.microsoft.com/office/powerpoint/2010/main" val="17801321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33FD5B9-3AC9-4325-B670-4DFA1B000885}" type="slidenum">
              <a:rPr lang="en-GB" smtClean="0"/>
              <a:t>6</a:t>
            </a:fld>
            <a:endParaRPr lang="en-GB"/>
          </a:p>
        </p:txBody>
      </p:sp>
    </p:spTree>
    <p:extLst>
      <p:ext uri="{BB962C8B-B14F-4D97-AF65-F5344CB8AC3E}">
        <p14:creationId xmlns:p14="http://schemas.microsoft.com/office/powerpoint/2010/main" val="27880348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33FD5B9-3AC9-4325-B670-4DFA1B000885}" type="slidenum">
              <a:rPr lang="en-GB" smtClean="0"/>
              <a:t>7</a:t>
            </a:fld>
            <a:endParaRPr lang="en-GB"/>
          </a:p>
        </p:txBody>
      </p:sp>
    </p:spTree>
    <p:extLst>
      <p:ext uri="{BB962C8B-B14F-4D97-AF65-F5344CB8AC3E}">
        <p14:creationId xmlns:p14="http://schemas.microsoft.com/office/powerpoint/2010/main" val="11536592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slide introduces the idea of what questions are and makes some points about their function in the classroom. </a:t>
            </a:r>
          </a:p>
        </p:txBody>
      </p:sp>
      <p:sp>
        <p:nvSpPr>
          <p:cNvPr id="4" name="Slide Number Placeholder 3"/>
          <p:cNvSpPr>
            <a:spLocks noGrp="1"/>
          </p:cNvSpPr>
          <p:nvPr>
            <p:ph type="sldNum" sz="quarter" idx="5"/>
          </p:nvPr>
        </p:nvSpPr>
        <p:spPr/>
        <p:txBody>
          <a:bodyPr/>
          <a:lstStyle/>
          <a:p>
            <a:fld id="{ED6FA9DB-0539-6345-951A-3E7FA82FF884}" type="slidenum">
              <a:rPr lang="en-US" smtClean="0"/>
              <a:t>8</a:t>
            </a:fld>
            <a:endParaRPr lang="en-US"/>
          </a:p>
        </p:txBody>
      </p:sp>
    </p:spTree>
    <p:extLst>
      <p:ext uri="{BB962C8B-B14F-4D97-AF65-F5344CB8AC3E}">
        <p14:creationId xmlns:p14="http://schemas.microsoft.com/office/powerpoint/2010/main" val="30350465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slide represents some different views and approaches to questioning. </a:t>
            </a:r>
          </a:p>
          <a:p>
            <a:r>
              <a:rPr lang="en-GB" dirty="0"/>
              <a:t>Alexander discusses 8 repertoires which he describes as sub categories of interaction.  The 8 repertoires (pgs. 135-165) are Interactive culture, Interactive settings (Relations, Grouping, Space and Time), Learning talk, Teaching talk, Questioning, Extending, Discussing/Deliberating and Arguing.</a:t>
            </a:r>
          </a:p>
          <a:p>
            <a:pPr marL="172256" indent="-172256">
              <a:buFont typeface="Arial" panose="020B0604020202020204" pitchFamily="34" charset="0"/>
              <a:buChar char="•"/>
            </a:pPr>
            <a:r>
              <a:rPr lang="en-GB" dirty="0"/>
              <a:t>https://impact.chartered.college/article/doherty-skilful-questioning-beating-heart-pedagogy/ accessed Jan 2021</a:t>
            </a:r>
          </a:p>
          <a:p>
            <a:r>
              <a:rPr lang="en-GB" dirty="0"/>
              <a:t>One of a number of studies which consistently show the low level of questioning – rapid, low-level thinking required</a:t>
            </a:r>
          </a:p>
          <a:p>
            <a:endParaRPr lang="en-GB" dirty="0"/>
          </a:p>
        </p:txBody>
      </p:sp>
      <p:sp>
        <p:nvSpPr>
          <p:cNvPr id="4" name="Slide Number Placeholder 3"/>
          <p:cNvSpPr>
            <a:spLocks noGrp="1"/>
          </p:cNvSpPr>
          <p:nvPr>
            <p:ph type="sldNum" sz="quarter" idx="5"/>
          </p:nvPr>
        </p:nvSpPr>
        <p:spPr/>
        <p:txBody>
          <a:bodyPr/>
          <a:lstStyle/>
          <a:p>
            <a:fld id="{ED6FA9DB-0539-6345-951A-3E7FA82FF884}" type="slidenum">
              <a:rPr lang="en-US" smtClean="0"/>
              <a:t>9</a:t>
            </a:fld>
            <a:endParaRPr lang="en-US"/>
          </a:p>
        </p:txBody>
      </p:sp>
    </p:spTree>
    <p:extLst>
      <p:ext uri="{BB962C8B-B14F-4D97-AF65-F5344CB8AC3E}">
        <p14:creationId xmlns:p14="http://schemas.microsoft.com/office/powerpoint/2010/main" val="37789914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Temptation to show this twice.</a:t>
            </a:r>
          </a:p>
          <a:p>
            <a:endParaRPr lang="en-GB" dirty="0"/>
          </a:p>
          <a:p>
            <a:r>
              <a:rPr lang="en-GB" dirty="0"/>
              <a:t>The first time – the typical ‘what’s in my head’ question – What are the common pitfalls of questioning?</a:t>
            </a:r>
          </a:p>
          <a:p>
            <a:endParaRPr lang="en-GB" dirty="0"/>
          </a:p>
          <a:p>
            <a:r>
              <a:rPr lang="en-GB" dirty="0"/>
              <a:t>The second time – show this – and then ask higher level – or combine with a reflecting evaluation (I have prepared one)</a:t>
            </a:r>
          </a:p>
        </p:txBody>
      </p:sp>
      <p:sp>
        <p:nvSpPr>
          <p:cNvPr id="4" name="Slide Number Placeholder 3"/>
          <p:cNvSpPr>
            <a:spLocks noGrp="1"/>
          </p:cNvSpPr>
          <p:nvPr>
            <p:ph type="sldNum" sz="quarter" idx="5"/>
          </p:nvPr>
        </p:nvSpPr>
        <p:spPr/>
        <p:txBody>
          <a:bodyPr/>
          <a:lstStyle/>
          <a:p>
            <a:fld id="{ED6FA9DB-0539-6345-951A-3E7FA82FF884}" type="slidenum">
              <a:rPr lang="en-US" smtClean="0"/>
              <a:t>10</a:t>
            </a:fld>
            <a:endParaRPr lang="en-US"/>
          </a:p>
        </p:txBody>
      </p:sp>
    </p:spTree>
    <p:extLst>
      <p:ext uri="{BB962C8B-B14F-4D97-AF65-F5344CB8AC3E}">
        <p14:creationId xmlns:p14="http://schemas.microsoft.com/office/powerpoint/2010/main" val="33617657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789CFAB-0BB9-0540-80ED-0C653809BAFB}" type="datetimeFigureOut">
              <a:rPr lang="en-US" smtClean="0"/>
              <a:t>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0C037C-8992-1A41-90BD-FA8DF1F30EF7}" type="slidenum">
              <a:rPr lang="en-US" smtClean="0"/>
              <a:t>‹#›</a:t>
            </a:fld>
            <a:endParaRPr lang="en-US"/>
          </a:p>
        </p:txBody>
      </p:sp>
    </p:spTree>
    <p:extLst>
      <p:ext uri="{BB962C8B-B14F-4D97-AF65-F5344CB8AC3E}">
        <p14:creationId xmlns:p14="http://schemas.microsoft.com/office/powerpoint/2010/main" val="20000510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89CFAB-0BB9-0540-80ED-0C653809BAFB}" type="datetimeFigureOut">
              <a:rPr lang="en-US" smtClean="0"/>
              <a:t>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0C037C-8992-1A41-90BD-FA8DF1F30EF7}" type="slidenum">
              <a:rPr lang="en-US" smtClean="0"/>
              <a:t>‹#›</a:t>
            </a:fld>
            <a:endParaRPr lang="en-US"/>
          </a:p>
        </p:txBody>
      </p:sp>
    </p:spTree>
    <p:extLst>
      <p:ext uri="{BB962C8B-B14F-4D97-AF65-F5344CB8AC3E}">
        <p14:creationId xmlns:p14="http://schemas.microsoft.com/office/powerpoint/2010/main" val="110737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89CFAB-0BB9-0540-80ED-0C653809BAFB}" type="datetimeFigureOut">
              <a:rPr lang="en-US" smtClean="0"/>
              <a:t>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0C037C-8992-1A41-90BD-FA8DF1F30EF7}" type="slidenum">
              <a:rPr lang="en-US" smtClean="0"/>
              <a:t>‹#›</a:t>
            </a:fld>
            <a:endParaRPr lang="en-US"/>
          </a:p>
        </p:txBody>
      </p:sp>
    </p:spTree>
    <p:extLst>
      <p:ext uri="{BB962C8B-B14F-4D97-AF65-F5344CB8AC3E}">
        <p14:creationId xmlns:p14="http://schemas.microsoft.com/office/powerpoint/2010/main" val="22392324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Title Text</a:t>
            </a:r>
          </a:p>
        </p:txBody>
      </p:sp>
      <p:sp>
        <p:nvSpPr>
          <p:cNvPr id="57" name="Shape 57"/>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hape 58"/>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784501701"/>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89CFAB-0BB9-0540-80ED-0C653809BAFB}" type="datetimeFigureOut">
              <a:rPr lang="en-US" smtClean="0"/>
              <a:t>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0C037C-8992-1A41-90BD-FA8DF1F30EF7}" type="slidenum">
              <a:rPr lang="en-US" smtClean="0"/>
              <a:t>‹#›</a:t>
            </a:fld>
            <a:endParaRPr lang="en-US"/>
          </a:p>
        </p:txBody>
      </p:sp>
      <p:pic>
        <p:nvPicPr>
          <p:cNvPr id="8" name="Picture 7" descr="A picture containing drawing, people&#10;&#10;Description automatically generated">
            <a:extLst>
              <a:ext uri="{FF2B5EF4-FFF2-40B4-BE49-F238E27FC236}">
                <a16:creationId xmlns:a16="http://schemas.microsoft.com/office/drawing/2014/main" id="{C74F825E-F29E-AA45-B6AC-7DE0AD453AD0}"/>
              </a:ext>
            </a:extLst>
          </p:cNvPr>
          <p:cNvPicPr>
            <a:picLocks noChangeAspect="1"/>
          </p:cNvPicPr>
          <p:nvPr/>
        </p:nvPicPr>
        <p:blipFill>
          <a:blip r:embed="rId2"/>
          <a:stretch>
            <a:fillRect/>
          </a:stretch>
        </p:blipFill>
        <p:spPr>
          <a:xfrm>
            <a:off x="10631999" y="258365"/>
            <a:ext cx="1443602" cy="932513"/>
          </a:xfrm>
          <a:prstGeom prst="rect">
            <a:avLst/>
          </a:prstGeom>
        </p:spPr>
      </p:pic>
      <p:pic>
        <p:nvPicPr>
          <p:cNvPr id="9" name="Picture 8">
            <a:extLst>
              <a:ext uri="{FF2B5EF4-FFF2-40B4-BE49-F238E27FC236}">
                <a16:creationId xmlns:a16="http://schemas.microsoft.com/office/drawing/2014/main" id="{301A3EAE-F294-2840-8E9B-52A26910FFC6}"/>
              </a:ext>
            </a:extLst>
          </p:cNvPr>
          <p:cNvPicPr>
            <a:picLocks noChangeAspect="1"/>
          </p:cNvPicPr>
          <p:nvPr/>
        </p:nvPicPr>
        <p:blipFill>
          <a:blip r:embed="rId3"/>
          <a:stretch>
            <a:fillRect/>
          </a:stretch>
        </p:blipFill>
        <p:spPr>
          <a:xfrm>
            <a:off x="-83126" y="6524047"/>
            <a:ext cx="12275126" cy="365126"/>
          </a:xfrm>
          <a:prstGeom prst="rect">
            <a:avLst/>
          </a:prstGeom>
        </p:spPr>
      </p:pic>
      <p:pic>
        <p:nvPicPr>
          <p:cNvPr id="10" name="Picture 9" descr="A picture containing drawing, people&#10;&#10;Description automatically generated">
            <a:extLst>
              <a:ext uri="{FF2B5EF4-FFF2-40B4-BE49-F238E27FC236}">
                <a16:creationId xmlns:a16="http://schemas.microsoft.com/office/drawing/2014/main" id="{B2E1B28A-E115-4958-A6AD-8FD1B5497D87}"/>
              </a:ext>
            </a:extLst>
          </p:cNvPr>
          <p:cNvPicPr>
            <a:picLocks noChangeAspect="1"/>
          </p:cNvPicPr>
          <p:nvPr userDrawn="1"/>
        </p:nvPicPr>
        <p:blipFill>
          <a:blip r:embed="rId2"/>
          <a:stretch>
            <a:fillRect/>
          </a:stretch>
        </p:blipFill>
        <p:spPr>
          <a:xfrm>
            <a:off x="10631999" y="258365"/>
            <a:ext cx="1443602" cy="932513"/>
          </a:xfrm>
          <a:prstGeom prst="rect">
            <a:avLst/>
          </a:prstGeom>
        </p:spPr>
      </p:pic>
      <p:pic>
        <p:nvPicPr>
          <p:cNvPr id="11" name="Picture 10">
            <a:extLst>
              <a:ext uri="{FF2B5EF4-FFF2-40B4-BE49-F238E27FC236}">
                <a16:creationId xmlns:a16="http://schemas.microsoft.com/office/drawing/2014/main" id="{7278B925-A457-4DB3-A78C-6E37689C6002}"/>
              </a:ext>
            </a:extLst>
          </p:cNvPr>
          <p:cNvPicPr>
            <a:picLocks noChangeAspect="1"/>
          </p:cNvPicPr>
          <p:nvPr userDrawn="1"/>
        </p:nvPicPr>
        <p:blipFill>
          <a:blip r:embed="rId3"/>
          <a:stretch>
            <a:fillRect/>
          </a:stretch>
        </p:blipFill>
        <p:spPr>
          <a:xfrm>
            <a:off x="-83126" y="6524047"/>
            <a:ext cx="12275126" cy="365126"/>
          </a:xfrm>
          <a:prstGeom prst="rect">
            <a:avLst/>
          </a:prstGeom>
        </p:spPr>
      </p:pic>
      <p:sp>
        <p:nvSpPr>
          <p:cNvPr id="7" name="Rectangle 6">
            <a:extLst>
              <a:ext uri="{FF2B5EF4-FFF2-40B4-BE49-F238E27FC236}">
                <a16:creationId xmlns:a16="http://schemas.microsoft.com/office/drawing/2014/main" id="{85ADC361-22BF-7A62-6633-7659D4B1AB63}"/>
              </a:ext>
            </a:extLst>
          </p:cNvPr>
          <p:cNvSpPr/>
          <p:nvPr userDrawn="1"/>
        </p:nvSpPr>
        <p:spPr>
          <a:xfrm rot="16200000">
            <a:off x="5398389" y="1038604"/>
            <a:ext cx="440418" cy="11198365"/>
          </a:xfrm>
          <a:prstGeom prst="rect">
            <a:avLst/>
          </a:prstGeom>
          <a:solidFill>
            <a:srgbClr val="0803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C61EB497-04FB-AD09-1106-4BFA261E12E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98365" y="6417577"/>
            <a:ext cx="993634" cy="440422"/>
          </a:xfrm>
          <a:prstGeom prst="rect">
            <a:avLst/>
          </a:prstGeom>
        </p:spPr>
      </p:pic>
    </p:spTree>
    <p:extLst>
      <p:ext uri="{BB962C8B-B14F-4D97-AF65-F5344CB8AC3E}">
        <p14:creationId xmlns:p14="http://schemas.microsoft.com/office/powerpoint/2010/main" val="341858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89CFAB-0BB9-0540-80ED-0C653809BAFB}" type="datetimeFigureOut">
              <a:rPr lang="en-US" smtClean="0"/>
              <a:t>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0C037C-8992-1A41-90BD-FA8DF1F30EF7}" type="slidenum">
              <a:rPr lang="en-US" smtClean="0"/>
              <a:t>‹#›</a:t>
            </a:fld>
            <a:endParaRPr lang="en-US"/>
          </a:p>
        </p:txBody>
      </p:sp>
      <p:sp>
        <p:nvSpPr>
          <p:cNvPr id="7" name="Rectangle 6">
            <a:extLst>
              <a:ext uri="{FF2B5EF4-FFF2-40B4-BE49-F238E27FC236}">
                <a16:creationId xmlns:a16="http://schemas.microsoft.com/office/drawing/2014/main" id="{11410D73-D3AE-C659-1356-AE2030D59CCC}"/>
              </a:ext>
            </a:extLst>
          </p:cNvPr>
          <p:cNvSpPr/>
          <p:nvPr userDrawn="1"/>
        </p:nvSpPr>
        <p:spPr>
          <a:xfrm rot="16200000">
            <a:off x="5398389" y="1038604"/>
            <a:ext cx="440418" cy="11198365"/>
          </a:xfrm>
          <a:prstGeom prst="rect">
            <a:avLst/>
          </a:prstGeom>
          <a:solidFill>
            <a:srgbClr val="0803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3573BA95-C05B-DD22-E748-84648EAB9D7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8365" y="6417577"/>
            <a:ext cx="993634" cy="440422"/>
          </a:xfrm>
          <a:prstGeom prst="rect">
            <a:avLst/>
          </a:prstGeom>
        </p:spPr>
      </p:pic>
    </p:spTree>
    <p:extLst>
      <p:ext uri="{BB962C8B-B14F-4D97-AF65-F5344CB8AC3E}">
        <p14:creationId xmlns:p14="http://schemas.microsoft.com/office/powerpoint/2010/main" val="2709409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789CFAB-0BB9-0540-80ED-0C653809BAFB}" type="datetimeFigureOut">
              <a:rPr lang="en-US" smtClean="0"/>
              <a:t>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0C037C-8992-1A41-90BD-FA8DF1F30EF7}" type="slidenum">
              <a:rPr lang="en-US" smtClean="0"/>
              <a:t>‹#›</a:t>
            </a:fld>
            <a:endParaRPr lang="en-US"/>
          </a:p>
        </p:txBody>
      </p:sp>
      <p:sp>
        <p:nvSpPr>
          <p:cNvPr id="8" name="Rectangle 7">
            <a:extLst>
              <a:ext uri="{FF2B5EF4-FFF2-40B4-BE49-F238E27FC236}">
                <a16:creationId xmlns:a16="http://schemas.microsoft.com/office/drawing/2014/main" id="{26F96EBD-DE62-90A8-E019-37BCD9AF4B5B}"/>
              </a:ext>
            </a:extLst>
          </p:cNvPr>
          <p:cNvSpPr/>
          <p:nvPr userDrawn="1"/>
        </p:nvSpPr>
        <p:spPr>
          <a:xfrm rot="16200000">
            <a:off x="5398389" y="1038604"/>
            <a:ext cx="440418" cy="11198365"/>
          </a:xfrm>
          <a:prstGeom prst="rect">
            <a:avLst/>
          </a:prstGeom>
          <a:solidFill>
            <a:srgbClr val="0803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021F5F5A-6043-4C78-C29D-426C06550AC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8365" y="6417577"/>
            <a:ext cx="993634" cy="440422"/>
          </a:xfrm>
          <a:prstGeom prst="rect">
            <a:avLst/>
          </a:prstGeom>
        </p:spPr>
      </p:pic>
    </p:spTree>
    <p:extLst>
      <p:ext uri="{BB962C8B-B14F-4D97-AF65-F5344CB8AC3E}">
        <p14:creationId xmlns:p14="http://schemas.microsoft.com/office/powerpoint/2010/main" val="2227449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789CFAB-0BB9-0540-80ED-0C653809BAFB}" type="datetimeFigureOut">
              <a:rPr lang="en-US" smtClean="0"/>
              <a:t>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0C037C-8992-1A41-90BD-FA8DF1F30EF7}" type="slidenum">
              <a:rPr lang="en-US" smtClean="0"/>
              <a:t>‹#›</a:t>
            </a:fld>
            <a:endParaRPr lang="en-US"/>
          </a:p>
        </p:txBody>
      </p:sp>
      <p:sp>
        <p:nvSpPr>
          <p:cNvPr id="10" name="Rectangle 9">
            <a:extLst>
              <a:ext uri="{FF2B5EF4-FFF2-40B4-BE49-F238E27FC236}">
                <a16:creationId xmlns:a16="http://schemas.microsoft.com/office/drawing/2014/main" id="{8458257C-4A43-CDA1-23A8-F024218EF657}"/>
              </a:ext>
            </a:extLst>
          </p:cNvPr>
          <p:cNvSpPr/>
          <p:nvPr userDrawn="1"/>
        </p:nvSpPr>
        <p:spPr>
          <a:xfrm rot="16200000">
            <a:off x="5398389" y="1038604"/>
            <a:ext cx="440418" cy="11198365"/>
          </a:xfrm>
          <a:prstGeom prst="rect">
            <a:avLst/>
          </a:prstGeom>
          <a:solidFill>
            <a:srgbClr val="0803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a:extLst>
              <a:ext uri="{FF2B5EF4-FFF2-40B4-BE49-F238E27FC236}">
                <a16:creationId xmlns:a16="http://schemas.microsoft.com/office/drawing/2014/main" id="{7F38BF95-156E-9563-E753-4FBBBCD345D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8365" y="6417577"/>
            <a:ext cx="993634" cy="440422"/>
          </a:xfrm>
          <a:prstGeom prst="rect">
            <a:avLst/>
          </a:prstGeom>
        </p:spPr>
      </p:pic>
    </p:spTree>
    <p:extLst>
      <p:ext uri="{BB962C8B-B14F-4D97-AF65-F5344CB8AC3E}">
        <p14:creationId xmlns:p14="http://schemas.microsoft.com/office/powerpoint/2010/main" val="3731547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789CFAB-0BB9-0540-80ED-0C653809BAFB}" type="datetimeFigureOut">
              <a:rPr lang="en-US" smtClean="0"/>
              <a:t>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0C037C-8992-1A41-90BD-FA8DF1F30EF7}" type="slidenum">
              <a:rPr lang="en-US" smtClean="0"/>
              <a:t>‹#›</a:t>
            </a:fld>
            <a:endParaRPr lang="en-US"/>
          </a:p>
        </p:txBody>
      </p:sp>
      <p:sp>
        <p:nvSpPr>
          <p:cNvPr id="6" name="Rectangle 5">
            <a:extLst>
              <a:ext uri="{FF2B5EF4-FFF2-40B4-BE49-F238E27FC236}">
                <a16:creationId xmlns:a16="http://schemas.microsoft.com/office/drawing/2014/main" id="{B8D85E64-D4E3-2158-0DA4-1E96A76A6787}"/>
              </a:ext>
            </a:extLst>
          </p:cNvPr>
          <p:cNvSpPr/>
          <p:nvPr userDrawn="1"/>
        </p:nvSpPr>
        <p:spPr>
          <a:xfrm rot="16200000">
            <a:off x="5398389" y="1038604"/>
            <a:ext cx="440418" cy="11198365"/>
          </a:xfrm>
          <a:prstGeom prst="rect">
            <a:avLst/>
          </a:prstGeom>
          <a:solidFill>
            <a:srgbClr val="0803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ABD11579-562F-2596-47F3-A3BE208C32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8365" y="6417577"/>
            <a:ext cx="993634" cy="440422"/>
          </a:xfrm>
          <a:prstGeom prst="rect">
            <a:avLst/>
          </a:prstGeom>
        </p:spPr>
      </p:pic>
    </p:spTree>
    <p:extLst>
      <p:ext uri="{BB962C8B-B14F-4D97-AF65-F5344CB8AC3E}">
        <p14:creationId xmlns:p14="http://schemas.microsoft.com/office/powerpoint/2010/main" val="35841798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89CFAB-0BB9-0540-80ED-0C653809BAFB}" type="datetimeFigureOut">
              <a:rPr lang="en-US" smtClean="0"/>
              <a:t>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0C037C-8992-1A41-90BD-FA8DF1F30EF7}" type="slidenum">
              <a:rPr lang="en-US" smtClean="0"/>
              <a:t>‹#›</a:t>
            </a:fld>
            <a:endParaRPr lang="en-US"/>
          </a:p>
        </p:txBody>
      </p:sp>
      <p:sp>
        <p:nvSpPr>
          <p:cNvPr id="5" name="Rectangle 4">
            <a:extLst>
              <a:ext uri="{FF2B5EF4-FFF2-40B4-BE49-F238E27FC236}">
                <a16:creationId xmlns:a16="http://schemas.microsoft.com/office/drawing/2014/main" id="{1493F2D6-46F3-A62C-8776-7EBA91DD4A84}"/>
              </a:ext>
            </a:extLst>
          </p:cNvPr>
          <p:cNvSpPr/>
          <p:nvPr userDrawn="1"/>
        </p:nvSpPr>
        <p:spPr>
          <a:xfrm rot="16200000">
            <a:off x="5398389" y="1038604"/>
            <a:ext cx="440418" cy="11198365"/>
          </a:xfrm>
          <a:prstGeom prst="rect">
            <a:avLst/>
          </a:prstGeom>
          <a:solidFill>
            <a:srgbClr val="0803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F192B46A-50DA-995F-5DAD-3D846AC7DE2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8365" y="6417577"/>
            <a:ext cx="993634" cy="440422"/>
          </a:xfrm>
          <a:prstGeom prst="rect">
            <a:avLst/>
          </a:prstGeom>
        </p:spPr>
      </p:pic>
    </p:spTree>
    <p:extLst>
      <p:ext uri="{BB962C8B-B14F-4D97-AF65-F5344CB8AC3E}">
        <p14:creationId xmlns:p14="http://schemas.microsoft.com/office/powerpoint/2010/main" val="521549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789CFAB-0BB9-0540-80ED-0C653809BAFB}" type="datetimeFigureOut">
              <a:rPr lang="en-US" smtClean="0"/>
              <a:t>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0C037C-8992-1A41-90BD-FA8DF1F30EF7}" type="slidenum">
              <a:rPr lang="en-US" smtClean="0"/>
              <a:t>‹#›</a:t>
            </a:fld>
            <a:endParaRPr lang="en-US"/>
          </a:p>
        </p:txBody>
      </p:sp>
      <p:sp>
        <p:nvSpPr>
          <p:cNvPr id="8" name="Rectangle 7">
            <a:extLst>
              <a:ext uri="{FF2B5EF4-FFF2-40B4-BE49-F238E27FC236}">
                <a16:creationId xmlns:a16="http://schemas.microsoft.com/office/drawing/2014/main" id="{B417650B-8BE3-8ACF-311A-167C2A1F299C}"/>
              </a:ext>
            </a:extLst>
          </p:cNvPr>
          <p:cNvSpPr/>
          <p:nvPr userDrawn="1"/>
        </p:nvSpPr>
        <p:spPr>
          <a:xfrm rot="16200000">
            <a:off x="5398389" y="1038604"/>
            <a:ext cx="440418" cy="11198365"/>
          </a:xfrm>
          <a:prstGeom prst="rect">
            <a:avLst/>
          </a:prstGeom>
          <a:solidFill>
            <a:srgbClr val="0803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F97E89A1-A721-8BE1-A5D7-298834F0BEC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8365" y="6417577"/>
            <a:ext cx="993634" cy="440422"/>
          </a:xfrm>
          <a:prstGeom prst="rect">
            <a:avLst/>
          </a:prstGeom>
        </p:spPr>
      </p:pic>
    </p:spTree>
    <p:extLst>
      <p:ext uri="{BB962C8B-B14F-4D97-AF65-F5344CB8AC3E}">
        <p14:creationId xmlns:p14="http://schemas.microsoft.com/office/powerpoint/2010/main" val="3390924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789CFAB-0BB9-0540-80ED-0C653809BAFB}" type="datetimeFigureOut">
              <a:rPr lang="en-US" smtClean="0"/>
              <a:t>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0C037C-8992-1A41-90BD-FA8DF1F30EF7}" type="slidenum">
              <a:rPr lang="en-US" smtClean="0"/>
              <a:t>‹#›</a:t>
            </a:fld>
            <a:endParaRPr lang="en-US"/>
          </a:p>
        </p:txBody>
      </p:sp>
    </p:spTree>
    <p:extLst>
      <p:ext uri="{BB962C8B-B14F-4D97-AF65-F5344CB8AC3E}">
        <p14:creationId xmlns:p14="http://schemas.microsoft.com/office/powerpoint/2010/main" val="21777036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89CFAB-0BB9-0540-80ED-0C653809BAFB}" type="datetimeFigureOut">
              <a:rPr lang="en-US" smtClean="0"/>
              <a:t>1/6/2024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0C037C-8992-1A41-90BD-FA8DF1F30EF7}" type="slidenum">
              <a:rPr lang="en-US" smtClean="0"/>
              <a:t>‹#›</a:t>
            </a:fld>
            <a:endParaRPr lang="en-US"/>
          </a:p>
        </p:txBody>
      </p:sp>
      <p:pic>
        <p:nvPicPr>
          <p:cNvPr id="7" name="Picture 6">
            <a:extLst>
              <a:ext uri="{FF2B5EF4-FFF2-40B4-BE49-F238E27FC236}">
                <a16:creationId xmlns:a16="http://schemas.microsoft.com/office/drawing/2014/main" id="{1CBD835B-CA95-9745-B5A9-B6F00F34CAE4}"/>
              </a:ext>
            </a:extLst>
          </p:cNvPr>
          <p:cNvPicPr>
            <a:picLocks noChangeAspect="1"/>
          </p:cNvPicPr>
          <p:nvPr/>
        </p:nvPicPr>
        <p:blipFill>
          <a:blip r:embed="rId14"/>
          <a:stretch>
            <a:fillRect/>
          </a:stretch>
        </p:blipFill>
        <p:spPr>
          <a:xfrm>
            <a:off x="-83127" y="6524047"/>
            <a:ext cx="12455235" cy="365126"/>
          </a:xfrm>
          <a:prstGeom prst="rect">
            <a:avLst/>
          </a:prstGeom>
        </p:spPr>
      </p:pic>
      <p:pic>
        <p:nvPicPr>
          <p:cNvPr id="8" name="Picture 7">
            <a:extLst>
              <a:ext uri="{FF2B5EF4-FFF2-40B4-BE49-F238E27FC236}">
                <a16:creationId xmlns:a16="http://schemas.microsoft.com/office/drawing/2014/main" id="{F763E70D-D135-4A03-B0A2-1F42D45DA3D7}"/>
              </a:ext>
            </a:extLst>
          </p:cNvPr>
          <p:cNvPicPr>
            <a:picLocks noChangeAspect="1"/>
          </p:cNvPicPr>
          <p:nvPr userDrawn="1"/>
        </p:nvPicPr>
        <p:blipFill>
          <a:blip r:embed="rId14"/>
          <a:stretch>
            <a:fillRect/>
          </a:stretch>
        </p:blipFill>
        <p:spPr>
          <a:xfrm>
            <a:off x="-83127" y="6524047"/>
            <a:ext cx="12455235" cy="365126"/>
          </a:xfrm>
          <a:prstGeom prst="rect">
            <a:avLst/>
          </a:prstGeom>
        </p:spPr>
      </p:pic>
    </p:spTree>
    <p:extLst>
      <p:ext uri="{BB962C8B-B14F-4D97-AF65-F5344CB8AC3E}">
        <p14:creationId xmlns:p14="http://schemas.microsoft.com/office/powerpoint/2010/main" val="2324967373"/>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s://youtu.be/TMBsTw37eaE"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s://www.youtube.com/watch?v=T3mmBRILh2w"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hyperlink" Target="https://teacherhead.com/2021/12/02/five-ways-to-check-for-understanding/"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hyperlink" Target="https://teacherhead.com/2022/04/18/the-dynamics-of-questioning-agile-responsive-nimble-purposeful/"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4.svg"/></Relationships>
</file>

<file path=ppt/slides/_rels/slide3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teacherhead.com/author/teacherhead/"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hyperlink" Target="https://learningspy.co.uk/featured/whats-the-big-deal-with-big-questions/"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hyperlink" Target="https://medium.com/teachfx/what-ive-learned-from-a-week-of-teachfx-7359145c9c5c" TargetMode="Externa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robinalexander.org.uk/dialogic-teaching/"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hyperlink" Target="https://learningspy.co.uk/about/" TargetMode="External"/><Relationship Id="rId3" Type="http://schemas.openxmlformats.org/officeDocument/2006/relationships/hyperlink" Target="https://thinkingtogether.educ.cam.ac.uk/" TargetMode="External"/><Relationship Id="rId7" Type="http://schemas.openxmlformats.org/officeDocument/2006/relationships/hyperlink" Target="https://www.marymyatt.com/" TargetMode="External"/><Relationship Id="rId12" Type="http://schemas.openxmlformats.org/officeDocument/2006/relationships/hyperlink" Target="https://jwilliames.wordpress.com/2011/11/20/socratic-questions/"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hyperlink" Target="https://visible-learning.org/hattie-ranking-influences-effect-sizes-learning-achievement/" TargetMode="External"/><Relationship Id="rId11" Type="http://schemas.openxmlformats.org/officeDocument/2006/relationships/hyperlink" Target="https://modelsofexcellence.eleducation.org/resources/austins-butterfly" TargetMode="External"/><Relationship Id="rId5" Type="http://schemas.openxmlformats.org/officeDocument/2006/relationships/hyperlink" Target="https://educationendowmentfoundation.org.uk/" TargetMode="External"/><Relationship Id="rId10" Type="http://schemas.openxmlformats.org/officeDocument/2006/relationships/hyperlink" Target="https://natlib.govt.nz/schools/teaching-and-learning-resources/teaching-tools-resource-guides/fertile-questions" TargetMode="External"/><Relationship Id="rId4" Type="http://schemas.openxmlformats.org/officeDocument/2006/relationships/hyperlink" Target="https://www.gov.uk/government/organisations/ofsted" TargetMode="External"/><Relationship Id="rId9" Type="http://schemas.openxmlformats.org/officeDocument/2006/relationships/hyperlink" Target="https://teacherhead.com/"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9.png"/><Relationship Id="rId7" Type="http://schemas.openxmlformats.org/officeDocument/2006/relationships/diagramColors" Target="../diagrams/colors2.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811628A-35B4-4560-A66D-42B571803F62}"/>
              </a:ext>
            </a:extLst>
          </p:cNvPr>
          <p:cNvSpPr/>
          <p:nvPr/>
        </p:nvSpPr>
        <p:spPr>
          <a:xfrm rot="16200000">
            <a:off x="5398389" y="1038604"/>
            <a:ext cx="440418" cy="11198365"/>
          </a:xfrm>
          <a:prstGeom prst="rect">
            <a:avLst/>
          </a:prstGeom>
          <a:solidFill>
            <a:srgbClr val="0803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2D30F3AF-5DEF-4230-B5B1-73E1F49AEF6C}"/>
              </a:ext>
            </a:extLst>
          </p:cNvPr>
          <p:cNvSpPr/>
          <p:nvPr/>
        </p:nvSpPr>
        <p:spPr>
          <a:xfrm>
            <a:off x="1803633" y="0"/>
            <a:ext cx="4987411" cy="5947794"/>
          </a:xfrm>
          <a:prstGeom prst="rect">
            <a:avLst/>
          </a:prstGeom>
          <a:solidFill>
            <a:srgbClr val="07033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800" dirty="0">
              <a:latin typeface="Calibri" panose="020F050202020403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id="{F4F344CD-DDDC-46DB-A874-CE1706AC69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98365" y="6417577"/>
            <a:ext cx="993634" cy="440422"/>
          </a:xfrm>
          <a:prstGeom prst="rect">
            <a:avLst/>
          </a:prstGeom>
        </p:spPr>
      </p:pic>
      <p:sp>
        <p:nvSpPr>
          <p:cNvPr id="11" name="Rectangle 10">
            <a:extLst>
              <a:ext uri="{FF2B5EF4-FFF2-40B4-BE49-F238E27FC236}">
                <a16:creationId xmlns:a16="http://schemas.microsoft.com/office/drawing/2014/main" id="{D188CF29-334B-45B3-97D1-0757074724EF}"/>
              </a:ext>
            </a:extLst>
          </p:cNvPr>
          <p:cNvSpPr/>
          <p:nvPr/>
        </p:nvSpPr>
        <p:spPr>
          <a:xfrm>
            <a:off x="1933667" y="3827337"/>
            <a:ext cx="4419460" cy="1938992"/>
          </a:xfrm>
          <a:prstGeom prst="rect">
            <a:avLst/>
          </a:prstGeom>
        </p:spPr>
        <p:txBody>
          <a:bodyPr wrap="square">
            <a:spAutoFit/>
          </a:bodyPr>
          <a:lstStyle/>
          <a:p>
            <a:r>
              <a:rPr lang="en-GB" sz="3600" dirty="0">
                <a:solidFill>
                  <a:schemeClr val="bg1"/>
                </a:solidFill>
                <a:latin typeface="Calibri" panose="020F0502020204030204" pitchFamily="34" charset="0"/>
                <a:cs typeface="Calibri" panose="020F0502020204030204" pitchFamily="34" charset="0"/>
              </a:rPr>
              <a:t>Developing teaching and learning</a:t>
            </a:r>
          </a:p>
          <a:p>
            <a:r>
              <a:rPr lang="en-GB" sz="1600" dirty="0">
                <a:solidFill>
                  <a:schemeClr val="bg1"/>
                </a:solidFill>
                <a:latin typeface="Calibri" panose="020F0502020204030204" pitchFamily="34" charset="0"/>
                <a:cs typeface="Calibri" panose="020F0502020204030204" pitchFamily="34" charset="0"/>
              </a:rPr>
              <a:t>Questioning</a:t>
            </a:r>
          </a:p>
          <a:p>
            <a:endParaRPr lang="en-GB" sz="1600" dirty="0">
              <a:solidFill>
                <a:schemeClr val="bg1"/>
              </a:solidFill>
              <a:latin typeface="Calibri" panose="020F0502020204030204" pitchFamily="34" charset="0"/>
              <a:cs typeface="Calibri" panose="020F0502020204030204" pitchFamily="34" charset="0"/>
            </a:endParaRPr>
          </a:p>
          <a:p>
            <a:r>
              <a:rPr lang="en-GB" sz="1600" dirty="0">
                <a:solidFill>
                  <a:schemeClr val="bg1"/>
                </a:solidFill>
                <a:latin typeface="Calibri" panose="020F0502020204030204" pitchFamily="34" charset="0"/>
                <a:cs typeface="Calibri" panose="020F0502020204030204" pitchFamily="34" charset="0"/>
              </a:rPr>
              <a:t>EPA Primary Joint INSET, January 2024</a:t>
            </a:r>
          </a:p>
        </p:txBody>
      </p:sp>
      <p:pic>
        <p:nvPicPr>
          <p:cNvPr id="13" name="Picture 12">
            <a:extLst>
              <a:ext uri="{FF2B5EF4-FFF2-40B4-BE49-F238E27FC236}">
                <a16:creationId xmlns:a16="http://schemas.microsoft.com/office/drawing/2014/main" id="{416F4C63-E99B-4A63-9985-4C6B91ADC7F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4720" r="24389"/>
          <a:stretch/>
        </p:blipFill>
        <p:spPr>
          <a:xfrm>
            <a:off x="6853805" y="2284080"/>
            <a:ext cx="2896998" cy="3663714"/>
          </a:xfrm>
          <a:prstGeom prst="rect">
            <a:avLst/>
          </a:prstGeom>
        </p:spPr>
      </p:pic>
      <p:pic>
        <p:nvPicPr>
          <p:cNvPr id="16" name="Picture 15">
            <a:extLst>
              <a:ext uri="{FF2B5EF4-FFF2-40B4-BE49-F238E27FC236}">
                <a16:creationId xmlns:a16="http://schemas.microsoft.com/office/drawing/2014/main" id="{A0E42052-1AE4-4594-94C0-8EC91D2B47B1}"/>
              </a:ext>
            </a:extLst>
          </p:cNvPr>
          <p:cNvPicPr>
            <a:picLocks noChangeAspect="1"/>
          </p:cNvPicPr>
          <p:nvPr/>
        </p:nvPicPr>
        <p:blipFill rotWithShape="1">
          <a:blip r:embed="rId5">
            <a:extLst>
              <a:ext uri="{28A0092B-C50C-407E-A947-70E740481C1C}">
                <a14:useLocalDpi xmlns:a14="http://schemas.microsoft.com/office/drawing/2010/main" val="0"/>
              </a:ext>
            </a:extLst>
          </a:blip>
          <a:srcRect l="20020" t="-383" r="41026"/>
          <a:stretch/>
        </p:blipFill>
        <p:spPr>
          <a:xfrm>
            <a:off x="9813565" y="2263898"/>
            <a:ext cx="2378436" cy="3663714"/>
          </a:xfrm>
          <a:prstGeom prst="rect">
            <a:avLst/>
          </a:prstGeom>
        </p:spPr>
      </p:pic>
      <p:pic>
        <p:nvPicPr>
          <p:cNvPr id="3" name="Picture 2">
            <a:extLst>
              <a:ext uri="{FF2B5EF4-FFF2-40B4-BE49-F238E27FC236}">
                <a16:creationId xmlns:a16="http://schemas.microsoft.com/office/drawing/2014/main" id="{A93FB9CC-705C-429A-B626-52F6DFD3E3BC}"/>
              </a:ext>
            </a:extLst>
          </p:cNvPr>
          <p:cNvPicPr>
            <a:picLocks noChangeAspect="1"/>
          </p:cNvPicPr>
          <p:nvPr/>
        </p:nvPicPr>
        <p:blipFill rotWithShape="1">
          <a:blip r:embed="rId6">
            <a:extLst>
              <a:ext uri="{28A0092B-C50C-407E-A947-70E740481C1C}">
                <a14:useLocalDpi xmlns:a14="http://schemas.microsoft.com/office/drawing/2010/main" val="0"/>
              </a:ext>
            </a:extLst>
          </a:blip>
          <a:srcRect l="51182" r="27547"/>
          <a:stretch/>
        </p:blipFill>
        <p:spPr>
          <a:xfrm>
            <a:off x="0" y="2291094"/>
            <a:ext cx="1740871" cy="3649686"/>
          </a:xfrm>
          <a:prstGeom prst="rect">
            <a:avLst/>
          </a:prstGeom>
        </p:spPr>
      </p:pic>
    </p:spTree>
    <p:extLst>
      <p:ext uri="{BB962C8B-B14F-4D97-AF65-F5344CB8AC3E}">
        <p14:creationId xmlns:p14="http://schemas.microsoft.com/office/powerpoint/2010/main" val="3015266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EE628-0F0A-B593-8962-55929AEF4187}"/>
              </a:ext>
            </a:extLst>
          </p:cNvPr>
          <p:cNvSpPr>
            <a:spLocks noGrp="1"/>
          </p:cNvSpPr>
          <p:nvPr>
            <p:ph type="title"/>
          </p:nvPr>
        </p:nvSpPr>
        <p:spPr>
          <a:xfrm>
            <a:off x="445896" y="156885"/>
            <a:ext cx="10515600" cy="1325563"/>
          </a:xfrm>
        </p:spPr>
        <p:txBody>
          <a:bodyPr/>
          <a:lstStyle/>
          <a:p>
            <a:r>
              <a:rPr lang="en-GB" b="1" dirty="0"/>
              <a:t>Questioning – common pitfalls</a:t>
            </a:r>
          </a:p>
        </p:txBody>
      </p:sp>
      <p:sp>
        <p:nvSpPr>
          <p:cNvPr id="5" name="TextBox 4">
            <a:extLst>
              <a:ext uri="{FF2B5EF4-FFF2-40B4-BE49-F238E27FC236}">
                <a16:creationId xmlns:a16="http://schemas.microsoft.com/office/drawing/2014/main" id="{8B774477-6556-D5F3-65A5-5D677DD1CBEA}"/>
              </a:ext>
            </a:extLst>
          </p:cNvPr>
          <p:cNvSpPr txBox="1"/>
          <p:nvPr/>
        </p:nvSpPr>
        <p:spPr>
          <a:xfrm>
            <a:off x="1006092" y="1438870"/>
            <a:ext cx="9395208" cy="5201424"/>
          </a:xfrm>
          <a:prstGeom prst="rect">
            <a:avLst/>
          </a:prstGeom>
          <a:noFill/>
        </p:spPr>
        <p:txBody>
          <a:bodyPr wrap="square">
            <a:spAutoFit/>
          </a:bodyPr>
          <a:lstStyle/>
          <a:p>
            <a:pPr algn="l">
              <a:buFont typeface="Arial" panose="020B0604020202020204" pitchFamily="34" charset="0"/>
              <a:buChar char="•"/>
            </a:pPr>
            <a:r>
              <a:rPr lang="en-GB" sz="2800" b="0" i="0" dirty="0">
                <a:solidFill>
                  <a:srgbClr val="333333"/>
                </a:solidFill>
                <a:effectLst/>
                <a:latin typeface="Arial" panose="020B0604020202020204" pitchFamily="34" charset="0"/>
              </a:rPr>
              <a:t>asking too many questions at once</a:t>
            </a:r>
          </a:p>
          <a:p>
            <a:pPr algn="l">
              <a:buFont typeface="Arial" panose="020B0604020202020204" pitchFamily="34" charset="0"/>
              <a:buChar char="•"/>
            </a:pPr>
            <a:r>
              <a:rPr lang="en-GB" sz="2800" b="0" i="0" dirty="0">
                <a:solidFill>
                  <a:srgbClr val="333333"/>
                </a:solidFill>
                <a:effectLst/>
                <a:latin typeface="Arial" panose="020B0604020202020204" pitchFamily="34" charset="0"/>
              </a:rPr>
              <a:t>asking a question and answering it yourself</a:t>
            </a:r>
          </a:p>
          <a:p>
            <a:pPr algn="l">
              <a:buFont typeface="Arial" panose="020B0604020202020204" pitchFamily="34" charset="0"/>
              <a:buChar char="•"/>
            </a:pPr>
            <a:r>
              <a:rPr lang="en-GB" sz="2800" b="0" i="0" dirty="0">
                <a:solidFill>
                  <a:srgbClr val="333333"/>
                </a:solidFill>
                <a:effectLst/>
                <a:latin typeface="Arial" panose="020B0604020202020204" pitchFamily="34" charset="0"/>
              </a:rPr>
              <a:t>asking a difficult question too early</a:t>
            </a:r>
          </a:p>
          <a:p>
            <a:pPr algn="l">
              <a:buFont typeface="Arial" panose="020B0604020202020204" pitchFamily="34" charset="0"/>
              <a:buChar char="•"/>
            </a:pPr>
            <a:r>
              <a:rPr lang="en-GB" sz="2800" b="0" i="0" dirty="0">
                <a:solidFill>
                  <a:srgbClr val="333333"/>
                </a:solidFill>
                <a:effectLst/>
                <a:latin typeface="Arial" panose="020B0604020202020204" pitchFamily="34" charset="0"/>
              </a:rPr>
              <a:t>always asking the same type of question</a:t>
            </a:r>
          </a:p>
          <a:p>
            <a:pPr algn="l">
              <a:buFont typeface="Arial" panose="020B0604020202020204" pitchFamily="34" charset="0"/>
              <a:buChar char="•"/>
            </a:pPr>
            <a:r>
              <a:rPr lang="en-GB" sz="2800" b="0" i="0" dirty="0">
                <a:solidFill>
                  <a:srgbClr val="333333"/>
                </a:solidFill>
                <a:effectLst/>
                <a:latin typeface="Arial" panose="020B0604020202020204" pitchFamily="34" charset="0"/>
              </a:rPr>
              <a:t>asking a question in a threatening way</a:t>
            </a:r>
          </a:p>
          <a:p>
            <a:pPr>
              <a:buFont typeface="Arial" panose="020B0604020202020204" pitchFamily="34" charset="0"/>
              <a:buChar char="•"/>
            </a:pPr>
            <a:r>
              <a:rPr lang="en-GB" sz="2800" b="0" i="0" dirty="0">
                <a:solidFill>
                  <a:srgbClr val="333333"/>
                </a:solidFill>
                <a:effectLst/>
                <a:latin typeface="Arial" panose="020B0604020202020204" pitchFamily="34" charset="0"/>
              </a:rPr>
              <a:t>not using probing </a:t>
            </a:r>
            <a:r>
              <a:rPr lang="en-GB" sz="2800" dirty="0">
                <a:solidFill>
                  <a:srgbClr val="333333"/>
                </a:solidFill>
                <a:latin typeface="Arial" panose="020B0604020202020204" pitchFamily="34" charset="0"/>
              </a:rPr>
              <a:t>questions</a:t>
            </a:r>
          </a:p>
          <a:p>
            <a:pPr>
              <a:buFont typeface="Arial" panose="020B0604020202020204" pitchFamily="34" charset="0"/>
              <a:buChar char="•"/>
            </a:pPr>
            <a:r>
              <a:rPr lang="en-GB" sz="2800" dirty="0">
                <a:solidFill>
                  <a:srgbClr val="333333"/>
                </a:solidFill>
                <a:latin typeface="Arial" panose="020B0604020202020204" pitchFamily="34" charset="0"/>
              </a:rPr>
              <a:t>not giving students enough time to think</a:t>
            </a:r>
          </a:p>
          <a:p>
            <a:pPr>
              <a:buFont typeface="Arial" panose="020B0604020202020204" pitchFamily="34" charset="0"/>
              <a:buChar char="•"/>
            </a:pPr>
            <a:r>
              <a:rPr lang="en-GB" sz="2800" dirty="0">
                <a:solidFill>
                  <a:srgbClr val="333333"/>
                </a:solidFill>
                <a:latin typeface="Arial" panose="020B0604020202020204" pitchFamily="34" charset="0"/>
              </a:rPr>
              <a:t>ignoring answers</a:t>
            </a:r>
          </a:p>
          <a:p>
            <a:pPr>
              <a:buFont typeface="Arial" panose="020B0604020202020204" pitchFamily="34" charset="0"/>
              <a:buChar char="•"/>
            </a:pPr>
            <a:r>
              <a:rPr lang="en-GB" sz="2800" dirty="0">
                <a:solidFill>
                  <a:srgbClr val="333333"/>
                </a:solidFill>
                <a:latin typeface="Arial" panose="020B0604020202020204" pitchFamily="34" charset="0"/>
              </a:rPr>
              <a:t>not correcting wrong answers</a:t>
            </a:r>
          </a:p>
          <a:p>
            <a:pPr>
              <a:buFont typeface="Arial" panose="020B0604020202020204" pitchFamily="34" charset="0"/>
              <a:buChar char="•"/>
            </a:pPr>
            <a:r>
              <a:rPr lang="en-GB" sz="2800" dirty="0">
                <a:solidFill>
                  <a:srgbClr val="333333"/>
                </a:solidFill>
                <a:latin typeface="Arial" panose="020B0604020202020204" pitchFamily="34" charset="0"/>
              </a:rPr>
              <a:t>failing to see the implications of answers</a:t>
            </a:r>
          </a:p>
          <a:p>
            <a:pPr>
              <a:buFont typeface="Arial" panose="020B0604020202020204" pitchFamily="34" charset="0"/>
              <a:buChar char="•"/>
            </a:pPr>
            <a:r>
              <a:rPr lang="en-GB" sz="2800" dirty="0">
                <a:solidFill>
                  <a:srgbClr val="333333"/>
                </a:solidFill>
                <a:latin typeface="Arial" panose="020B0604020202020204" pitchFamily="34" charset="0"/>
              </a:rPr>
              <a:t>failing to build on answers</a:t>
            </a:r>
          </a:p>
          <a:p>
            <a:pPr algn="l">
              <a:buFont typeface="Arial" panose="020B0604020202020204" pitchFamily="34" charset="0"/>
              <a:buChar char="•"/>
            </a:pPr>
            <a:endParaRPr lang="en-GB" sz="2400" b="0" i="0" dirty="0">
              <a:solidFill>
                <a:srgbClr val="333333"/>
              </a:solidFill>
              <a:effectLst/>
              <a:latin typeface="Arial" panose="020B0604020202020204" pitchFamily="34" charset="0"/>
            </a:endParaRPr>
          </a:p>
        </p:txBody>
      </p:sp>
    </p:spTree>
    <p:extLst>
      <p:ext uri="{BB962C8B-B14F-4D97-AF65-F5344CB8AC3E}">
        <p14:creationId xmlns:p14="http://schemas.microsoft.com/office/powerpoint/2010/main" val="2525437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E00F7-9C13-5B3E-2E7C-30CFF0DBE5D2}"/>
              </a:ext>
            </a:extLst>
          </p:cNvPr>
          <p:cNvSpPr>
            <a:spLocks noGrp="1"/>
          </p:cNvSpPr>
          <p:nvPr>
            <p:ph type="title"/>
          </p:nvPr>
        </p:nvSpPr>
        <p:spPr>
          <a:xfrm>
            <a:off x="838200" y="917785"/>
            <a:ext cx="10515600" cy="1325563"/>
          </a:xfrm>
        </p:spPr>
        <p:txBody>
          <a:bodyPr>
            <a:normAutofit/>
          </a:bodyPr>
          <a:lstStyle/>
          <a:p>
            <a:r>
              <a:rPr lang="en-GB" sz="5400" b="1" dirty="0"/>
              <a:t>The purpose of questioning</a:t>
            </a:r>
          </a:p>
        </p:txBody>
      </p:sp>
    </p:spTree>
    <p:extLst>
      <p:ext uri="{BB962C8B-B14F-4D97-AF65-F5344CB8AC3E}">
        <p14:creationId xmlns:p14="http://schemas.microsoft.com/office/powerpoint/2010/main" val="27067064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A1AC8-3DFC-49A2-AA66-27B57956CDE0}"/>
              </a:ext>
            </a:extLst>
          </p:cNvPr>
          <p:cNvSpPr>
            <a:spLocks noGrp="1"/>
          </p:cNvSpPr>
          <p:nvPr>
            <p:ph type="title"/>
          </p:nvPr>
        </p:nvSpPr>
        <p:spPr>
          <a:xfrm>
            <a:off x="3288453" y="5215349"/>
            <a:ext cx="7550426" cy="1325563"/>
          </a:xfrm>
        </p:spPr>
        <p:txBody>
          <a:bodyPr/>
          <a:lstStyle/>
          <a:p>
            <a:r>
              <a:rPr lang="en-GB" dirty="0"/>
              <a:t>Questioning = Effective Learning </a:t>
            </a:r>
          </a:p>
        </p:txBody>
      </p:sp>
      <p:graphicFrame>
        <p:nvGraphicFramePr>
          <p:cNvPr id="4" name="Content Placeholder 3">
            <a:extLst>
              <a:ext uri="{FF2B5EF4-FFF2-40B4-BE49-F238E27FC236}">
                <a16:creationId xmlns:a16="http://schemas.microsoft.com/office/drawing/2014/main" id="{1ABEECF7-D5BA-4076-A877-E09B78D0BE7F}"/>
              </a:ext>
            </a:extLst>
          </p:cNvPr>
          <p:cNvGraphicFramePr>
            <a:graphicFrameLocks noGrp="1"/>
          </p:cNvGraphicFramePr>
          <p:nvPr>
            <p:ph idx="1"/>
            <p:extLst>
              <p:ext uri="{D42A27DB-BD31-4B8C-83A1-F6EECF244321}">
                <p14:modId xmlns:p14="http://schemas.microsoft.com/office/powerpoint/2010/main" val="3013537295"/>
              </p:ext>
            </p:extLst>
          </p:nvPr>
        </p:nvGraphicFramePr>
        <p:xfrm>
          <a:off x="1805866" y="657422"/>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F414DC31-B1D9-4F83-B618-462968382922}"/>
              </a:ext>
            </a:extLst>
          </p:cNvPr>
          <p:cNvSpPr txBox="1"/>
          <p:nvPr/>
        </p:nvSpPr>
        <p:spPr>
          <a:xfrm>
            <a:off x="221942" y="450833"/>
            <a:ext cx="2511319" cy="230832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GB" sz="1800" dirty="0"/>
              <a:t>Paramore J (2017) Questioning to stimulate dialogue, </a:t>
            </a:r>
            <a:r>
              <a:rPr lang="en-GB" dirty="0"/>
              <a:t>i</a:t>
            </a:r>
            <a:r>
              <a:rPr lang="en-GB" sz="1800" dirty="0"/>
              <a:t>n Paige R, Lambert S and </a:t>
            </a:r>
            <a:r>
              <a:rPr lang="en-GB" sz="1800" dirty="0" err="1"/>
              <a:t>Geeson</a:t>
            </a:r>
            <a:r>
              <a:rPr lang="en-GB" sz="1800" dirty="0"/>
              <a:t> R (eds) Building skills for Effective Primary Teaching, London: Learning Matters</a:t>
            </a:r>
            <a:endParaRPr lang="en-GB" dirty="0"/>
          </a:p>
        </p:txBody>
      </p:sp>
      <p:sp>
        <p:nvSpPr>
          <p:cNvPr id="7" name="TextBox 6">
            <a:extLst>
              <a:ext uri="{FF2B5EF4-FFF2-40B4-BE49-F238E27FC236}">
                <a16:creationId xmlns:a16="http://schemas.microsoft.com/office/drawing/2014/main" id="{4C8001BC-CD78-4D63-93E9-BA0D9202898E}"/>
              </a:ext>
            </a:extLst>
          </p:cNvPr>
          <p:cNvSpPr txBox="1"/>
          <p:nvPr/>
        </p:nvSpPr>
        <p:spPr>
          <a:xfrm>
            <a:off x="221942" y="3075136"/>
            <a:ext cx="2511319" cy="313932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b="0" i="0" dirty="0">
                <a:solidFill>
                  <a:srgbClr val="484848"/>
                </a:solidFill>
                <a:effectLst/>
              </a:rPr>
              <a:t>He identifies an imbalance of questions often found in teaching, saying there is a dominance of teacher talk and an over-reliance on closed questions, providing only limited assessment for learning (</a:t>
            </a:r>
            <a:r>
              <a:rPr lang="en-GB" b="0" i="0" dirty="0" err="1">
                <a:solidFill>
                  <a:srgbClr val="484848"/>
                </a:solidFill>
                <a:effectLst/>
              </a:rPr>
              <a:t>AfL</a:t>
            </a:r>
            <a:r>
              <a:rPr lang="en-GB" b="0" i="0" dirty="0">
                <a:solidFill>
                  <a:srgbClr val="484848"/>
                </a:solidFill>
                <a:effectLst/>
              </a:rPr>
              <a:t>) information for a teacher.</a:t>
            </a:r>
            <a:endParaRPr lang="en-GB" dirty="0"/>
          </a:p>
        </p:txBody>
      </p:sp>
    </p:spTree>
    <p:extLst>
      <p:ext uri="{BB962C8B-B14F-4D97-AF65-F5344CB8AC3E}">
        <p14:creationId xmlns:p14="http://schemas.microsoft.com/office/powerpoint/2010/main" val="34707626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F4A7C-AC11-4DDD-9FB4-69F7678D7054}"/>
              </a:ext>
            </a:extLst>
          </p:cNvPr>
          <p:cNvSpPr>
            <a:spLocks noGrp="1"/>
          </p:cNvSpPr>
          <p:nvPr>
            <p:ph type="title"/>
          </p:nvPr>
        </p:nvSpPr>
        <p:spPr>
          <a:xfrm>
            <a:off x="230819" y="453069"/>
            <a:ext cx="11842812" cy="1237619"/>
          </a:xfrm>
        </p:spPr>
        <p:txBody>
          <a:bodyPr>
            <a:normAutofit fontScale="90000"/>
          </a:bodyPr>
          <a:lstStyle/>
          <a:p>
            <a:r>
              <a:rPr lang="en-GB" sz="3100" u="sng" dirty="0"/>
              <a:t>Why ask questions? – The Meta Question (asking questions about our questions)</a:t>
            </a:r>
            <a:br>
              <a:rPr lang="en-GB" sz="3100" dirty="0"/>
            </a:br>
            <a:br>
              <a:rPr lang="en-GB" sz="3100" dirty="0"/>
            </a:br>
            <a:r>
              <a:rPr lang="en-GB" sz="3100" b="1" dirty="0">
                <a:solidFill>
                  <a:schemeClr val="accent1"/>
                </a:solidFill>
              </a:rPr>
              <a:t>Paramore highlights 3 motives/reasons which can be facilitated individually or in combination:</a:t>
            </a:r>
          </a:p>
        </p:txBody>
      </p:sp>
      <p:sp>
        <p:nvSpPr>
          <p:cNvPr id="3" name="Content Placeholder 2">
            <a:extLst>
              <a:ext uri="{FF2B5EF4-FFF2-40B4-BE49-F238E27FC236}">
                <a16:creationId xmlns:a16="http://schemas.microsoft.com/office/drawing/2014/main" id="{F09830AE-8908-4656-9441-C42EA9F69B5B}"/>
              </a:ext>
            </a:extLst>
          </p:cNvPr>
          <p:cNvSpPr>
            <a:spLocks noGrp="1"/>
          </p:cNvSpPr>
          <p:nvPr>
            <p:ph sz="half" idx="1"/>
          </p:nvPr>
        </p:nvSpPr>
        <p:spPr>
          <a:xfrm>
            <a:off x="838200" y="2281561"/>
            <a:ext cx="5181600" cy="3895402"/>
          </a:xfrm>
        </p:spPr>
        <p:txBody>
          <a:bodyPr>
            <a:normAutofit fontScale="85000" lnSpcReduction="20000"/>
          </a:bodyPr>
          <a:lstStyle/>
          <a:p>
            <a:pPr marL="0" indent="0">
              <a:buNone/>
            </a:pPr>
            <a:r>
              <a:rPr lang="en-GB" b="1" dirty="0"/>
              <a:t>Motive 1 – To probe knowledge and understanding</a:t>
            </a:r>
          </a:p>
          <a:p>
            <a:pPr marL="0" indent="0">
              <a:buNone/>
            </a:pPr>
            <a:r>
              <a:rPr lang="en-GB" dirty="0"/>
              <a:t>To TEST pupils’ knowledge and explore their reasoning through probing understanding</a:t>
            </a:r>
          </a:p>
          <a:p>
            <a:pPr marL="0" indent="0">
              <a:buNone/>
            </a:pPr>
            <a:r>
              <a:rPr lang="en-GB" dirty="0"/>
              <a:t>To enable pupils to APPLY their knowledge in a new situation and solve a problem</a:t>
            </a:r>
          </a:p>
          <a:p>
            <a:pPr marL="0" indent="0">
              <a:buNone/>
            </a:pPr>
            <a:r>
              <a:rPr lang="en-GB" dirty="0"/>
              <a:t>To enable pupils to analyse based upon defined properties</a:t>
            </a:r>
          </a:p>
        </p:txBody>
      </p:sp>
      <p:sp>
        <p:nvSpPr>
          <p:cNvPr id="4" name="Content Placeholder 3">
            <a:extLst>
              <a:ext uri="{FF2B5EF4-FFF2-40B4-BE49-F238E27FC236}">
                <a16:creationId xmlns:a16="http://schemas.microsoft.com/office/drawing/2014/main" id="{F613E95F-B863-4E44-B495-855859852213}"/>
              </a:ext>
            </a:extLst>
          </p:cNvPr>
          <p:cNvSpPr>
            <a:spLocks noGrp="1"/>
          </p:cNvSpPr>
          <p:nvPr>
            <p:ph sz="half" idx="2"/>
          </p:nvPr>
        </p:nvSpPr>
        <p:spPr>
          <a:xfrm>
            <a:off x="6349755" y="2053593"/>
            <a:ext cx="5181600" cy="4351338"/>
          </a:xfrm>
        </p:spPr>
        <p:txBody>
          <a:bodyPr>
            <a:normAutofit fontScale="85000" lnSpcReduction="20000"/>
          </a:bodyPr>
          <a:lstStyle/>
          <a:p>
            <a:r>
              <a:rPr lang="en-GB" dirty="0">
                <a:solidFill>
                  <a:schemeClr val="accent1"/>
                </a:solidFill>
              </a:rPr>
              <a:t>What is the name of…?</a:t>
            </a:r>
          </a:p>
          <a:p>
            <a:r>
              <a:rPr lang="en-GB" dirty="0">
                <a:solidFill>
                  <a:schemeClr val="accent1"/>
                </a:solidFill>
              </a:rPr>
              <a:t>Explain X…</a:t>
            </a:r>
          </a:p>
          <a:p>
            <a:r>
              <a:rPr lang="en-GB" dirty="0">
                <a:solidFill>
                  <a:schemeClr val="accent1"/>
                </a:solidFill>
              </a:rPr>
              <a:t>Can you remember…?</a:t>
            </a:r>
          </a:p>
          <a:p>
            <a:r>
              <a:rPr lang="en-GB" dirty="0">
                <a:solidFill>
                  <a:schemeClr val="accent1"/>
                </a:solidFill>
              </a:rPr>
              <a:t>Can you explain why?</a:t>
            </a:r>
          </a:p>
          <a:p>
            <a:r>
              <a:rPr lang="en-GB" dirty="0">
                <a:solidFill>
                  <a:schemeClr val="accent1"/>
                </a:solidFill>
              </a:rPr>
              <a:t>Can you use what you know about X to solve Y?</a:t>
            </a:r>
          </a:p>
          <a:p>
            <a:r>
              <a:rPr lang="en-GB" dirty="0">
                <a:solidFill>
                  <a:schemeClr val="accent1"/>
                </a:solidFill>
              </a:rPr>
              <a:t>Can you use X to explain Y?</a:t>
            </a:r>
          </a:p>
          <a:p>
            <a:r>
              <a:rPr lang="en-GB" dirty="0">
                <a:solidFill>
                  <a:schemeClr val="accent1"/>
                </a:solidFill>
              </a:rPr>
              <a:t>Which is the most significant…?</a:t>
            </a:r>
          </a:p>
          <a:p>
            <a:r>
              <a:rPr lang="en-GB" dirty="0">
                <a:solidFill>
                  <a:schemeClr val="accent1"/>
                </a:solidFill>
              </a:rPr>
              <a:t>What have these got in common?</a:t>
            </a:r>
          </a:p>
          <a:p>
            <a:r>
              <a:rPr lang="en-GB" dirty="0">
                <a:solidFill>
                  <a:schemeClr val="accent1"/>
                </a:solidFill>
              </a:rPr>
              <a:t>Can you find another example of Y?</a:t>
            </a:r>
          </a:p>
          <a:p>
            <a:r>
              <a:rPr lang="en-GB" dirty="0">
                <a:solidFill>
                  <a:schemeClr val="accent1"/>
                </a:solidFill>
              </a:rPr>
              <a:t>How do these compare/link/contrast?</a:t>
            </a:r>
          </a:p>
          <a:p>
            <a:endParaRPr lang="en-GB" dirty="0"/>
          </a:p>
        </p:txBody>
      </p:sp>
    </p:spTree>
    <p:extLst>
      <p:ext uri="{BB962C8B-B14F-4D97-AF65-F5344CB8AC3E}">
        <p14:creationId xmlns:p14="http://schemas.microsoft.com/office/powerpoint/2010/main" val="14565520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7180204D-9118-43B6-9F33-E52EA4B4C30A}"/>
              </a:ext>
            </a:extLst>
          </p:cNvPr>
          <p:cNvSpPr>
            <a:spLocks noGrp="1"/>
          </p:cNvSpPr>
          <p:nvPr>
            <p:ph sz="half" idx="1"/>
          </p:nvPr>
        </p:nvSpPr>
        <p:spPr>
          <a:xfrm>
            <a:off x="838200" y="516836"/>
            <a:ext cx="5181600" cy="6057693"/>
          </a:xfrm>
        </p:spPr>
        <p:txBody>
          <a:bodyPr>
            <a:normAutofit fontScale="85000" lnSpcReduction="20000"/>
          </a:bodyPr>
          <a:lstStyle/>
          <a:p>
            <a:pPr marL="0" indent="0">
              <a:buNone/>
            </a:pPr>
            <a:r>
              <a:rPr lang="en-GB" b="1" dirty="0"/>
              <a:t>Motive 2 – To generate knowledge</a:t>
            </a:r>
          </a:p>
          <a:p>
            <a:pPr marL="0" indent="0">
              <a:buNone/>
            </a:pPr>
            <a:r>
              <a:rPr lang="en-GB" dirty="0"/>
              <a:t>Ideas include:</a:t>
            </a:r>
          </a:p>
          <a:p>
            <a:pPr marL="0" indent="0">
              <a:buNone/>
            </a:pPr>
            <a:r>
              <a:rPr lang="en-GB" dirty="0"/>
              <a:t>To help pupils generate/create and synthesise knowledge</a:t>
            </a:r>
          </a:p>
          <a:p>
            <a:pPr marL="0" indent="0">
              <a:buNone/>
            </a:pPr>
            <a:r>
              <a:rPr lang="en-GB" dirty="0"/>
              <a:t>Generate critical learning in learning that has taken place</a:t>
            </a:r>
          </a:p>
          <a:p>
            <a:pPr marL="0" indent="0">
              <a:buNone/>
            </a:pPr>
            <a:r>
              <a:rPr lang="en-GB" dirty="0"/>
              <a:t>Promote new learning</a:t>
            </a:r>
          </a:p>
          <a:p>
            <a:pPr marL="0" indent="0">
              <a:buNone/>
            </a:pPr>
            <a:r>
              <a:rPr lang="en-GB" dirty="0"/>
              <a:t>Encourage pupils to become creative, extend understanding, make links, connections and generate their own examples</a:t>
            </a:r>
          </a:p>
          <a:p>
            <a:pPr marL="0" indent="0">
              <a:buNone/>
            </a:pPr>
            <a:r>
              <a:rPr lang="en-GB" dirty="0"/>
              <a:t>“Learning is seen as a process of intra-mental activity (thinking on your own to make sense of the world) and/ or inter-mental activity (i.e. things shared among groups of learners who learn from each other)”. Eventually, pupils will then be able to ask themselves and others questions. </a:t>
            </a:r>
          </a:p>
        </p:txBody>
      </p:sp>
      <p:sp>
        <p:nvSpPr>
          <p:cNvPr id="7" name="Content Placeholder 6">
            <a:extLst>
              <a:ext uri="{FF2B5EF4-FFF2-40B4-BE49-F238E27FC236}">
                <a16:creationId xmlns:a16="http://schemas.microsoft.com/office/drawing/2014/main" id="{20594C72-9553-4D16-82A4-2A2FBA6E0282}"/>
              </a:ext>
            </a:extLst>
          </p:cNvPr>
          <p:cNvSpPr>
            <a:spLocks noGrp="1"/>
          </p:cNvSpPr>
          <p:nvPr>
            <p:ph sz="half" idx="2"/>
          </p:nvPr>
        </p:nvSpPr>
        <p:spPr>
          <a:xfrm>
            <a:off x="6172202" y="2106227"/>
            <a:ext cx="5181600" cy="2645545"/>
          </a:xfrm>
        </p:spPr>
        <p:txBody>
          <a:bodyPr>
            <a:normAutofit fontScale="85000" lnSpcReduction="20000"/>
          </a:bodyPr>
          <a:lstStyle/>
          <a:p>
            <a:r>
              <a:rPr lang="en-GB" dirty="0">
                <a:solidFill>
                  <a:schemeClr val="accent1"/>
                </a:solidFill>
              </a:rPr>
              <a:t>Can you find a better example of…? Why is it better?</a:t>
            </a:r>
          </a:p>
          <a:p>
            <a:r>
              <a:rPr lang="en-GB" dirty="0">
                <a:solidFill>
                  <a:schemeClr val="accent1"/>
                </a:solidFill>
              </a:rPr>
              <a:t>Explain why this is the key feature.</a:t>
            </a:r>
          </a:p>
          <a:p>
            <a:r>
              <a:rPr lang="en-GB" dirty="0">
                <a:solidFill>
                  <a:schemeClr val="accent1"/>
                </a:solidFill>
              </a:rPr>
              <a:t>Can you do this a different way?</a:t>
            </a:r>
          </a:p>
          <a:p>
            <a:r>
              <a:rPr lang="en-GB" dirty="0">
                <a:solidFill>
                  <a:schemeClr val="accent1"/>
                </a:solidFill>
              </a:rPr>
              <a:t>Would that be an improvement?</a:t>
            </a:r>
          </a:p>
          <a:p>
            <a:r>
              <a:rPr lang="en-GB" dirty="0">
                <a:solidFill>
                  <a:schemeClr val="accent1"/>
                </a:solidFill>
              </a:rPr>
              <a:t>What if…?</a:t>
            </a:r>
          </a:p>
          <a:p>
            <a:r>
              <a:rPr lang="en-GB" dirty="0">
                <a:solidFill>
                  <a:schemeClr val="accent1"/>
                </a:solidFill>
              </a:rPr>
              <a:t>Could we …?</a:t>
            </a:r>
          </a:p>
          <a:p>
            <a:endParaRPr lang="en-GB" dirty="0">
              <a:solidFill>
                <a:schemeClr val="accent1"/>
              </a:solidFill>
            </a:endParaRPr>
          </a:p>
          <a:p>
            <a:endParaRPr lang="en-GB" dirty="0">
              <a:solidFill>
                <a:schemeClr val="accent1"/>
              </a:solidFill>
            </a:endParaRPr>
          </a:p>
        </p:txBody>
      </p:sp>
    </p:spTree>
    <p:extLst>
      <p:ext uri="{BB962C8B-B14F-4D97-AF65-F5344CB8AC3E}">
        <p14:creationId xmlns:p14="http://schemas.microsoft.com/office/powerpoint/2010/main" val="20211375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7180204D-9118-43B6-9F33-E52EA4B4C30A}"/>
              </a:ext>
            </a:extLst>
          </p:cNvPr>
          <p:cNvSpPr>
            <a:spLocks noGrp="1"/>
          </p:cNvSpPr>
          <p:nvPr>
            <p:ph sz="half" idx="1"/>
          </p:nvPr>
        </p:nvSpPr>
        <p:spPr>
          <a:xfrm>
            <a:off x="218243" y="1415988"/>
            <a:ext cx="5877757" cy="3875104"/>
          </a:xfrm>
        </p:spPr>
        <p:txBody>
          <a:bodyPr>
            <a:normAutofit fontScale="70000" lnSpcReduction="20000"/>
          </a:bodyPr>
          <a:lstStyle/>
          <a:p>
            <a:pPr marL="0" indent="0">
              <a:buNone/>
            </a:pPr>
            <a:r>
              <a:rPr lang="en-GB" sz="3800" b="1" dirty="0"/>
              <a:t>Motive 3 – To problematise knowledge</a:t>
            </a:r>
          </a:p>
          <a:p>
            <a:pPr marL="0" indent="0">
              <a:buNone/>
            </a:pPr>
            <a:endParaRPr lang="en-GB" sz="3800" b="1" dirty="0"/>
          </a:p>
          <a:p>
            <a:r>
              <a:rPr lang="en-GB" sz="3800" dirty="0"/>
              <a:t>Creating a reasoned decision or judgement</a:t>
            </a:r>
          </a:p>
          <a:p>
            <a:r>
              <a:rPr lang="en-GB" sz="3800" dirty="0"/>
              <a:t>Engage with knowledge that is </a:t>
            </a:r>
            <a:r>
              <a:rPr lang="en-GB" sz="3800" i="1" dirty="0"/>
              <a:t>contingent* </a:t>
            </a:r>
            <a:endParaRPr lang="en-GB" sz="3800" dirty="0"/>
          </a:p>
          <a:p>
            <a:r>
              <a:rPr lang="en-GB" sz="3800" i="1" dirty="0"/>
              <a:t>This takes place though participation in a dialogue </a:t>
            </a:r>
          </a:p>
          <a:p>
            <a:r>
              <a:rPr lang="en-GB" sz="3800" i="1" dirty="0"/>
              <a:t>Self evaluation (being metacognitive) is vital in some contexts</a:t>
            </a:r>
          </a:p>
          <a:p>
            <a:pPr marL="0" indent="0">
              <a:buNone/>
            </a:pPr>
            <a:endParaRPr lang="en-GB" i="1" dirty="0"/>
          </a:p>
          <a:p>
            <a:pPr marL="0" indent="0">
              <a:buNone/>
            </a:pPr>
            <a:endParaRPr lang="en-GB" i="1" dirty="0"/>
          </a:p>
        </p:txBody>
      </p:sp>
      <p:sp>
        <p:nvSpPr>
          <p:cNvPr id="7" name="Content Placeholder 6">
            <a:extLst>
              <a:ext uri="{FF2B5EF4-FFF2-40B4-BE49-F238E27FC236}">
                <a16:creationId xmlns:a16="http://schemas.microsoft.com/office/drawing/2014/main" id="{20594C72-9553-4D16-82A4-2A2FBA6E0282}"/>
              </a:ext>
            </a:extLst>
          </p:cNvPr>
          <p:cNvSpPr>
            <a:spLocks noGrp="1"/>
          </p:cNvSpPr>
          <p:nvPr>
            <p:ph sz="half" idx="2"/>
          </p:nvPr>
        </p:nvSpPr>
        <p:spPr>
          <a:xfrm>
            <a:off x="6260976" y="834501"/>
            <a:ext cx="5181600" cy="4714043"/>
          </a:xfrm>
        </p:spPr>
        <p:txBody>
          <a:bodyPr>
            <a:noAutofit/>
          </a:bodyPr>
          <a:lstStyle/>
          <a:p>
            <a:r>
              <a:rPr lang="en-GB" sz="2400" dirty="0">
                <a:solidFill>
                  <a:schemeClr val="accent1"/>
                </a:solidFill>
              </a:rPr>
              <a:t>What do you think…?</a:t>
            </a:r>
          </a:p>
          <a:p>
            <a:r>
              <a:rPr lang="en-GB" sz="2400" dirty="0">
                <a:solidFill>
                  <a:schemeClr val="accent1"/>
                </a:solidFill>
              </a:rPr>
              <a:t>What is the evidence for…?</a:t>
            </a:r>
          </a:p>
          <a:p>
            <a:r>
              <a:rPr lang="en-GB" sz="2400" dirty="0">
                <a:solidFill>
                  <a:schemeClr val="accent1"/>
                </a:solidFill>
              </a:rPr>
              <a:t>What do you see…?</a:t>
            </a:r>
          </a:p>
          <a:p>
            <a:r>
              <a:rPr lang="en-GB" sz="2400" dirty="0">
                <a:solidFill>
                  <a:schemeClr val="accent1"/>
                </a:solidFill>
              </a:rPr>
              <a:t>What is your opinion on…?</a:t>
            </a:r>
          </a:p>
          <a:p>
            <a:r>
              <a:rPr lang="en-GB" sz="2400" dirty="0">
                <a:solidFill>
                  <a:schemeClr val="accent1"/>
                </a:solidFill>
              </a:rPr>
              <a:t>How far…?</a:t>
            </a:r>
          </a:p>
          <a:p>
            <a:r>
              <a:rPr lang="en-GB" sz="2400" dirty="0">
                <a:solidFill>
                  <a:schemeClr val="accent1"/>
                </a:solidFill>
              </a:rPr>
              <a:t>To what extent…?</a:t>
            </a:r>
          </a:p>
          <a:p>
            <a:r>
              <a:rPr lang="en-GB" sz="2400" dirty="0">
                <a:solidFill>
                  <a:schemeClr val="accent1"/>
                </a:solidFill>
              </a:rPr>
              <a:t>How important…?</a:t>
            </a:r>
          </a:p>
          <a:p>
            <a:r>
              <a:rPr lang="en-GB" sz="2400" dirty="0">
                <a:solidFill>
                  <a:schemeClr val="accent1"/>
                </a:solidFill>
              </a:rPr>
              <a:t>What did I find challenging about that?</a:t>
            </a:r>
          </a:p>
          <a:p>
            <a:r>
              <a:rPr lang="en-GB" sz="2400" dirty="0">
                <a:solidFill>
                  <a:schemeClr val="accent1"/>
                </a:solidFill>
              </a:rPr>
              <a:t>What could I do to improve?</a:t>
            </a:r>
          </a:p>
          <a:p>
            <a:endParaRPr lang="en-GB" sz="2400" dirty="0">
              <a:solidFill>
                <a:schemeClr val="accent1"/>
              </a:solidFill>
            </a:endParaRPr>
          </a:p>
          <a:p>
            <a:endParaRPr lang="en-GB" sz="2400" dirty="0">
              <a:solidFill>
                <a:schemeClr val="accent1"/>
              </a:solidFill>
            </a:endParaRPr>
          </a:p>
        </p:txBody>
      </p:sp>
    </p:spTree>
    <p:extLst>
      <p:ext uri="{BB962C8B-B14F-4D97-AF65-F5344CB8AC3E}">
        <p14:creationId xmlns:p14="http://schemas.microsoft.com/office/powerpoint/2010/main" val="38541102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929C43B8-28A9-4D23-A28D-87E87974485A}"/>
              </a:ext>
            </a:extLst>
          </p:cNvPr>
          <p:cNvGraphicFramePr>
            <a:graphicFrameLocks noGrp="1"/>
          </p:cNvGraphicFramePr>
          <p:nvPr>
            <p:ph sz="half" idx="1"/>
          </p:nvPr>
        </p:nvGraphicFramePr>
        <p:xfrm>
          <a:off x="1653214" y="299044"/>
          <a:ext cx="7871791" cy="6857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99BADCA4-6E25-473D-80A8-7F07DE4F5B38}"/>
              </a:ext>
            </a:extLst>
          </p:cNvPr>
          <p:cNvSpPr txBox="1"/>
          <p:nvPr/>
        </p:nvSpPr>
        <p:spPr>
          <a:xfrm>
            <a:off x="117617" y="962378"/>
            <a:ext cx="3861351" cy="4127284"/>
          </a:xfrm>
          <a:prstGeom prst="rect">
            <a:avLst/>
          </a:prstGeom>
          <a:noFill/>
        </p:spPr>
        <p:txBody>
          <a:bodyPr wrap="square">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600" b="1" i="0" u="none" strike="noStrike" kern="1200" cap="none" spc="0" normalizeH="0" baseline="0" noProof="0" dirty="0">
                <a:ln>
                  <a:noFill/>
                </a:ln>
                <a:solidFill>
                  <a:srgbClr val="4472C4"/>
                </a:solidFill>
                <a:effectLst/>
                <a:uLnTx/>
                <a:uFillTx/>
                <a:latin typeface="Georgia" panose="02040502050405020303" pitchFamily="18" charset="0"/>
              </a:rPr>
              <a:t>What is the name of…?</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600" b="1" i="0" u="none" strike="noStrike" kern="1200" cap="none" spc="0" normalizeH="0" baseline="0" noProof="0" dirty="0">
                <a:ln>
                  <a:noFill/>
                </a:ln>
                <a:solidFill>
                  <a:srgbClr val="4472C4"/>
                </a:solidFill>
                <a:effectLst/>
                <a:uLnTx/>
                <a:uFillTx/>
                <a:latin typeface="Georgia" panose="02040502050405020303" pitchFamily="18" charset="0"/>
              </a:rPr>
              <a:t>Explain X…</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600" b="1" i="0" u="none" strike="noStrike" kern="1200" cap="none" spc="0" normalizeH="0" baseline="0" noProof="0" dirty="0">
                <a:ln>
                  <a:noFill/>
                </a:ln>
                <a:solidFill>
                  <a:srgbClr val="4472C4"/>
                </a:solidFill>
                <a:effectLst/>
                <a:uLnTx/>
                <a:uFillTx/>
                <a:latin typeface="Georgia" panose="02040502050405020303" pitchFamily="18" charset="0"/>
              </a:rPr>
              <a:t>Can you remember…?</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600" b="1" i="0" u="none" strike="noStrike" kern="1200" cap="none" spc="0" normalizeH="0" baseline="0" noProof="0" dirty="0">
                <a:ln>
                  <a:noFill/>
                </a:ln>
                <a:solidFill>
                  <a:srgbClr val="4472C4"/>
                </a:solidFill>
                <a:effectLst/>
                <a:uLnTx/>
                <a:uFillTx/>
                <a:latin typeface="Georgia" panose="02040502050405020303" pitchFamily="18" charset="0"/>
              </a:rPr>
              <a:t>Can you explain why?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600" b="1" i="0" u="none" strike="noStrike" kern="1200" cap="none" spc="0" normalizeH="0" baseline="0" noProof="0" dirty="0">
                <a:ln>
                  <a:noFill/>
                </a:ln>
                <a:solidFill>
                  <a:srgbClr val="4472C4"/>
                </a:solidFill>
                <a:effectLst/>
                <a:uLnTx/>
                <a:uFillTx/>
                <a:latin typeface="Georgia" panose="02040502050405020303" pitchFamily="18" charset="0"/>
              </a:rPr>
              <a:t>Can you use what you know about X to solve 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600" b="1" i="0" u="none" strike="noStrike" kern="1200" cap="none" spc="0" normalizeH="0" baseline="0" noProof="0" dirty="0">
                <a:ln>
                  <a:noFill/>
                </a:ln>
                <a:solidFill>
                  <a:srgbClr val="4472C4"/>
                </a:solidFill>
                <a:effectLst/>
                <a:uLnTx/>
                <a:uFillTx/>
                <a:latin typeface="Georgia" panose="02040502050405020303" pitchFamily="18" charset="0"/>
              </a:rPr>
              <a:t>Can you use X to explain 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600" b="1" i="0" u="none" strike="noStrike" kern="1200" cap="none" spc="0" normalizeH="0" baseline="0" noProof="0" dirty="0">
                <a:ln>
                  <a:noFill/>
                </a:ln>
                <a:solidFill>
                  <a:srgbClr val="4472C4"/>
                </a:solidFill>
                <a:effectLst/>
                <a:uLnTx/>
                <a:uFillTx/>
                <a:latin typeface="Georgia" panose="02040502050405020303" pitchFamily="18" charset="0"/>
              </a:rPr>
              <a:t>Which is the most significant…?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600" b="1" i="0" u="none" strike="noStrike" kern="1200" cap="none" spc="0" normalizeH="0" baseline="0" noProof="0" dirty="0">
                <a:ln>
                  <a:noFill/>
                </a:ln>
                <a:solidFill>
                  <a:srgbClr val="4472C4"/>
                </a:solidFill>
                <a:effectLst/>
                <a:uLnTx/>
                <a:uFillTx/>
                <a:latin typeface="Georgia" panose="02040502050405020303" pitchFamily="18" charset="0"/>
              </a:rPr>
              <a:t>What have these got in common?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600" b="1" i="0" u="none" strike="noStrike" kern="1200" cap="none" spc="0" normalizeH="0" baseline="0" noProof="0" dirty="0">
                <a:ln>
                  <a:noFill/>
                </a:ln>
                <a:solidFill>
                  <a:srgbClr val="4472C4"/>
                </a:solidFill>
                <a:effectLst/>
                <a:uLnTx/>
                <a:uFillTx/>
                <a:latin typeface="Georgia" panose="02040502050405020303" pitchFamily="18" charset="0"/>
              </a:rPr>
              <a:t>Can you find another example of 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600" b="1" i="0" u="none" strike="noStrike" kern="1200" cap="none" spc="0" normalizeH="0" baseline="0" noProof="0" dirty="0">
                <a:ln>
                  <a:noFill/>
                </a:ln>
                <a:solidFill>
                  <a:srgbClr val="4472C4"/>
                </a:solidFill>
                <a:effectLst/>
                <a:uLnTx/>
                <a:uFillTx/>
                <a:latin typeface="Georgia" panose="02040502050405020303" pitchFamily="18" charset="0"/>
              </a:rPr>
              <a:t>How do these compare/link/contrast?</a:t>
            </a:r>
          </a:p>
        </p:txBody>
      </p:sp>
      <p:sp>
        <p:nvSpPr>
          <p:cNvPr id="8" name="Content Placeholder 6">
            <a:extLst>
              <a:ext uri="{FF2B5EF4-FFF2-40B4-BE49-F238E27FC236}">
                <a16:creationId xmlns:a16="http://schemas.microsoft.com/office/drawing/2014/main" id="{97FC33FD-98A9-4092-B45A-E70BE97A4270}"/>
              </a:ext>
            </a:extLst>
          </p:cNvPr>
          <p:cNvSpPr>
            <a:spLocks noGrp="1"/>
          </p:cNvSpPr>
          <p:nvPr>
            <p:ph sz="half" idx="2"/>
          </p:nvPr>
        </p:nvSpPr>
        <p:spPr>
          <a:xfrm>
            <a:off x="6530012" y="416575"/>
            <a:ext cx="4363276" cy="2025450"/>
          </a:xfrm>
        </p:spPr>
        <p:txBody>
          <a:bodyPr>
            <a:normAutofit fontScale="92500" lnSpcReduction="20000"/>
          </a:bodyPr>
          <a:lstStyle/>
          <a:p>
            <a:r>
              <a:rPr lang="en-GB" sz="1700" b="1" dirty="0">
                <a:solidFill>
                  <a:schemeClr val="bg2">
                    <a:lumMod val="50000"/>
                  </a:schemeClr>
                </a:solidFill>
                <a:latin typeface="Georgia" panose="02040502050405020303" pitchFamily="18" charset="0"/>
              </a:rPr>
              <a:t>Can you find a better example of…? Why is it better?</a:t>
            </a:r>
          </a:p>
          <a:p>
            <a:r>
              <a:rPr lang="en-GB" sz="1700" b="1" dirty="0">
                <a:solidFill>
                  <a:schemeClr val="bg2">
                    <a:lumMod val="50000"/>
                  </a:schemeClr>
                </a:solidFill>
                <a:latin typeface="Georgia" panose="02040502050405020303" pitchFamily="18" charset="0"/>
              </a:rPr>
              <a:t>Explain why this is the key feature.</a:t>
            </a:r>
          </a:p>
          <a:p>
            <a:r>
              <a:rPr lang="en-GB" sz="1700" b="1" dirty="0">
                <a:solidFill>
                  <a:schemeClr val="bg2">
                    <a:lumMod val="50000"/>
                  </a:schemeClr>
                </a:solidFill>
                <a:latin typeface="Georgia" panose="02040502050405020303" pitchFamily="18" charset="0"/>
              </a:rPr>
              <a:t>Can you do this a different way?</a:t>
            </a:r>
          </a:p>
          <a:p>
            <a:r>
              <a:rPr lang="en-GB" sz="1700" b="1" dirty="0">
                <a:solidFill>
                  <a:schemeClr val="bg2">
                    <a:lumMod val="50000"/>
                  </a:schemeClr>
                </a:solidFill>
                <a:latin typeface="Georgia" panose="02040502050405020303" pitchFamily="18" charset="0"/>
              </a:rPr>
              <a:t>Would that be an improvement?</a:t>
            </a:r>
          </a:p>
          <a:p>
            <a:r>
              <a:rPr lang="en-GB" sz="1700" b="1" dirty="0">
                <a:solidFill>
                  <a:schemeClr val="bg2">
                    <a:lumMod val="50000"/>
                  </a:schemeClr>
                </a:solidFill>
                <a:latin typeface="Georgia" panose="02040502050405020303" pitchFamily="18" charset="0"/>
              </a:rPr>
              <a:t>What if…?</a:t>
            </a:r>
          </a:p>
          <a:p>
            <a:r>
              <a:rPr lang="en-GB" sz="1700" b="1" dirty="0">
                <a:solidFill>
                  <a:schemeClr val="bg2">
                    <a:lumMod val="50000"/>
                  </a:schemeClr>
                </a:solidFill>
                <a:latin typeface="Georgia" panose="02040502050405020303" pitchFamily="18" charset="0"/>
              </a:rPr>
              <a:t>Could we…?</a:t>
            </a:r>
          </a:p>
          <a:p>
            <a:endParaRPr lang="en-GB" dirty="0">
              <a:solidFill>
                <a:schemeClr val="bg2">
                  <a:lumMod val="50000"/>
                </a:schemeClr>
              </a:solidFill>
            </a:endParaRPr>
          </a:p>
          <a:p>
            <a:endParaRPr lang="en-GB" dirty="0">
              <a:solidFill>
                <a:schemeClr val="bg2">
                  <a:lumMod val="50000"/>
                </a:schemeClr>
              </a:solidFill>
            </a:endParaRPr>
          </a:p>
        </p:txBody>
      </p:sp>
      <p:sp>
        <p:nvSpPr>
          <p:cNvPr id="9" name="Content Placeholder 6">
            <a:extLst>
              <a:ext uri="{FF2B5EF4-FFF2-40B4-BE49-F238E27FC236}">
                <a16:creationId xmlns:a16="http://schemas.microsoft.com/office/drawing/2014/main" id="{C22B7EE2-45B7-46A8-BAAD-6FF3670F049F}"/>
              </a:ext>
            </a:extLst>
          </p:cNvPr>
          <p:cNvSpPr txBox="1">
            <a:spLocks/>
          </p:cNvSpPr>
          <p:nvPr/>
        </p:nvSpPr>
        <p:spPr>
          <a:xfrm>
            <a:off x="9058692" y="2594618"/>
            <a:ext cx="3133308" cy="471404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b="1" dirty="0">
                <a:solidFill>
                  <a:schemeClr val="accent6"/>
                </a:solidFill>
                <a:latin typeface="Georgia" panose="02040502050405020303" pitchFamily="18" charset="0"/>
              </a:rPr>
              <a:t>What do you think…?</a:t>
            </a:r>
          </a:p>
          <a:p>
            <a:r>
              <a:rPr lang="en-GB" sz="1600" b="1" dirty="0">
                <a:solidFill>
                  <a:schemeClr val="accent6"/>
                </a:solidFill>
                <a:latin typeface="Georgia" panose="02040502050405020303" pitchFamily="18" charset="0"/>
              </a:rPr>
              <a:t>What is the evidence for…?</a:t>
            </a:r>
          </a:p>
          <a:p>
            <a:r>
              <a:rPr lang="en-GB" sz="1600" b="1" dirty="0">
                <a:solidFill>
                  <a:schemeClr val="accent6"/>
                </a:solidFill>
                <a:latin typeface="Georgia" panose="02040502050405020303" pitchFamily="18" charset="0"/>
              </a:rPr>
              <a:t>What do you see…?</a:t>
            </a:r>
          </a:p>
          <a:p>
            <a:r>
              <a:rPr lang="en-GB" sz="1600" b="1" dirty="0">
                <a:solidFill>
                  <a:schemeClr val="accent6"/>
                </a:solidFill>
                <a:latin typeface="Georgia" panose="02040502050405020303" pitchFamily="18" charset="0"/>
              </a:rPr>
              <a:t>What is your opinion on…?</a:t>
            </a:r>
          </a:p>
          <a:p>
            <a:r>
              <a:rPr lang="en-GB" sz="1600" b="1" dirty="0">
                <a:solidFill>
                  <a:schemeClr val="accent6"/>
                </a:solidFill>
                <a:latin typeface="Georgia" panose="02040502050405020303" pitchFamily="18" charset="0"/>
              </a:rPr>
              <a:t>How far…?</a:t>
            </a:r>
          </a:p>
          <a:p>
            <a:r>
              <a:rPr lang="en-GB" sz="1600" b="1" dirty="0">
                <a:solidFill>
                  <a:schemeClr val="accent6"/>
                </a:solidFill>
                <a:latin typeface="Georgia" panose="02040502050405020303" pitchFamily="18" charset="0"/>
              </a:rPr>
              <a:t>To what extent…?</a:t>
            </a:r>
          </a:p>
          <a:p>
            <a:r>
              <a:rPr lang="en-GB" sz="1600" b="1" dirty="0">
                <a:solidFill>
                  <a:schemeClr val="accent6"/>
                </a:solidFill>
                <a:latin typeface="Georgia" panose="02040502050405020303" pitchFamily="18" charset="0"/>
              </a:rPr>
              <a:t>How important…?</a:t>
            </a:r>
          </a:p>
          <a:p>
            <a:r>
              <a:rPr lang="en-GB" sz="1600" b="1" dirty="0">
                <a:solidFill>
                  <a:schemeClr val="accent6"/>
                </a:solidFill>
                <a:latin typeface="Georgia" panose="02040502050405020303" pitchFamily="18" charset="0"/>
              </a:rPr>
              <a:t>What did I find challenging about that?</a:t>
            </a:r>
          </a:p>
          <a:p>
            <a:r>
              <a:rPr lang="en-GB" sz="1600" b="1" dirty="0">
                <a:solidFill>
                  <a:schemeClr val="accent6"/>
                </a:solidFill>
                <a:latin typeface="Georgia" panose="02040502050405020303" pitchFamily="18" charset="0"/>
              </a:rPr>
              <a:t>What could I do to improve?</a:t>
            </a:r>
          </a:p>
          <a:p>
            <a:endParaRPr lang="en-GB" sz="1600" b="1" dirty="0">
              <a:solidFill>
                <a:schemeClr val="accent6"/>
              </a:solidFill>
              <a:latin typeface="Georgia" panose="02040502050405020303" pitchFamily="18" charset="0"/>
            </a:endParaRPr>
          </a:p>
          <a:p>
            <a:endParaRPr lang="en-GB" sz="1600" b="1" dirty="0">
              <a:solidFill>
                <a:schemeClr val="accent6"/>
              </a:solidFill>
              <a:latin typeface="Georgia" panose="02040502050405020303" pitchFamily="18" charset="0"/>
            </a:endParaRPr>
          </a:p>
        </p:txBody>
      </p:sp>
      <p:sp>
        <p:nvSpPr>
          <p:cNvPr id="11" name="TextBox 10">
            <a:extLst>
              <a:ext uri="{FF2B5EF4-FFF2-40B4-BE49-F238E27FC236}">
                <a16:creationId xmlns:a16="http://schemas.microsoft.com/office/drawing/2014/main" id="{C5F721C5-5D0E-41B4-8DD6-3F1EF3280BFC}"/>
              </a:ext>
            </a:extLst>
          </p:cNvPr>
          <p:cNvSpPr txBox="1"/>
          <p:nvPr/>
        </p:nvSpPr>
        <p:spPr>
          <a:xfrm>
            <a:off x="303147" y="39048"/>
            <a:ext cx="5358841"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GB" sz="1800" b="1" dirty="0">
                <a:solidFill>
                  <a:schemeClr val="tx1"/>
                </a:solidFill>
              </a:rPr>
              <a:t>Paramore highlights 3 motives/ reasons which can be facilitated individually or in combination:</a:t>
            </a:r>
            <a:endParaRPr lang="en-GB" dirty="0">
              <a:solidFill>
                <a:schemeClr val="tx1"/>
              </a:solidFill>
            </a:endParaRPr>
          </a:p>
        </p:txBody>
      </p:sp>
      <p:sp>
        <p:nvSpPr>
          <p:cNvPr id="10" name="TextBox 9">
            <a:extLst>
              <a:ext uri="{FF2B5EF4-FFF2-40B4-BE49-F238E27FC236}">
                <a16:creationId xmlns:a16="http://schemas.microsoft.com/office/drawing/2014/main" id="{97533625-2322-4A91-A641-BC86BAB6CB24}"/>
              </a:ext>
            </a:extLst>
          </p:cNvPr>
          <p:cNvSpPr txBox="1"/>
          <p:nvPr/>
        </p:nvSpPr>
        <p:spPr>
          <a:xfrm>
            <a:off x="117617" y="5366661"/>
            <a:ext cx="1929844" cy="101566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Paramore J (2017) Questioning to Stimulate Dialogue, in Paige R, Lambert S and </a:t>
            </a:r>
            <a:r>
              <a:rPr lang="en-GB" sz="1000" dirty="0" err="1"/>
              <a:t>Geeson</a:t>
            </a:r>
            <a:r>
              <a:rPr lang="en-GB" sz="1000" dirty="0"/>
              <a:t> R (eds) Building skills for Effective Primary Teaching, London: Learning Matters</a:t>
            </a:r>
            <a:endParaRPr lang="en-GB" dirty="0"/>
          </a:p>
        </p:txBody>
      </p:sp>
    </p:spTree>
    <p:extLst>
      <p:ext uri="{BB962C8B-B14F-4D97-AF65-F5344CB8AC3E}">
        <p14:creationId xmlns:p14="http://schemas.microsoft.com/office/powerpoint/2010/main" val="40567992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E00F7-9C13-5B3E-2E7C-30CFF0DBE5D2}"/>
              </a:ext>
            </a:extLst>
          </p:cNvPr>
          <p:cNvSpPr>
            <a:spLocks noGrp="1"/>
          </p:cNvSpPr>
          <p:nvPr>
            <p:ph type="title"/>
          </p:nvPr>
        </p:nvSpPr>
        <p:spPr>
          <a:xfrm>
            <a:off x="651294" y="1564766"/>
            <a:ext cx="10515600" cy="1325563"/>
          </a:xfrm>
        </p:spPr>
        <p:txBody>
          <a:bodyPr>
            <a:normAutofit fontScale="90000"/>
          </a:bodyPr>
          <a:lstStyle/>
          <a:p>
            <a:r>
              <a:rPr lang="en-GB" sz="5400" b="1" dirty="0"/>
              <a:t>Questioning Techniques and Approaches</a:t>
            </a:r>
            <a:endParaRPr lang="en-GB" sz="5400" b="1" dirty="0">
              <a:cs typeface="Calibri Light"/>
            </a:endParaRPr>
          </a:p>
        </p:txBody>
      </p:sp>
    </p:spTree>
    <p:extLst>
      <p:ext uri="{BB962C8B-B14F-4D97-AF65-F5344CB8AC3E}">
        <p14:creationId xmlns:p14="http://schemas.microsoft.com/office/powerpoint/2010/main" val="40332633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FC5A87-0F36-7D51-01B4-E870A3439DA4}"/>
              </a:ext>
            </a:extLst>
          </p:cNvPr>
          <p:cNvSpPr txBox="1"/>
          <p:nvPr/>
        </p:nvSpPr>
        <p:spPr>
          <a:xfrm>
            <a:off x="414069" y="304916"/>
            <a:ext cx="5986732" cy="5693866"/>
          </a:xfrm>
          <a:prstGeom prst="rect">
            <a:avLst/>
          </a:prstGeom>
          <a:noFill/>
        </p:spPr>
        <p:txBody>
          <a:bodyPr wrap="square" rtlCol="0">
            <a:spAutoFit/>
          </a:bodyPr>
          <a:lstStyle/>
          <a:p>
            <a:r>
              <a:rPr lang="en-GB" sz="2800" b="1" dirty="0" err="1">
                <a:latin typeface="+mj-lt"/>
              </a:rPr>
              <a:t>Rosenshine</a:t>
            </a:r>
            <a:r>
              <a:rPr lang="en-GB" sz="2800" b="1" dirty="0">
                <a:latin typeface="+mj-lt"/>
              </a:rPr>
              <a:t> evidenced that the most effective teachers:</a:t>
            </a:r>
          </a:p>
          <a:p>
            <a:endParaRPr lang="en-GB" sz="2800" b="1" dirty="0">
              <a:latin typeface="+mj-lt"/>
            </a:endParaRPr>
          </a:p>
          <a:p>
            <a:pPr marL="457200" indent="-457200">
              <a:buFont typeface="Arial" panose="020B0604020202020204" pitchFamily="34" charset="0"/>
              <a:buChar char="•"/>
            </a:pPr>
            <a:r>
              <a:rPr lang="en-GB" sz="2800" b="1" dirty="0">
                <a:latin typeface="+mj-lt"/>
              </a:rPr>
              <a:t>asked more questions</a:t>
            </a:r>
          </a:p>
          <a:p>
            <a:pPr marL="457200" indent="-457200">
              <a:buFont typeface="Arial" panose="020B0604020202020204" pitchFamily="34" charset="0"/>
              <a:buChar char="•"/>
            </a:pPr>
            <a:endParaRPr lang="en-GB" sz="2800" b="1" dirty="0">
              <a:latin typeface="+mj-lt"/>
            </a:endParaRPr>
          </a:p>
          <a:p>
            <a:pPr marL="457200" indent="-457200">
              <a:buFont typeface="Arial" panose="020B0604020202020204" pitchFamily="34" charset="0"/>
              <a:buChar char="•"/>
            </a:pPr>
            <a:r>
              <a:rPr lang="en-GB" sz="2800" b="1" dirty="0">
                <a:latin typeface="+mj-lt"/>
              </a:rPr>
              <a:t>involved more students</a:t>
            </a:r>
          </a:p>
          <a:p>
            <a:pPr marL="457200" indent="-457200">
              <a:buFont typeface="Arial" panose="020B0604020202020204" pitchFamily="34" charset="0"/>
              <a:buChar char="•"/>
            </a:pPr>
            <a:endParaRPr lang="en-GB" sz="2800" b="1" dirty="0">
              <a:latin typeface="+mj-lt"/>
            </a:endParaRPr>
          </a:p>
          <a:p>
            <a:pPr marL="457200" indent="-457200">
              <a:buFont typeface="Arial" panose="020B0604020202020204" pitchFamily="34" charset="0"/>
              <a:buChar char="•"/>
            </a:pPr>
            <a:r>
              <a:rPr lang="en-GB" sz="2800" b="1" dirty="0">
                <a:latin typeface="+mj-lt"/>
              </a:rPr>
              <a:t>probed more in depth</a:t>
            </a:r>
          </a:p>
          <a:p>
            <a:pPr marL="457200" indent="-457200">
              <a:buFont typeface="Arial" panose="020B0604020202020204" pitchFamily="34" charset="0"/>
              <a:buChar char="•"/>
            </a:pPr>
            <a:endParaRPr lang="en-GB" sz="2800" b="1" dirty="0">
              <a:latin typeface="+mj-lt"/>
            </a:endParaRPr>
          </a:p>
          <a:p>
            <a:pPr marL="457200" indent="-457200">
              <a:buFont typeface="Arial" panose="020B0604020202020204" pitchFamily="34" charset="0"/>
              <a:buChar char="•"/>
            </a:pPr>
            <a:r>
              <a:rPr lang="en-GB" sz="2800" b="1" dirty="0">
                <a:latin typeface="+mj-lt"/>
              </a:rPr>
              <a:t>spent more time explaining, clarifying and checking for understanding</a:t>
            </a:r>
          </a:p>
          <a:p>
            <a:pPr marL="457200" indent="-457200">
              <a:buFont typeface="Arial" panose="020B0604020202020204" pitchFamily="34" charset="0"/>
              <a:buChar char="•"/>
            </a:pPr>
            <a:endParaRPr lang="en-GB" sz="2800" b="1" dirty="0">
              <a:latin typeface="+mj-lt"/>
            </a:endParaRPr>
          </a:p>
          <a:p>
            <a:pPr marL="457200" indent="-457200">
              <a:buFont typeface="Arial" panose="020B0604020202020204" pitchFamily="34" charset="0"/>
              <a:buChar char="•"/>
            </a:pPr>
            <a:r>
              <a:rPr lang="en-GB" sz="2800" b="1" dirty="0">
                <a:latin typeface="+mj-lt"/>
              </a:rPr>
              <a:t>asked students to ‘think aloud’</a:t>
            </a:r>
          </a:p>
        </p:txBody>
      </p:sp>
      <p:pic>
        <p:nvPicPr>
          <p:cNvPr id="3" name="Picture 2">
            <a:extLst>
              <a:ext uri="{FF2B5EF4-FFF2-40B4-BE49-F238E27FC236}">
                <a16:creationId xmlns:a16="http://schemas.microsoft.com/office/drawing/2014/main" id="{4867837B-2FD4-58E8-E27C-89C92EDDC283}"/>
              </a:ext>
            </a:extLst>
          </p:cNvPr>
          <p:cNvPicPr>
            <a:picLocks noChangeAspect="1"/>
          </p:cNvPicPr>
          <p:nvPr/>
        </p:nvPicPr>
        <p:blipFill>
          <a:blip r:embed="rId3"/>
          <a:stretch>
            <a:fillRect/>
          </a:stretch>
        </p:blipFill>
        <p:spPr>
          <a:xfrm>
            <a:off x="7396049" y="304916"/>
            <a:ext cx="4192102" cy="5932353"/>
          </a:xfrm>
          <a:prstGeom prst="rect">
            <a:avLst/>
          </a:prstGeom>
        </p:spPr>
      </p:pic>
    </p:spTree>
    <p:extLst>
      <p:ext uri="{BB962C8B-B14F-4D97-AF65-F5344CB8AC3E}">
        <p14:creationId xmlns:p14="http://schemas.microsoft.com/office/powerpoint/2010/main" val="21427702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8EB7950-1F0B-1D83-0048-5E99835AF6E6}"/>
              </a:ext>
            </a:extLst>
          </p:cNvPr>
          <p:cNvPicPr>
            <a:picLocks noChangeAspect="1"/>
          </p:cNvPicPr>
          <p:nvPr/>
        </p:nvPicPr>
        <p:blipFill>
          <a:blip r:embed="rId2"/>
          <a:stretch>
            <a:fillRect/>
          </a:stretch>
        </p:blipFill>
        <p:spPr>
          <a:xfrm>
            <a:off x="4299285" y="930313"/>
            <a:ext cx="7331242" cy="5218495"/>
          </a:xfrm>
          <a:prstGeom prst="rect">
            <a:avLst/>
          </a:prstGeom>
        </p:spPr>
      </p:pic>
      <p:sp>
        <p:nvSpPr>
          <p:cNvPr id="3" name="TextBox 2">
            <a:extLst>
              <a:ext uri="{FF2B5EF4-FFF2-40B4-BE49-F238E27FC236}">
                <a16:creationId xmlns:a16="http://schemas.microsoft.com/office/drawing/2014/main" id="{4CF69BF2-D9B7-DD17-AE88-A12EB4A0180A}"/>
              </a:ext>
            </a:extLst>
          </p:cNvPr>
          <p:cNvSpPr txBox="1"/>
          <p:nvPr/>
        </p:nvSpPr>
        <p:spPr>
          <a:xfrm>
            <a:off x="414069" y="219783"/>
            <a:ext cx="3628542" cy="2246769"/>
          </a:xfrm>
          <a:prstGeom prst="rect">
            <a:avLst/>
          </a:prstGeom>
          <a:noFill/>
        </p:spPr>
        <p:txBody>
          <a:bodyPr wrap="square" lIns="91440" tIns="45720" rIns="91440" bIns="45720" rtlCol="0" anchor="t">
            <a:spAutoFit/>
          </a:bodyPr>
          <a:lstStyle/>
          <a:p>
            <a:r>
              <a:rPr lang="en-GB" sz="2800" b="1" dirty="0">
                <a:latin typeface="+mj-lt"/>
              </a:rPr>
              <a:t>Tom </a:t>
            </a:r>
            <a:r>
              <a:rPr lang="en-GB" sz="2800" b="1" dirty="0" err="1">
                <a:latin typeface="+mj-lt"/>
              </a:rPr>
              <a:t>Sherington</a:t>
            </a:r>
            <a:r>
              <a:rPr lang="en-GB" sz="2800" b="1" dirty="0">
                <a:latin typeface="+mj-lt"/>
              </a:rPr>
              <a:t>: questioning techniques ‘in action’ – based on evidence collected by </a:t>
            </a:r>
            <a:r>
              <a:rPr lang="en-GB" sz="2800" b="1" dirty="0" err="1">
                <a:latin typeface="+mj-lt"/>
              </a:rPr>
              <a:t>Rosenshine</a:t>
            </a:r>
            <a:r>
              <a:rPr lang="en-GB" sz="2800" b="1" dirty="0">
                <a:latin typeface="+mj-lt"/>
              </a:rPr>
              <a:t>.</a:t>
            </a:r>
          </a:p>
        </p:txBody>
      </p:sp>
    </p:spTree>
    <p:extLst>
      <p:ext uri="{BB962C8B-B14F-4D97-AF65-F5344CB8AC3E}">
        <p14:creationId xmlns:p14="http://schemas.microsoft.com/office/powerpoint/2010/main" val="13404574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03A35-704C-E7AE-93AB-E147A5270FC1}"/>
              </a:ext>
            </a:extLst>
          </p:cNvPr>
          <p:cNvSpPr>
            <a:spLocks noGrp="1"/>
          </p:cNvSpPr>
          <p:nvPr>
            <p:ph type="title"/>
          </p:nvPr>
        </p:nvSpPr>
        <p:spPr>
          <a:xfrm>
            <a:off x="895709" y="445608"/>
            <a:ext cx="10515600" cy="5432008"/>
          </a:xfrm>
        </p:spPr>
        <p:txBody>
          <a:bodyPr>
            <a:normAutofit fontScale="90000"/>
          </a:bodyPr>
          <a:lstStyle/>
          <a:p>
            <a:pPr>
              <a:lnSpc>
                <a:spcPct val="150000"/>
              </a:lnSpc>
            </a:pPr>
            <a:r>
              <a:rPr lang="en-GB" b="1" dirty="0"/>
              <a:t>- Our ideas on questioning</a:t>
            </a:r>
            <a:br>
              <a:rPr lang="en-GB" b="1" dirty="0"/>
            </a:br>
            <a:r>
              <a:rPr lang="en-GB" b="1" dirty="0"/>
              <a:t>- Questioning – common pitfalls</a:t>
            </a:r>
            <a:br>
              <a:rPr lang="en-GB" b="1" dirty="0"/>
            </a:br>
            <a:r>
              <a:rPr lang="en-GB" b="1" dirty="0"/>
              <a:t>- The purpose of questioning</a:t>
            </a:r>
            <a:br>
              <a:rPr lang="en-GB" b="1" dirty="0"/>
            </a:br>
            <a:r>
              <a:rPr lang="en-GB" b="1" dirty="0"/>
              <a:t>- Types of questions</a:t>
            </a:r>
            <a:br>
              <a:rPr lang="en-GB" b="1" dirty="0"/>
            </a:br>
            <a:r>
              <a:rPr lang="en-GB" b="1" dirty="0"/>
              <a:t>- Planning for questioning</a:t>
            </a:r>
            <a:br>
              <a:rPr lang="en-GB" b="1" dirty="0"/>
            </a:br>
            <a:r>
              <a:rPr lang="en-GB" b="1"/>
              <a:t>- The future of questioning</a:t>
            </a:r>
          </a:p>
        </p:txBody>
      </p:sp>
    </p:spTree>
    <p:extLst>
      <p:ext uri="{BB962C8B-B14F-4D97-AF65-F5344CB8AC3E}">
        <p14:creationId xmlns:p14="http://schemas.microsoft.com/office/powerpoint/2010/main" val="24769470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FC5A87-0F36-7D51-01B4-E870A3439DA4}"/>
              </a:ext>
            </a:extLst>
          </p:cNvPr>
          <p:cNvSpPr txBox="1"/>
          <p:nvPr/>
        </p:nvSpPr>
        <p:spPr>
          <a:xfrm>
            <a:off x="414069" y="219783"/>
            <a:ext cx="5986732" cy="523220"/>
          </a:xfrm>
          <a:prstGeom prst="rect">
            <a:avLst/>
          </a:prstGeom>
          <a:noFill/>
        </p:spPr>
        <p:txBody>
          <a:bodyPr wrap="square" rtlCol="0">
            <a:spAutoFit/>
          </a:bodyPr>
          <a:lstStyle/>
          <a:p>
            <a:r>
              <a:rPr lang="en-GB" sz="2800" b="1" dirty="0">
                <a:latin typeface="+mj-lt"/>
              </a:rPr>
              <a:t>Questioning technique: 1. Cold-calling</a:t>
            </a:r>
          </a:p>
        </p:txBody>
      </p:sp>
      <p:sp>
        <p:nvSpPr>
          <p:cNvPr id="4" name="TextBox 3">
            <a:extLst>
              <a:ext uri="{FF2B5EF4-FFF2-40B4-BE49-F238E27FC236}">
                <a16:creationId xmlns:a16="http://schemas.microsoft.com/office/drawing/2014/main" id="{7F91FDBF-1B59-2345-890B-6CAA549FEFB8}"/>
              </a:ext>
            </a:extLst>
          </p:cNvPr>
          <p:cNvSpPr txBox="1"/>
          <p:nvPr/>
        </p:nvSpPr>
        <p:spPr>
          <a:xfrm>
            <a:off x="414068" y="852018"/>
            <a:ext cx="11489173" cy="5262979"/>
          </a:xfrm>
          <a:prstGeom prst="rect">
            <a:avLst/>
          </a:prstGeom>
          <a:noFill/>
        </p:spPr>
        <p:txBody>
          <a:bodyPr wrap="square" lIns="91440" tIns="45720" rIns="91440" bIns="45720" rtlCol="0" anchor="t">
            <a:spAutoFit/>
          </a:bodyPr>
          <a:lstStyle/>
          <a:p>
            <a:r>
              <a:rPr lang="en-GB" sz="2400" b="1" dirty="0"/>
              <a:t>OBJECTIVE</a:t>
            </a:r>
            <a:r>
              <a:rPr lang="en-GB" sz="2400" dirty="0"/>
              <a:t>: to engage all students in teacher-student dialogue with time to think, preventing students from being overlooked, dominating or hiding from involvement in dialogue.</a:t>
            </a:r>
          </a:p>
          <a:p>
            <a:endParaRPr lang="en-GB" sz="2400" dirty="0"/>
          </a:p>
          <a:p>
            <a:r>
              <a:rPr lang="en-GB" sz="2400" b="1" dirty="0"/>
              <a:t>PRACTICE:</a:t>
            </a:r>
          </a:p>
          <a:p>
            <a:r>
              <a:rPr lang="en-GB" sz="2400" dirty="0"/>
              <a:t>Formulate question sequences in advance – as part of planning.</a:t>
            </a:r>
            <a:endParaRPr lang="en-GB" sz="2400" dirty="0">
              <a:ea typeface="Calibri"/>
              <a:cs typeface="Calibri"/>
            </a:endParaRPr>
          </a:p>
          <a:p>
            <a:r>
              <a:rPr lang="en-GB" sz="2400" dirty="0"/>
              <a:t>All students should be involved.</a:t>
            </a:r>
            <a:endParaRPr lang="en-GB" sz="2400" dirty="0">
              <a:ea typeface="Calibri"/>
              <a:cs typeface="Calibri"/>
            </a:endParaRPr>
          </a:p>
          <a:p>
            <a:r>
              <a:rPr lang="en-GB" sz="2400" dirty="0"/>
              <a:t>For this method, don’t get students to raise hands.</a:t>
            </a:r>
          </a:p>
          <a:p>
            <a:r>
              <a:rPr lang="en-GB" sz="2400" dirty="0"/>
              <a:t>Ask questions and select students to respond based on your knowledge of the class.</a:t>
            </a:r>
          </a:p>
          <a:p>
            <a:r>
              <a:rPr lang="en-GB" sz="2400" dirty="0"/>
              <a:t>Students should not be allowed to hide, dominate or be overlooked.</a:t>
            </a:r>
          </a:p>
          <a:p>
            <a:endParaRPr lang="en-GB" sz="2400" dirty="0"/>
          </a:p>
          <a:p>
            <a:r>
              <a:rPr lang="en-GB" sz="2400" b="1" dirty="0"/>
              <a:t>SHERRINGTON SAYS: </a:t>
            </a:r>
            <a:r>
              <a:rPr lang="en-GB" sz="2400" dirty="0"/>
              <a:t>“</a:t>
            </a:r>
            <a:r>
              <a:rPr lang="en-GB" sz="2400" i="1" dirty="0"/>
              <a:t>This [strategy] needs to be the default mode for most questions – absolutely routine. ….Teachers ask questions and …select students to respond based on their knowledge of the class, avoid the pitfalls of hands-up or calling out</a:t>
            </a:r>
            <a:r>
              <a:rPr lang="en-GB" sz="2400" dirty="0"/>
              <a:t>”</a:t>
            </a:r>
          </a:p>
        </p:txBody>
      </p:sp>
    </p:spTree>
    <p:extLst>
      <p:ext uri="{BB962C8B-B14F-4D97-AF65-F5344CB8AC3E}">
        <p14:creationId xmlns:p14="http://schemas.microsoft.com/office/powerpoint/2010/main" val="32584296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FC5A87-0F36-7D51-01B4-E870A3439DA4}"/>
              </a:ext>
            </a:extLst>
          </p:cNvPr>
          <p:cNvSpPr txBox="1"/>
          <p:nvPr/>
        </p:nvSpPr>
        <p:spPr>
          <a:xfrm>
            <a:off x="414069" y="219783"/>
            <a:ext cx="5986732" cy="523220"/>
          </a:xfrm>
          <a:prstGeom prst="rect">
            <a:avLst/>
          </a:prstGeom>
          <a:noFill/>
        </p:spPr>
        <p:txBody>
          <a:bodyPr wrap="square" rtlCol="0">
            <a:spAutoFit/>
          </a:bodyPr>
          <a:lstStyle/>
          <a:p>
            <a:r>
              <a:rPr lang="en-GB" sz="2800" b="1" dirty="0">
                <a:latin typeface="+mj-lt"/>
              </a:rPr>
              <a:t>Questioning technique: 2. No opt-out</a:t>
            </a:r>
          </a:p>
        </p:txBody>
      </p:sp>
      <p:sp>
        <p:nvSpPr>
          <p:cNvPr id="4" name="TextBox 3">
            <a:extLst>
              <a:ext uri="{FF2B5EF4-FFF2-40B4-BE49-F238E27FC236}">
                <a16:creationId xmlns:a16="http://schemas.microsoft.com/office/drawing/2014/main" id="{7F91FDBF-1B59-2345-890B-6CAA549FEFB8}"/>
              </a:ext>
            </a:extLst>
          </p:cNvPr>
          <p:cNvSpPr txBox="1"/>
          <p:nvPr/>
        </p:nvSpPr>
        <p:spPr>
          <a:xfrm>
            <a:off x="414069" y="852018"/>
            <a:ext cx="10735194" cy="5262979"/>
          </a:xfrm>
          <a:prstGeom prst="rect">
            <a:avLst/>
          </a:prstGeom>
          <a:noFill/>
        </p:spPr>
        <p:txBody>
          <a:bodyPr wrap="square" lIns="91440" tIns="45720" rIns="91440" bIns="45720" rtlCol="0" anchor="t">
            <a:spAutoFit/>
          </a:bodyPr>
          <a:lstStyle/>
          <a:p>
            <a:r>
              <a:rPr lang="en-GB" sz="2400" b="1" dirty="0"/>
              <a:t>OBJECTIVE</a:t>
            </a:r>
            <a:r>
              <a:rPr lang="en-GB" sz="2400" dirty="0"/>
              <a:t>: for students to feel safe offering answers of which they are unsure and not form a habit of “I don’t know” as a get out</a:t>
            </a:r>
          </a:p>
          <a:p>
            <a:endParaRPr lang="en-GB" sz="2400" dirty="0"/>
          </a:p>
          <a:p>
            <a:r>
              <a:rPr lang="en-GB" sz="2400" b="1" dirty="0"/>
              <a:t>PRACTICE:</a:t>
            </a:r>
          </a:p>
          <a:p>
            <a:r>
              <a:rPr lang="en-GB" sz="2400" dirty="0"/>
              <a:t>When students say they don’t know the answer or get an answer incorrect, ‘move to other[s] … or provide the correct answer … then go back to all those students who made errors or couldn’t answer’.</a:t>
            </a:r>
          </a:p>
          <a:p>
            <a:endParaRPr lang="en-GB" sz="2400" dirty="0"/>
          </a:p>
          <a:p>
            <a:r>
              <a:rPr lang="en-GB" sz="2400" dirty="0"/>
              <a:t>If students ‘don’t know or get things wrong, they should be given the opportunity to gain confidence by consolidating correct or secure answers’.</a:t>
            </a:r>
          </a:p>
          <a:p>
            <a:endParaRPr lang="en-GB" sz="2400" dirty="0"/>
          </a:p>
          <a:p>
            <a:r>
              <a:rPr lang="en-GB" sz="2400" b="1" dirty="0"/>
              <a:t>SHERRINGTON SAYS: </a:t>
            </a:r>
            <a:r>
              <a:rPr lang="en-GB" sz="2400" dirty="0"/>
              <a:t>“</a:t>
            </a:r>
            <a:r>
              <a:rPr lang="en-GB" sz="2400" i="1" dirty="0"/>
              <a:t>This strategy aims to give those students who don’t know the answer or get an answer incorrect opportunities to learn from others in the class and to practise. It also avoids fostering the defensive habit of ‘I don’t know’.</a:t>
            </a:r>
            <a:r>
              <a:rPr lang="en-GB" sz="2400" dirty="0"/>
              <a:t>”</a:t>
            </a:r>
          </a:p>
        </p:txBody>
      </p:sp>
    </p:spTree>
    <p:extLst>
      <p:ext uri="{BB962C8B-B14F-4D97-AF65-F5344CB8AC3E}">
        <p14:creationId xmlns:p14="http://schemas.microsoft.com/office/powerpoint/2010/main" val="25630841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FC5A87-0F36-7D51-01B4-E870A3439DA4}"/>
              </a:ext>
            </a:extLst>
          </p:cNvPr>
          <p:cNvSpPr txBox="1"/>
          <p:nvPr/>
        </p:nvSpPr>
        <p:spPr>
          <a:xfrm>
            <a:off x="414069" y="219783"/>
            <a:ext cx="7911784" cy="523220"/>
          </a:xfrm>
          <a:prstGeom prst="rect">
            <a:avLst/>
          </a:prstGeom>
          <a:noFill/>
        </p:spPr>
        <p:txBody>
          <a:bodyPr wrap="square" rtlCol="0">
            <a:spAutoFit/>
          </a:bodyPr>
          <a:lstStyle/>
          <a:p>
            <a:r>
              <a:rPr lang="en-GB" sz="2800" b="1" dirty="0">
                <a:latin typeface="+mj-lt"/>
              </a:rPr>
              <a:t>Questioning technique: 3. Say it again, better</a:t>
            </a:r>
          </a:p>
        </p:txBody>
      </p:sp>
      <p:sp>
        <p:nvSpPr>
          <p:cNvPr id="4" name="TextBox 3">
            <a:extLst>
              <a:ext uri="{FF2B5EF4-FFF2-40B4-BE49-F238E27FC236}">
                <a16:creationId xmlns:a16="http://schemas.microsoft.com/office/drawing/2014/main" id="{7F91FDBF-1B59-2345-890B-6CAA549FEFB8}"/>
              </a:ext>
            </a:extLst>
          </p:cNvPr>
          <p:cNvSpPr txBox="1"/>
          <p:nvPr/>
        </p:nvSpPr>
        <p:spPr>
          <a:xfrm>
            <a:off x="414069" y="1204944"/>
            <a:ext cx="10735194" cy="4524315"/>
          </a:xfrm>
          <a:prstGeom prst="rect">
            <a:avLst/>
          </a:prstGeom>
          <a:noFill/>
        </p:spPr>
        <p:txBody>
          <a:bodyPr wrap="square" lIns="91440" tIns="45720" rIns="91440" bIns="45720" rtlCol="0" anchor="t">
            <a:spAutoFit/>
          </a:bodyPr>
          <a:lstStyle/>
          <a:p>
            <a:r>
              <a:rPr lang="en-GB" sz="2400" b="1" dirty="0"/>
              <a:t>OBJECTIVE</a:t>
            </a:r>
            <a:r>
              <a:rPr lang="en-GB" sz="2400" dirty="0"/>
              <a:t>: </a:t>
            </a:r>
            <a:r>
              <a:rPr lang="en-GB" sz="2400" b="0" i="0" dirty="0">
                <a:effectLst/>
              </a:rPr>
              <a:t>to provide students with a second opportunity to </a:t>
            </a:r>
            <a:r>
              <a:rPr lang="en-GB" sz="2400" dirty="0"/>
              <a:t>reframe and respond</a:t>
            </a:r>
            <a:r>
              <a:rPr lang="en-GB" sz="2400" b="0" i="0" dirty="0">
                <a:effectLst/>
              </a:rPr>
              <a:t> to questions</a:t>
            </a:r>
            <a:r>
              <a:rPr lang="en-GB" sz="2400" dirty="0"/>
              <a:t> using well-constructed sentences </a:t>
            </a:r>
            <a:r>
              <a:rPr lang="en-GB" sz="2400" u="sng" dirty="0"/>
              <a:t>with technical vocab and more developed responses</a:t>
            </a:r>
            <a:r>
              <a:rPr lang="en-GB" sz="2400" dirty="0"/>
              <a:t>.</a:t>
            </a:r>
            <a:endParaRPr lang="en-GB" sz="2400" dirty="0">
              <a:ea typeface="Calibri"/>
              <a:cs typeface="Calibri"/>
            </a:endParaRPr>
          </a:p>
          <a:p>
            <a:endParaRPr lang="en-GB" sz="2400" dirty="0"/>
          </a:p>
          <a:p>
            <a:r>
              <a:rPr lang="en-GB" sz="2400" b="1" dirty="0"/>
              <a:t>PRACTICE:</a:t>
            </a:r>
          </a:p>
          <a:p>
            <a:r>
              <a:rPr lang="en-GB" sz="2400" dirty="0"/>
              <a:t>Provide students with ‘an immediate opportunity to give an improved response’.</a:t>
            </a:r>
          </a:p>
          <a:p>
            <a:r>
              <a:rPr lang="en-GB" sz="2400" dirty="0">
                <a:ea typeface="Calibri"/>
                <a:cs typeface="Calibri"/>
              </a:rPr>
              <a:t>Use prompts if needed: "That's great but make sure you add in X and link to Y."</a:t>
            </a:r>
            <a:endParaRPr lang="en-GB" sz="2400" dirty="0"/>
          </a:p>
          <a:p>
            <a:r>
              <a:rPr lang="en-GB" sz="2400" dirty="0"/>
              <a:t>Don’t ‘inhibit students when they are unsure’.</a:t>
            </a:r>
          </a:p>
          <a:p>
            <a:r>
              <a:rPr lang="en-GB" sz="2400" dirty="0"/>
              <a:t>Don’t ‘allow [students] to assume mediocre answers are good enough’.</a:t>
            </a:r>
          </a:p>
          <a:p>
            <a:endParaRPr lang="en-GB" sz="2400" dirty="0"/>
          </a:p>
          <a:p>
            <a:r>
              <a:rPr lang="en-GB" sz="2400" b="1" dirty="0"/>
              <a:t>SHERRINGTON SAYS: </a:t>
            </a:r>
            <a:r>
              <a:rPr lang="en-GB" sz="2400" dirty="0"/>
              <a:t>“</a:t>
            </a:r>
            <a:r>
              <a:rPr lang="en-GB" sz="2400" b="0" i="1" dirty="0">
                <a:solidFill>
                  <a:srgbClr val="212529"/>
                </a:solidFill>
                <a:effectLst/>
              </a:rPr>
              <a:t>This strategy aims to help students add ‘depth, accuracy and sophistication’ to their answers.</a:t>
            </a:r>
            <a:r>
              <a:rPr lang="en-GB" sz="2400" i="1" dirty="0"/>
              <a:t>”</a:t>
            </a:r>
          </a:p>
        </p:txBody>
      </p:sp>
    </p:spTree>
    <p:extLst>
      <p:ext uri="{BB962C8B-B14F-4D97-AF65-F5344CB8AC3E}">
        <p14:creationId xmlns:p14="http://schemas.microsoft.com/office/powerpoint/2010/main" val="23836186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FC5A87-0F36-7D51-01B4-E870A3439DA4}"/>
              </a:ext>
            </a:extLst>
          </p:cNvPr>
          <p:cNvSpPr txBox="1"/>
          <p:nvPr/>
        </p:nvSpPr>
        <p:spPr>
          <a:xfrm>
            <a:off x="414069" y="219783"/>
            <a:ext cx="7911784" cy="523220"/>
          </a:xfrm>
          <a:prstGeom prst="rect">
            <a:avLst/>
          </a:prstGeom>
          <a:noFill/>
        </p:spPr>
        <p:txBody>
          <a:bodyPr wrap="square" rtlCol="0">
            <a:spAutoFit/>
          </a:bodyPr>
          <a:lstStyle/>
          <a:p>
            <a:r>
              <a:rPr lang="en-GB" sz="2800" b="1" dirty="0">
                <a:latin typeface="+mj-lt"/>
              </a:rPr>
              <a:t>Questioning technique: 4. Think, pair, share</a:t>
            </a:r>
          </a:p>
        </p:txBody>
      </p:sp>
      <p:sp>
        <p:nvSpPr>
          <p:cNvPr id="4" name="TextBox 3">
            <a:extLst>
              <a:ext uri="{FF2B5EF4-FFF2-40B4-BE49-F238E27FC236}">
                <a16:creationId xmlns:a16="http://schemas.microsoft.com/office/drawing/2014/main" id="{7F91FDBF-1B59-2345-890B-6CAA549FEFB8}"/>
              </a:ext>
            </a:extLst>
          </p:cNvPr>
          <p:cNvSpPr txBox="1"/>
          <p:nvPr/>
        </p:nvSpPr>
        <p:spPr>
          <a:xfrm>
            <a:off x="414069" y="1060566"/>
            <a:ext cx="10735194" cy="5262979"/>
          </a:xfrm>
          <a:prstGeom prst="rect">
            <a:avLst/>
          </a:prstGeom>
          <a:noFill/>
        </p:spPr>
        <p:txBody>
          <a:bodyPr wrap="square" lIns="91440" tIns="45720" rIns="91440" bIns="45720" rtlCol="0" anchor="t">
            <a:spAutoFit/>
          </a:bodyPr>
          <a:lstStyle/>
          <a:p>
            <a:r>
              <a:rPr lang="en-GB" sz="2400" b="1" dirty="0"/>
              <a:t>OBJECTIVE</a:t>
            </a:r>
            <a:r>
              <a:rPr lang="en-GB" sz="2400" dirty="0"/>
              <a:t>: giving students the opportunity to discuss questions with a partner before answering improves their engagement and learning</a:t>
            </a:r>
            <a:r>
              <a:rPr lang="en-GB" sz="2400" b="0" i="0" dirty="0">
                <a:effectLst/>
              </a:rPr>
              <a:t>.</a:t>
            </a:r>
          </a:p>
          <a:p>
            <a:endParaRPr lang="en-GB" sz="2400" dirty="0"/>
          </a:p>
          <a:p>
            <a:r>
              <a:rPr lang="en-GB" sz="2400" b="1" dirty="0"/>
              <a:t>PRACTICE:</a:t>
            </a:r>
          </a:p>
          <a:p>
            <a:r>
              <a:rPr lang="en-GB" sz="2400" dirty="0"/>
              <a:t>Put students in pairs. Give them a specific, time-cued task. </a:t>
            </a:r>
            <a:r>
              <a:rPr lang="en-GB" sz="2400" b="1" dirty="0"/>
              <a:t>Give them time to think</a:t>
            </a:r>
            <a:r>
              <a:rPr lang="en-GB" sz="2400" dirty="0"/>
              <a:t>, discuss their thoughts, prepare to give answers and rehearse them to one another. On time, bring the class together with a signal. ‘Then engage in </a:t>
            </a:r>
            <a:r>
              <a:rPr lang="en-GB" sz="2400" b="1" dirty="0"/>
              <a:t>probing, cold-call questioning, asking them to report back </a:t>
            </a:r>
            <a:r>
              <a:rPr lang="en-GB" sz="2400" dirty="0"/>
              <a:t>… [Or] get them to explain things to each other or … take turns to quiz each other’.</a:t>
            </a:r>
          </a:p>
          <a:p>
            <a:endParaRPr lang="en-GB" sz="2400" dirty="0"/>
          </a:p>
          <a:p>
            <a:r>
              <a:rPr lang="en-GB" sz="2400" b="1" dirty="0"/>
              <a:t>SHERRINGTON SAYS: </a:t>
            </a:r>
            <a:r>
              <a:rPr lang="en-GB" sz="2400" dirty="0"/>
              <a:t>“</a:t>
            </a:r>
            <a:r>
              <a:rPr lang="en-GB" sz="2400" b="0" i="1" dirty="0">
                <a:solidFill>
                  <a:srgbClr val="212529"/>
                </a:solidFill>
                <a:effectLst/>
              </a:rPr>
              <a:t>….students should be put in pairs, allow students ‘space to think, … air their initial thoughts, … confess their lack of knowledge and … prepare to give good answers, to rehearse. To ensure this, the teacher will need to select pairs appropriately.”</a:t>
            </a:r>
            <a:endParaRPr lang="en-GB" sz="2400" i="1" dirty="0"/>
          </a:p>
        </p:txBody>
      </p:sp>
    </p:spTree>
    <p:extLst>
      <p:ext uri="{BB962C8B-B14F-4D97-AF65-F5344CB8AC3E}">
        <p14:creationId xmlns:p14="http://schemas.microsoft.com/office/powerpoint/2010/main" val="41649717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FC5A87-0F36-7D51-01B4-E870A3439DA4}"/>
              </a:ext>
            </a:extLst>
          </p:cNvPr>
          <p:cNvSpPr txBox="1"/>
          <p:nvPr/>
        </p:nvSpPr>
        <p:spPr>
          <a:xfrm>
            <a:off x="414069" y="219783"/>
            <a:ext cx="7911784" cy="523220"/>
          </a:xfrm>
          <a:prstGeom prst="rect">
            <a:avLst/>
          </a:prstGeom>
          <a:noFill/>
        </p:spPr>
        <p:txBody>
          <a:bodyPr wrap="square" rtlCol="0">
            <a:spAutoFit/>
          </a:bodyPr>
          <a:lstStyle/>
          <a:p>
            <a:r>
              <a:rPr lang="en-GB" sz="2800" b="1" dirty="0">
                <a:latin typeface="+mj-lt"/>
              </a:rPr>
              <a:t>Questioning technique: 5. Whole class response</a:t>
            </a:r>
          </a:p>
        </p:txBody>
      </p:sp>
      <p:sp>
        <p:nvSpPr>
          <p:cNvPr id="4" name="TextBox 3">
            <a:extLst>
              <a:ext uri="{FF2B5EF4-FFF2-40B4-BE49-F238E27FC236}">
                <a16:creationId xmlns:a16="http://schemas.microsoft.com/office/drawing/2014/main" id="{7F91FDBF-1B59-2345-890B-6CAA549FEFB8}"/>
              </a:ext>
            </a:extLst>
          </p:cNvPr>
          <p:cNvSpPr txBox="1"/>
          <p:nvPr/>
        </p:nvSpPr>
        <p:spPr>
          <a:xfrm>
            <a:off x="414069" y="1060566"/>
            <a:ext cx="10735194" cy="4893647"/>
          </a:xfrm>
          <a:prstGeom prst="rect">
            <a:avLst/>
          </a:prstGeom>
          <a:noFill/>
        </p:spPr>
        <p:txBody>
          <a:bodyPr wrap="square" lIns="91440" tIns="45720" rIns="91440" bIns="45720" rtlCol="0" anchor="t">
            <a:spAutoFit/>
          </a:bodyPr>
          <a:lstStyle/>
          <a:p>
            <a:r>
              <a:rPr lang="en-GB" sz="2400" b="1" dirty="0"/>
              <a:t>OBJECTIVE</a:t>
            </a:r>
            <a:r>
              <a:rPr lang="en-GB" sz="2400" dirty="0"/>
              <a:t>: </a:t>
            </a:r>
            <a:r>
              <a:rPr lang="en-GB" sz="2400" b="0" i="0" dirty="0">
                <a:effectLst/>
              </a:rPr>
              <a:t>to get a response from every single student in the class at the same time, to provide feedback about the success of the teaching and learning.</a:t>
            </a:r>
          </a:p>
          <a:p>
            <a:endParaRPr lang="en-GB" sz="2400" dirty="0"/>
          </a:p>
          <a:p>
            <a:r>
              <a:rPr lang="en-GB" sz="2400" b="1" dirty="0"/>
              <a:t>PRACTICE:</a:t>
            </a:r>
          </a:p>
          <a:p>
            <a:r>
              <a:rPr lang="en-GB" sz="2400" dirty="0"/>
              <a:t>Get a response from all students in the class to a question, problem or task – e.g., multiple-choice questions, diagrams or calculations. This can be done verbally or through a written task – mini-whiteboards, online polling, ABCD cards etc.</a:t>
            </a:r>
            <a:endParaRPr lang="en-GB" sz="2400" dirty="0">
              <a:ea typeface="Calibri"/>
              <a:cs typeface="Calibri"/>
            </a:endParaRPr>
          </a:p>
          <a:p>
            <a:r>
              <a:rPr lang="en-GB" sz="2400" dirty="0"/>
              <a:t>Engage with ‘responses and then adjust your teaching accordingly’.</a:t>
            </a:r>
          </a:p>
          <a:p>
            <a:endParaRPr lang="en-GB" sz="2400" dirty="0"/>
          </a:p>
          <a:p>
            <a:r>
              <a:rPr lang="en-GB" sz="2400" b="1" dirty="0"/>
              <a:t>SHERRINGTON SAYS: “</a:t>
            </a:r>
            <a:r>
              <a:rPr lang="en-GB" sz="2400" i="1" dirty="0"/>
              <a:t>This strategy can provide quick feedback about the success of teaching and learning exchanges, identify students who need further input and ‘can help direct subsequent questions or exercises as you respond to … feedback”. Sherrington suggests, individual student whiteboards can be used</a:t>
            </a:r>
            <a:r>
              <a:rPr lang="en-GB" sz="2400" dirty="0"/>
              <a:t>.</a:t>
            </a:r>
            <a:endParaRPr lang="en-GB" sz="2400" i="1" dirty="0"/>
          </a:p>
        </p:txBody>
      </p:sp>
    </p:spTree>
    <p:extLst>
      <p:ext uri="{BB962C8B-B14F-4D97-AF65-F5344CB8AC3E}">
        <p14:creationId xmlns:p14="http://schemas.microsoft.com/office/powerpoint/2010/main" val="4288741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FC5A87-0F36-7D51-01B4-E870A3439DA4}"/>
              </a:ext>
            </a:extLst>
          </p:cNvPr>
          <p:cNvSpPr txBox="1"/>
          <p:nvPr/>
        </p:nvSpPr>
        <p:spPr>
          <a:xfrm>
            <a:off x="414069" y="219783"/>
            <a:ext cx="7911784" cy="523220"/>
          </a:xfrm>
          <a:prstGeom prst="rect">
            <a:avLst/>
          </a:prstGeom>
          <a:noFill/>
        </p:spPr>
        <p:txBody>
          <a:bodyPr wrap="square" lIns="91440" tIns="45720" rIns="91440" bIns="45720" rtlCol="0" anchor="t">
            <a:spAutoFit/>
          </a:bodyPr>
          <a:lstStyle/>
          <a:p>
            <a:r>
              <a:rPr lang="en-GB" sz="2800" b="1" dirty="0">
                <a:latin typeface="+mj-lt"/>
              </a:rPr>
              <a:t>Questioning technique: 6. Probing Questioning</a:t>
            </a:r>
          </a:p>
        </p:txBody>
      </p:sp>
      <p:sp>
        <p:nvSpPr>
          <p:cNvPr id="4" name="TextBox 3">
            <a:extLst>
              <a:ext uri="{FF2B5EF4-FFF2-40B4-BE49-F238E27FC236}">
                <a16:creationId xmlns:a16="http://schemas.microsoft.com/office/drawing/2014/main" id="{7F91FDBF-1B59-2345-890B-6CAA549FEFB8}"/>
              </a:ext>
            </a:extLst>
          </p:cNvPr>
          <p:cNvSpPr txBox="1"/>
          <p:nvPr/>
        </p:nvSpPr>
        <p:spPr>
          <a:xfrm>
            <a:off x="414069" y="1060566"/>
            <a:ext cx="10735194" cy="5262979"/>
          </a:xfrm>
          <a:prstGeom prst="rect">
            <a:avLst/>
          </a:prstGeom>
          <a:noFill/>
        </p:spPr>
        <p:txBody>
          <a:bodyPr wrap="square" lIns="91440" tIns="45720" rIns="91440" bIns="45720" rtlCol="0" anchor="t">
            <a:spAutoFit/>
          </a:bodyPr>
          <a:lstStyle/>
          <a:p>
            <a:r>
              <a:rPr lang="en-GB" sz="2400" b="1" dirty="0"/>
              <a:t>OBJECTIVE</a:t>
            </a:r>
            <a:r>
              <a:rPr lang="en-GB" sz="2400" dirty="0"/>
              <a:t>: to ask each student multiple, responsive questions, to explore their level of knowledge and understanding. To encourage thoughtful, deep and explanatory responses.</a:t>
            </a:r>
            <a:endParaRPr lang="en-GB" sz="2400" b="0" i="0" dirty="0" err="1">
              <a:effectLst/>
              <a:cs typeface="Calibri"/>
            </a:endParaRPr>
          </a:p>
          <a:p>
            <a:endParaRPr lang="en-GB" sz="2400" dirty="0"/>
          </a:p>
          <a:p>
            <a:r>
              <a:rPr lang="en-GB" sz="2400" b="1" dirty="0"/>
              <a:t>PRACTICE:</a:t>
            </a:r>
          </a:p>
          <a:p>
            <a:r>
              <a:rPr lang="en-GB" sz="2400" dirty="0"/>
              <a:t>Sherrington recommends that teachers should make ‘it the default that, in any given exchange, [teachers] are asking each student three/four/five questions, before moving on’. This allows the teacher to probe for understanding, check for misconceptions, add extra challenge, and provide scaffolding.</a:t>
            </a:r>
          </a:p>
          <a:p>
            <a:endParaRPr lang="en-GB" sz="2400" dirty="0"/>
          </a:p>
          <a:p>
            <a:r>
              <a:rPr lang="en-GB" sz="2400" b="1" dirty="0"/>
              <a:t>SHERRINGTON SAYS: </a:t>
            </a:r>
            <a:r>
              <a:rPr lang="en-GB" sz="2400" dirty="0"/>
              <a:t>“….</a:t>
            </a:r>
            <a:r>
              <a:rPr lang="en-GB" sz="2400" i="1" dirty="0"/>
              <a:t>this strategy is a ‘powerful mode of questioning and a form of guided practice’. This would need to be carefully incorporated into lesson planning for it to be successfully adopted as the default method of questioning, given the time it will take to ask each student several questions</a:t>
            </a:r>
            <a:r>
              <a:rPr lang="en-GB" sz="2400" dirty="0"/>
              <a:t>.”</a:t>
            </a:r>
            <a:endParaRPr lang="en-GB" sz="2400" i="1" dirty="0"/>
          </a:p>
        </p:txBody>
      </p:sp>
    </p:spTree>
    <p:extLst>
      <p:ext uri="{BB962C8B-B14F-4D97-AF65-F5344CB8AC3E}">
        <p14:creationId xmlns:p14="http://schemas.microsoft.com/office/powerpoint/2010/main" val="26907445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51D0D45-C11F-6F7C-8F1C-792E0B3DD8F1}"/>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5B6DE9CD-4AFB-3A84-B72E-7DCC09695AE8}"/>
              </a:ext>
            </a:extLst>
          </p:cNvPr>
          <p:cNvSpPr txBox="1"/>
          <p:nvPr/>
        </p:nvSpPr>
        <p:spPr>
          <a:xfrm>
            <a:off x="414069" y="219783"/>
            <a:ext cx="9356039" cy="523220"/>
          </a:xfrm>
          <a:prstGeom prst="rect">
            <a:avLst/>
          </a:prstGeom>
          <a:noFill/>
        </p:spPr>
        <p:txBody>
          <a:bodyPr wrap="square" lIns="91440" tIns="45720" rIns="91440" bIns="45720" rtlCol="0" anchor="t">
            <a:spAutoFit/>
          </a:bodyPr>
          <a:lstStyle/>
          <a:p>
            <a:r>
              <a:rPr lang="en-GB" sz="2800" b="1" dirty="0">
                <a:latin typeface="+mj-lt"/>
              </a:rPr>
              <a:t>Questioning technique: 7. Pose, Pause, Pounce, Bounce</a:t>
            </a:r>
          </a:p>
        </p:txBody>
      </p:sp>
      <p:sp>
        <p:nvSpPr>
          <p:cNvPr id="4" name="TextBox 3">
            <a:extLst>
              <a:ext uri="{FF2B5EF4-FFF2-40B4-BE49-F238E27FC236}">
                <a16:creationId xmlns:a16="http://schemas.microsoft.com/office/drawing/2014/main" id="{FAB29A92-CB5B-FCFC-445E-FAFB84C6D1EE}"/>
              </a:ext>
            </a:extLst>
          </p:cNvPr>
          <p:cNvSpPr txBox="1"/>
          <p:nvPr/>
        </p:nvSpPr>
        <p:spPr>
          <a:xfrm>
            <a:off x="414069" y="1060566"/>
            <a:ext cx="10735194" cy="4154984"/>
          </a:xfrm>
          <a:prstGeom prst="rect">
            <a:avLst/>
          </a:prstGeom>
          <a:noFill/>
        </p:spPr>
        <p:txBody>
          <a:bodyPr wrap="square" lIns="91440" tIns="45720" rIns="91440" bIns="45720" rtlCol="0" anchor="t">
            <a:spAutoFit/>
          </a:bodyPr>
          <a:lstStyle/>
          <a:p>
            <a:r>
              <a:rPr lang="en-GB" sz="2400" b="1" dirty="0"/>
              <a:t>OBJECTIVE</a:t>
            </a:r>
            <a:r>
              <a:rPr lang="en-GB" sz="2400" dirty="0"/>
              <a:t>: to get all students thinking deeply. To engage to students to elaborate on their answers and develop their thinking. </a:t>
            </a:r>
            <a:endParaRPr lang="en-GB" sz="2400"/>
          </a:p>
          <a:p>
            <a:endParaRPr lang="en-GB" sz="2400" dirty="0"/>
          </a:p>
          <a:p>
            <a:r>
              <a:rPr lang="en-GB" sz="2400" b="1" dirty="0"/>
              <a:t>PRACTICE:</a:t>
            </a:r>
          </a:p>
          <a:p>
            <a:r>
              <a:rPr lang="en-GB" sz="2400" dirty="0"/>
              <a:t>No hands-up approach. Teacher poses a question. Thinking time is given. Student is selected (seemingly at random) to provide an answer. Teacher choses another student to provide more detail and/or elaborate – then repeat with further students. "Basket ball rather than table tennis".</a:t>
            </a:r>
            <a:endParaRPr lang="en-GB" sz="2400" dirty="0">
              <a:cs typeface="Calibri"/>
            </a:endParaRPr>
          </a:p>
          <a:p>
            <a:endParaRPr lang="en-GB" sz="2400" dirty="0"/>
          </a:p>
          <a:p>
            <a:r>
              <a:rPr lang="en-GB" sz="2400" b="1" dirty="0"/>
              <a:t>SHERRINGTON SAYS: </a:t>
            </a:r>
            <a:r>
              <a:rPr lang="en-GB" sz="2400" dirty="0"/>
              <a:t>"Evidence shows this technique improves participation, engagement and participation..”</a:t>
            </a:r>
            <a:endParaRPr lang="en-GB" sz="2400" i="1" dirty="0"/>
          </a:p>
        </p:txBody>
      </p:sp>
      <p:sp>
        <p:nvSpPr>
          <p:cNvPr id="3" name="TextBox 2">
            <a:extLst>
              <a:ext uri="{FF2B5EF4-FFF2-40B4-BE49-F238E27FC236}">
                <a16:creationId xmlns:a16="http://schemas.microsoft.com/office/drawing/2014/main" id="{48CEEE23-62CE-23F3-7A13-BE948F726F34}"/>
              </a:ext>
            </a:extLst>
          </p:cNvPr>
          <p:cNvSpPr txBox="1"/>
          <p:nvPr/>
        </p:nvSpPr>
        <p:spPr>
          <a:xfrm>
            <a:off x="8915400" y="5982586"/>
            <a:ext cx="343431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u="sng">
                <a:solidFill>
                  <a:srgbClr val="0563C1"/>
                </a:solidFill>
                <a:cs typeface="Segoe UI"/>
                <a:hlinkClick r:id="rId3"/>
              </a:rPr>
              <a:t>https://youtu.be/TMBsTw37eaE</a:t>
            </a:r>
            <a:endParaRPr lang="en-US"/>
          </a:p>
        </p:txBody>
      </p:sp>
    </p:spTree>
    <p:extLst>
      <p:ext uri="{BB962C8B-B14F-4D97-AF65-F5344CB8AC3E}">
        <p14:creationId xmlns:p14="http://schemas.microsoft.com/office/powerpoint/2010/main" val="24943194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3A9D66C-5C42-D189-4C0F-610E4D1B5AB0}"/>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8D08353E-32EC-917F-3AA2-7654078618F0}"/>
              </a:ext>
            </a:extLst>
          </p:cNvPr>
          <p:cNvSpPr txBox="1"/>
          <p:nvPr/>
        </p:nvSpPr>
        <p:spPr>
          <a:xfrm>
            <a:off x="414069" y="219783"/>
            <a:ext cx="9356039" cy="523220"/>
          </a:xfrm>
          <a:prstGeom prst="rect">
            <a:avLst/>
          </a:prstGeom>
          <a:noFill/>
        </p:spPr>
        <p:txBody>
          <a:bodyPr wrap="square" lIns="91440" tIns="45720" rIns="91440" bIns="45720" rtlCol="0" anchor="t">
            <a:spAutoFit/>
          </a:bodyPr>
          <a:lstStyle/>
          <a:p>
            <a:r>
              <a:rPr lang="en-GB" sz="2800" b="1" dirty="0">
                <a:latin typeface="+mj-lt"/>
              </a:rPr>
              <a:t>Questioning technique: 8. Check for Understanding</a:t>
            </a:r>
          </a:p>
        </p:txBody>
      </p:sp>
      <p:sp>
        <p:nvSpPr>
          <p:cNvPr id="4" name="TextBox 3">
            <a:extLst>
              <a:ext uri="{FF2B5EF4-FFF2-40B4-BE49-F238E27FC236}">
                <a16:creationId xmlns:a16="http://schemas.microsoft.com/office/drawing/2014/main" id="{E6BD24F2-688B-C231-EF24-740F7F566163}"/>
              </a:ext>
            </a:extLst>
          </p:cNvPr>
          <p:cNvSpPr txBox="1"/>
          <p:nvPr/>
        </p:nvSpPr>
        <p:spPr>
          <a:xfrm>
            <a:off x="414069" y="1060566"/>
            <a:ext cx="10735194" cy="3785652"/>
          </a:xfrm>
          <a:prstGeom prst="rect">
            <a:avLst/>
          </a:prstGeom>
          <a:noFill/>
        </p:spPr>
        <p:txBody>
          <a:bodyPr wrap="square" lIns="91440" tIns="45720" rIns="91440" bIns="45720" rtlCol="0" anchor="t">
            <a:spAutoFit/>
          </a:bodyPr>
          <a:lstStyle/>
          <a:p>
            <a:r>
              <a:rPr lang="en-GB" sz="2400" b="1" dirty="0"/>
              <a:t>OBJECTIVE</a:t>
            </a:r>
            <a:r>
              <a:rPr lang="en-GB" sz="2400" dirty="0"/>
              <a:t>: gaining regular opportunities to formatively assess students' understanding and using this to inform what happens in the next lesson.</a:t>
            </a:r>
            <a:endParaRPr lang="en-GB" sz="2400" b="0" i="0" dirty="0">
              <a:effectLst/>
              <a:ea typeface="Calibri"/>
              <a:cs typeface="Calibri"/>
            </a:endParaRPr>
          </a:p>
          <a:p>
            <a:endParaRPr lang="en-GB" sz="2400" dirty="0"/>
          </a:p>
          <a:p>
            <a:r>
              <a:rPr lang="en-GB" sz="2400" b="1" dirty="0"/>
              <a:t>PRACTICE:</a:t>
            </a:r>
          </a:p>
          <a:p>
            <a:r>
              <a:rPr lang="en-GB" sz="2400" dirty="0"/>
              <a:t>Gathering information by constantly checking. 'Summarise story so far'; 'Repeat the instruction'; 'agree/disagree'; 'think aloud as you plan'; 'explain or defend your position'.</a:t>
            </a:r>
            <a:endParaRPr lang="en-GB" sz="2400" dirty="0">
              <a:cs typeface="Calibri"/>
            </a:endParaRPr>
          </a:p>
          <a:p>
            <a:endParaRPr lang="en-GB" sz="2400" dirty="0"/>
          </a:p>
          <a:p>
            <a:r>
              <a:rPr lang="en-GB" sz="2400" b="1" dirty="0"/>
              <a:t>SHERRINGTON SAYS: </a:t>
            </a:r>
            <a:r>
              <a:rPr lang="en-GB" sz="2400" dirty="0"/>
              <a:t>“Ensure you are gathering useful information….Avoid asking questions such as, 'Has everyone understood?' They probably haven't.”</a:t>
            </a:r>
            <a:endParaRPr lang="en-GB" sz="2400" i="1" dirty="0"/>
          </a:p>
        </p:txBody>
      </p:sp>
      <p:sp>
        <p:nvSpPr>
          <p:cNvPr id="5" name="TextBox 4">
            <a:extLst>
              <a:ext uri="{FF2B5EF4-FFF2-40B4-BE49-F238E27FC236}">
                <a16:creationId xmlns:a16="http://schemas.microsoft.com/office/drawing/2014/main" id="{F97EE6ED-608E-E51E-FAFE-22445818D385}"/>
              </a:ext>
            </a:extLst>
          </p:cNvPr>
          <p:cNvSpPr txBox="1"/>
          <p:nvPr/>
        </p:nvSpPr>
        <p:spPr>
          <a:xfrm>
            <a:off x="5320323" y="5994400"/>
            <a:ext cx="730543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hlinkClick r:id="rId3"/>
              </a:rPr>
              <a:t>Kitchen Pedagogy: Five Ways to Check for Understanding (youtube.com)</a:t>
            </a:r>
            <a:endParaRPr lang="en-US"/>
          </a:p>
        </p:txBody>
      </p:sp>
      <p:sp>
        <p:nvSpPr>
          <p:cNvPr id="6" name="TextBox 5">
            <a:extLst>
              <a:ext uri="{FF2B5EF4-FFF2-40B4-BE49-F238E27FC236}">
                <a16:creationId xmlns:a16="http://schemas.microsoft.com/office/drawing/2014/main" id="{5BAFE399-7A39-ACA2-DDBD-FF5BEA567E62}"/>
              </a:ext>
            </a:extLst>
          </p:cNvPr>
          <p:cNvSpPr txBox="1"/>
          <p:nvPr/>
        </p:nvSpPr>
        <p:spPr>
          <a:xfrm>
            <a:off x="6912708" y="5505938"/>
            <a:ext cx="768643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hlinkClick r:id="rId4"/>
              </a:rPr>
              <a:t>Five Ways to: Check for Understanding – teacherhead</a:t>
            </a:r>
            <a:endParaRPr lang="en-US"/>
          </a:p>
        </p:txBody>
      </p:sp>
    </p:spTree>
    <p:extLst>
      <p:ext uri="{BB962C8B-B14F-4D97-AF65-F5344CB8AC3E}">
        <p14:creationId xmlns:p14="http://schemas.microsoft.com/office/powerpoint/2010/main" val="38019407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FC5A87-0F36-7D51-01B4-E870A3439DA4}"/>
              </a:ext>
            </a:extLst>
          </p:cNvPr>
          <p:cNvSpPr txBox="1"/>
          <p:nvPr/>
        </p:nvSpPr>
        <p:spPr>
          <a:xfrm>
            <a:off x="414069" y="604794"/>
            <a:ext cx="10943742" cy="3908762"/>
          </a:xfrm>
          <a:prstGeom prst="rect">
            <a:avLst/>
          </a:prstGeom>
          <a:noFill/>
        </p:spPr>
        <p:txBody>
          <a:bodyPr wrap="square" rtlCol="0">
            <a:spAutoFit/>
          </a:bodyPr>
          <a:lstStyle/>
          <a:p>
            <a:r>
              <a:rPr lang="en-GB" sz="3200" b="1" dirty="0">
                <a:latin typeface="+mj-lt"/>
              </a:rPr>
              <a:t>Sherrington’s Top Tip:</a:t>
            </a:r>
          </a:p>
          <a:p>
            <a:endParaRPr lang="en-GB" sz="2800" b="1" dirty="0">
              <a:latin typeface="+mj-lt"/>
            </a:endParaRPr>
          </a:p>
          <a:p>
            <a:endParaRPr lang="en-GB" sz="2800" b="1" dirty="0">
              <a:latin typeface="+mj-lt"/>
            </a:endParaRPr>
          </a:p>
          <a:p>
            <a:r>
              <a:rPr lang="en-GB" sz="4000" b="1" dirty="0">
                <a:latin typeface="+mj-lt"/>
              </a:rPr>
              <a:t>“Don’t be afraid to ask the same student to reform their answer several times if necessary. Be relentless in sending out the message that you won’t accept weak answers.”</a:t>
            </a:r>
          </a:p>
        </p:txBody>
      </p:sp>
    </p:spTree>
    <p:extLst>
      <p:ext uri="{BB962C8B-B14F-4D97-AF65-F5344CB8AC3E}">
        <p14:creationId xmlns:p14="http://schemas.microsoft.com/office/powerpoint/2010/main" val="41961321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D508B1C-3954-F4BE-91F6-768656F7EE39}"/>
              </a:ext>
            </a:extLst>
          </p:cNvPr>
          <p:cNvPicPr>
            <a:picLocks noChangeAspect="1"/>
          </p:cNvPicPr>
          <p:nvPr/>
        </p:nvPicPr>
        <p:blipFill rotWithShape="1">
          <a:blip r:embed="rId3"/>
          <a:srcRect t="13952" r="3438" b="6062"/>
          <a:stretch/>
        </p:blipFill>
        <p:spPr>
          <a:xfrm>
            <a:off x="186734" y="747807"/>
            <a:ext cx="11891330" cy="5540697"/>
          </a:xfrm>
          <a:prstGeom prst="rect">
            <a:avLst/>
          </a:prstGeom>
        </p:spPr>
      </p:pic>
      <p:sp>
        <p:nvSpPr>
          <p:cNvPr id="4" name="TextBox 3">
            <a:extLst>
              <a:ext uri="{FF2B5EF4-FFF2-40B4-BE49-F238E27FC236}">
                <a16:creationId xmlns:a16="http://schemas.microsoft.com/office/drawing/2014/main" id="{56273D74-A447-929F-1343-F4D82DF57C0A}"/>
              </a:ext>
            </a:extLst>
          </p:cNvPr>
          <p:cNvSpPr txBox="1"/>
          <p:nvPr/>
        </p:nvSpPr>
        <p:spPr>
          <a:xfrm>
            <a:off x="705853" y="208547"/>
            <a:ext cx="10127068" cy="523220"/>
          </a:xfrm>
          <a:prstGeom prst="rect">
            <a:avLst/>
          </a:prstGeom>
          <a:noFill/>
        </p:spPr>
        <p:txBody>
          <a:bodyPr wrap="none" rtlCol="0">
            <a:spAutoFit/>
          </a:bodyPr>
          <a:lstStyle/>
          <a:p>
            <a:r>
              <a:rPr lang="en-GB" sz="2800" dirty="0"/>
              <a:t>The Dynamics of Questioning….agile, responsive, nimble, purposeful</a:t>
            </a:r>
          </a:p>
        </p:txBody>
      </p:sp>
      <p:sp>
        <p:nvSpPr>
          <p:cNvPr id="6" name="TextBox 5">
            <a:extLst>
              <a:ext uri="{FF2B5EF4-FFF2-40B4-BE49-F238E27FC236}">
                <a16:creationId xmlns:a16="http://schemas.microsoft.com/office/drawing/2014/main" id="{BA9DD859-9253-7793-BF0F-C9C0C007B309}"/>
              </a:ext>
            </a:extLst>
          </p:cNvPr>
          <p:cNvSpPr txBox="1"/>
          <p:nvPr/>
        </p:nvSpPr>
        <p:spPr>
          <a:xfrm>
            <a:off x="7972925" y="5791273"/>
            <a:ext cx="4469977" cy="584775"/>
          </a:xfrm>
          <a:prstGeom prst="rect">
            <a:avLst/>
          </a:prstGeom>
          <a:noFill/>
        </p:spPr>
        <p:txBody>
          <a:bodyPr wrap="square">
            <a:spAutoFit/>
          </a:bodyPr>
          <a:lstStyle/>
          <a:p>
            <a:r>
              <a:rPr lang="en-GB" sz="1600" dirty="0">
                <a:hlinkClick r:id="rId4"/>
              </a:rPr>
              <a:t>The Dynamics of Questioning….agile, responsive, nimble, purposeful. – </a:t>
            </a:r>
            <a:r>
              <a:rPr lang="en-GB" sz="1600" dirty="0" err="1">
                <a:hlinkClick r:id="rId4"/>
              </a:rPr>
              <a:t>teacherhead</a:t>
            </a:r>
            <a:endParaRPr lang="en-GB" sz="1600" dirty="0"/>
          </a:p>
        </p:txBody>
      </p:sp>
    </p:spTree>
    <p:extLst>
      <p:ext uri="{BB962C8B-B14F-4D97-AF65-F5344CB8AC3E}">
        <p14:creationId xmlns:p14="http://schemas.microsoft.com/office/powerpoint/2010/main" val="1982941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03A35-704C-E7AE-93AB-E147A5270FC1}"/>
              </a:ext>
            </a:extLst>
          </p:cNvPr>
          <p:cNvSpPr>
            <a:spLocks noGrp="1"/>
          </p:cNvSpPr>
          <p:nvPr>
            <p:ph type="title"/>
          </p:nvPr>
        </p:nvSpPr>
        <p:spPr>
          <a:xfrm>
            <a:off x="838200" y="736914"/>
            <a:ext cx="10515600" cy="1325563"/>
          </a:xfrm>
        </p:spPr>
        <p:txBody>
          <a:bodyPr/>
          <a:lstStyle/>
          <a:p>
            <a:r>
              <a:rPr lang="en-GB" b="1" dirty="0"/>
              <a:t>Our ideas on questioning</a:t>
            </a:r>
          </a:p>
        </p:txBody>
      </p:sp>
      <p:pic>
        <p:nvPicPr>
          <p:cNvPr id="4" name="Picture 3">
            <a:extLst>
              <a:ext uri="{FF2B5EF4-FFF2-40B4-BE49-F238E27FC236}">
                <a16:creationId xmlns:a16="http://schemas.microsoft.com/office/drawing/2014/main" id="{4264DFBF-9E99-565A-CC18-1AF1CE5D98BD}"/>
              </a:ext>
            </a:extLst>
          </p:cNvPr>
          <p:cNvPicPr>
            <a:picLocks noChangeAspect="1"/>
          </p:cNvPicPr>
          <p:nvPr/>
        </p:nvPicPr>
        <p:blipFill>
          <a:blip r:embed="rId2"/>
          <a:stretch>
            <a:fillRect/>
          </a:stretch>
        </p:blipFill>
        <p:spPr>
          <a:xfrm>
            <a:off x="3995392" y="1940787"/>
            <a:ext cx="4201215" cy="4201215"/>
          </a:xfrm>
          <a:prstGeom prst="rect">
            <a:avLst/>
          </a:prstGeom>
        </p:spPr>
      </p:pic>
    </p:spTree>
    <p:extLst>
      <p:ext uri="{BB962C8B-B14F-4D97-AF65-F5344CB8AC3E}">
        <p14:creationId xmlns:p14="http://schemas.microsoft.com/office/powerpoint/2010/main" val="18584518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9A361-9EA6-4252-3909-09AF779867E9}"/>
              </a:ext>
            </a:extLst>
          </p:cNvPr>
          <p:cNvSpPr>
            <a:spLocks noGrp="1"/>
          </p:cNvSpPr>
          <p:nvPr>
            <p:ph type="title"/>
          </p:nvPr>
        </p:nvSpPr>
        <p:spPr>
          <a:xfrm>
            <a:off x="291860" y="380925"/>
            <a:ext cx="10515600" cy="1325563"/>
          </a:xfrm>
        </p:spPr>
        <p:txBody>
          <a:bodyPr>
            <a:normAutofit/>
          </a:bodyPr>
          <a:lstStyle/>
          <a:p>
            <a:r>
              <a:rPr lang="en-GB" sz="4800" b="1" dirty="0"/>
              <a:t>Planning for questioning</a:t>
            </a:r>
            <a:endParaRPr lang="en-GB" sz="4800" b="1">
              <a:cs typeface="Calibri Light"/>
            </a:endParaRPr>
          </a:p>
        </p:txBody>
      </p:sp>
      <p:sp>
        <p:nvSpPr>
          <p:cNvPr id="3" name="TextBox 2">
            <a:extLst>
              <a:ext uri="{FF2B5EF4-FFF2-40B4-BE49-F238E27FC236}">
                <a16:creationId xmlns:a16="http://schemas.microsoft.com/office/drawing/2014/main" id="{36DE1C15-7050-6AD2-932D-DEB4C6CDAD06}"/>
              </a:ext>
            </a:extLst>
          </p:cNvPr>
          <p:cNvSpPr txBox="1"/>
          <p:nvPr/>
        </p:nvSpPr>
        <p:spPr>
          <a:xfrm>
            <a:off x="404836" y="1713932"/>
            <a:ext cx="7329576" cy="1200329"/>
          </a:xfrm>
          <a:prstGeom prst="rect">
            <a:avLst/>
          </a:prstGeom>
          <a:noFill/>
          <a:ln>
            <a:solidFill>
              <a:schemeClr val="accent1">
                <a:lumMod val="60000"/>
                <a:lumOff val="40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dirty="0">
                <a:cs typeface="Calibri"/>
              </a:rPr>
              <a:t>"Skillful questioning is the beating heart of good pedagogy."</a:t>
            </a:r>
            <a:endParaRPr lang="en-US" sz="3600" dirty="0"/>
          </a:p>
        </p:txBody>
      </p:sp>
      <p:sp>
        <p:nvSpPr>
          <p:cNvPr id="4" name="TextBox 3">
            <a:extLst>
              <a:ext uri="{FF2B5EF4-FFF2-40B4-BE49-F238E27FC236}">
                <a16:creationId xmlns:a16="http://schemas.microsoft.com/office/drawing/2014/main" id="{58B18805-3ED1-9069-A658-87015F6051C3}"/>
              </a:ext>
            </a:extLst>
          </p:cNvPr>
          <p:cNvSpPr txBox="1"/>
          <p:nvPr/>
        </p:nvSpPr>
        <p:spPr>
          <a:xfrm>
            <a:off x="1957589" y="3626120"/>
            <a:ext cx="9701840" cy="2308324"/>
          </a:xfrm>
          <a:prstGeom prst="rect">
            <a:avLst/>
          </a:prstGeom>
          <a:noFill/>
          <a:ln>
            <a:solidFill>
              <a:schemeClr val="accent1">
                <a:lumMod val="60000"/>
                <a:lumOff val="40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dirty="0">
                <a:cs typeface="Calibri"/>
              </a:rPr>
              <a:t>"Formulate question sequences in advance, as part of lesson planning. Think carefully about what wording will provide the most understanding and challenge."</a:t>
            </a:r>
            <a:endParaRPr lang="en-US" sz="3600" dirty="0"/>
          </a:p>
        </p:txBody>
      </p:sp>
    </p:spTree>
    <p:extLst>
      <p:ext uri="{BB962C8B-B14F-4D97-AF65-F5344CB8AC3E}">
        <p14:creationId xmlns:p14="http://schemas.microsoft.com/office/powerpoint/2010/main" val="25852625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E4B05-3C00-4C24-8BB0-0908CB7D3412}"/>
              </a:ext>
            </a:extLst>
          </p:cNvPr>
          <p:cNvSpPr>
            <a:spLocks noGrp="1"/>
          </p:cNvSpPr>
          <p:nvPr>
            <p:ph type="title"/>
          </p:nvPr>
        </p:nvSpPr>
        <p:spPr>
          <a:xfrm>
            <a:off x="225641" y="437289"/>
            <a:ext cx="10515600" cy="724284"/>
          </a:xfrm>
          <a:ln>
            <a:solidFill>
              <a:schemeClr val="bg1"/>
            </a:solidFill>
          </a:ln>
        </p:spPr>
        <p:style>
          <a:lnRef idx="2">
            <a:schemeClr val="accent5"/>
          </a:lnRef>
          <a:fillRef idx="1">
            <a:schemeClr val="lt1"/>
          </a:fillRef>
          <a:effectRef idx="0">
            <a:schemeClr val="accent5"/>
          </a:effectRef>
          <a:fontRef idx="minor">
            <a:schemeClr val="dk1"/>
          </a:fontRef>
        </p:style>
        <p:txBody>
          <a:bodyPr/>
          <a:lstStyle/>
          <a:p>
            <a:r>
              <a:rPr lang="en-GB" b="1" dirty="0"/>
              <a:t>Planning for Questioning</a:t>
            </a:r>
          </a:p>
        </p:txBody>
      </p:sp>
      <p:sp>
        <p:nvSpPr>
          <p:cNvPr id="3" name="Content Placeholder 2">
            <a:extLst>
              <a:ext uri="{FF2B5EF4-FFF2-40B4-BE49-F238E27FC236}">
                <a16:creationId xmlns:a16="http://schemas.microsoft.com/office/drawing/2014/main" id="{4B3204FC-9F19-4872-AB32-B9F731F0FDD0}"/>
              </a:ext>
            </a:extLst>
          </p:cNvPr>
          <p:cNvSpPr>
            <a:spLocks noGrp="1"/>
          </p:cNvSpPr>
          <p:nvPr>
            <p:ph idx="1"/>
          </p:nvPr>
        </p:nvSpPr>
        <p:spPr>
          <a:xfrm>
            <a:off x="555453" y="1517895"/>
            <a:ext cx="11563906" cy="4351338"/>
          </a:xfrm>
        </p:spPr>
        <p:txBody>
          <a:bodyPr vert="horz" lIns="91440" tIns="45720" rIns="91440" bIns="45720" rtlCol="0" anchor="t">
            <a:normAutofit/>
          </a:bodyPr>
          <a:lstStyle/>
          <a:p>
            <a:pPr marL="0" indent="0">
              <a:buNone/>
            </a:pPr>
            <a:r>
              <a:rPr lang="en-GB" sz="3200" dirty="0"/>
              <a:t>Focus on…</a:t>
            </a:r>
            <a:endParaRPr lang="en-GB" sz="3200" dirty="0">
              <a:cs typeface="Calibri"/>
            </a:endParaRPr>
          </a:p>
          <a:p>
            <a:r>
              <a:rPr lang="en-GB" sz="3200" dirty="0"/>
              <a:t>Purpose – what do you want to achieve?</a:t>
            </a:r>
            <a:endParaRPr lang="en-GB" sz="3200" dirty="0">
              <a:cs typeface="Calibri"/>
            </a:endParaRPr>
          </a:p>
          <a:p>
            <a:r>
              <a:rPr lang="en-GB" sz="3200" dirty="0">
                <a:cs typeface="Calibri"/>
              </a:rPr>
              <a:t>Questioning technique – cold calling; probing; say it again better etc.</a:t>
            </a:r>
          </a:p>
          <a:p>
            <a:r>
              <a:rPr lang="en-GB" sz="3200" dirty="0"/>
              <a:t>Questioning format – describe; explain; reach a judgement</a:t>
            </a:r>
            <a:endParaRPr lang="en-GB" sz="3200" dirty="0">
              <a:cs typeface="Calibri"/>
            </a:endParaRPr>
          </a:p>
          <a:p>
            <a:r>
              <a:rPr lang="en-GB" sz="3200" dirty="0">
                <a:cs typeface="Calibri"/>
              </a:rPr>
              <a:t>Sequencing – what comes next?</a:t>
            </a:r>
          </a:p>
          <a:p>
            <a:r>
              <a:rPr lang="en-GB" sz="3200" dirty="0"/>
              <a:t>Recording outcomes – who knows what? </a:t>
            </a:r>
            <a:endParaRPr lang="en-GB" sz="3200" dirty="0">
              <a:cs typeface="Calibri"/>
            </a:endParaRPr>
          </a:p>
          <a:p>
            <a:pPr marL="0" indent="0">
              <a:buNone/>
            </a:pPr>
            <a:endParaRPr lang="en-GB" sz="1800" dirty="0"/>
          </a:p>
        </p:txBody>
      </p:sp>
    </p:spTree>
    <p:extLst>
      <p:ext uri="{BB962C8B-B14F-4D97-AF65-F5344CB8AC3E}">
        <p14:creationId xmlns:p14="http://schemas.microsoft.com/office/powerpoint/2010/main" val="2465477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hought Bubble: Cloud 2">
            <a:extLst>
              <a:ext uri="{FF2B5EF4-FFF2-40B4-BE49-F238E27FC236}">
                <a16:creationId xmlns:a16="http://schemas.microsoft.com/office/drawing/2014/main" id="{BF97578B-4455-4A01-8E51-F2680C0D1914}"/>
              </a:ext>
            </a:extLst>
          </p:cNvPr>
          <p:cNvSpPr/>
          <p:nvPr/>
        </p:nvSpPr>
        <p:spPr>
          <a:xfrm>
            <a:off x="287079" y="1315197"/>
            <a:ext cx="2606040" cy="1786369"/>
          </a:xfrm>
          <a:prstGeom prst="cloudCallout">
            <a:avLst>
              <a:gd name="adj1" fmla="val -23536"/>
              <a:gd name="adj2" fmla="val 8308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hought Bubble: Cloud 4">
            <a:extLst>
              <a:ext uri="{FF2B5EF4-FFF2-40B4-BE49-F238E27FC236}">
                <a16:creationId xmlns:a16="http://schemas.microsoft.com/office/drawing/2014/main" id="{AB65F569-6802-4ACA-8CB0-ABD8C860E92F}"/>
              </a:ext>
            </a:extLst>
          </p:cNvPr>
          <p:cNvSpPr/>
          <p:nvPr/>
        </p:nvSpPr>
        <p:spPr>
          <a:xfrm>
            <a:off x="3243639" y="1315197"/>
            <a:ext cx="2400300" cy="1786369"/>
          </a:xfrm>
          <a:prstGeom prst="cloudCallout">
            <a:avLst>
              <a:gd name="adj1" fmla="val -23536"/>
              <a:gd name="adj2" fmla="val 8308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hought Bubble: Cloud 6">
            <a:extLst>
              <a:ext uri="{FF2B5EF4-FFF2-40B4-BE49-F238E27FC236}">
                <a16:creationId xmlns:a16="http://schemas.microsoft.com/office/drawing/2014/main" id="{CB5675DA-CD25-49F0-A990-895ABCBE6CBE}"/>
              </a:ext>
            </a:extLst>
          </p:cNvPr>
          <p:cNvSpPr/>
          <p:nvPr/>
        </p:nvSpPr>
        <p:spPr>
          <a:xfrm>
            <a:off x="5994459" y="1229517"/>
            <a:ext cx="2522220" cy="1702765"/>
          </a:xfrm>
          <a:prstGeom prst="cloudCallout">
            <a:avLst>
              <a:gd name="adj1" fmla="val -23536"/>
              <a:gd name="adj2" fmla="val 8308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hought Bubble: Cloud 8">
            <a:extLst>
              <a:ext uri="{FF2B5EF4-FFF2-40B4-BE49-F238E27FC236}">
                <a16:creationId xmlns:a16="http://schemas.microsoft.com/office/drawing/2014/main" id="{8CFF9FE5-CA6F-4CAC-AF6B-C9108761CD91}"/>
              </a:ext>
            </a:extLst>
          </p:cNvPr>
          <p:cNvSpPr/>
          <p:nvPr/>
        </p:nvSpPr>
        <p:spPr>
          <a:xfrm>
            <a:off x="8867199" y="1315197"/>
            <a:ext cx="2659380" cy="1912605"/>
          </a:xfrm>
          <a:prstGeom prst="cloudCallout">
            <a:avLst>
              <a:gd name="adj1" fmla="val -23536"/>
              <a:gd name="adj2" fmla="val 8308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hought Bubble: Cloud 10">
            <a:extLst>
              <a:ext uri="{FF2B5EF4-FFF2-40B4-BE49-F238E27FC236}">
                <a16:creationId xmlns:a16="http://schemas.microsoft.com/office/drawing/2014/main" id="{111AE518-356F-406A-A178-B49D59AA01C8}"/>
              </a:ext>
            </a:extLst>
          </p:cNvPr>
          <p:cNvSpPr/>
          <p:nvPr/>
        </p:nvSpPr>
        <p:spPr>
          <a:xfrm>
            <a:off x="0" y="3648661"/>
            <a:ext cx="2659380" cy="1912605"/>
          </a:xfrm>
          <a:prstGeom prst="cloudCallout">
            <a:avLst>
              <a:gd name="adj1" fmla="val -23536"/>
              <a:gd name="adj2" fmla="val 8308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hought Bubble: Cloud 12">
            <a:extLst>
              <a:ext uri="{FF2B5EF4-FFF2-40B4-BE49-F238E27FC236}">
                <a16:creationId xmlns:a16="http://schemas.microsoft.com/office/drawing/2014/main" id="{4C32C72B-292C-4C5D-8CF0-D649CB60D9D2}"/>
              </a:ext>
            </a:extLst>
          </p:cNvPr>
          <p:cNvSpPr/>
          <p:nvPr/>
        </p:nvSpPr>
        <p:spPr>
          <a:xfrm>
            <a:off x="2702619" y="3648661"/>
            <a:ext cx="2421056" cy="1933432"/>
          </a:xfrm>
          <a:prstGeom prst="cloudCallout">
            <a:avLst>
              <a:gd name="adj1" fmla="val -23536"/>
              <a:gd name="adj2" fmla="val 8308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hought Bubble: Cloud 14">
            <a:extLst>
              <a:ext uri="{FF2B5EF4-FFF2-40B4-BE49-F238E27FC236}">
                <a16:creationId xmlns:a16="http://schemas.microsoft.com/office/drawing/2014/main" id="{A1001F57-0FC8-4230-850E-C7F9467E1AC0}"/>
              </a:ext>
            </a:extLst>
          </p:cNvPr>
          <p:cNvSpPr/>
          <p:nvPr/>
        </p:nvSpPr>
        <p:spPr>
          <a:xfrm>
            <a:off x="7442769" y="3715878"/>
            <a:ext cx="2348023" cy="1912605"/>
          </a:xfrm>
          <a:prstGeom prst="cloudCallout">
            <a:avLst>
              <a:gd name="adj1" fmla="val -23536"/>
              <a:gd name="adj2" fmla="val 8308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hought Bubble: Cloud 17">
            <a:extLst>
              <a:ext uri="{FF2B5EF4-FFF2-40B4-BE49-F238E27FC236}">
                <a16:creationId xmlns:a16="http://schemas.microsoft.com/office/drawing/2014/main" id="{E3F5FEFA-99B5-4144-898A-FE91DC676496}"/>
              </a:ext>
            </a:extLst>
          </p:cNvPr>
          <p:cNvSpPr/>
          <p:nvPr/>
        </p:nvSpPr>
        <p:spPr>
          <a:xfrm>
            <a:off x="9803219" y="3514689"/>
            <a:ext cx="2218660" cy="1912605"/>
          </a:xfrm>
          <a:prstGeom prst="cloudCallout">
            <a:avLst>
              <a:gd name="adj1" fmla="val -23536"/>
              <a:gd name="adj2" fmla="val 8308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a:t>
            </a:r>
          </a:p>
        </p:txBody>
      </p:sp>
      <p:sp>
        <p:nvSpPr>
          <p:cNvPr id="20" name="TextBox 19">
            <a:extLst>
              <a:ext uri="{FF2B5EF4-FFF2-40B4-BE49-F238E27FC236}">
                <a16:creationId xmlns:a16="http://schemas.microsoft.com/office/drawing/2014/main" id="{7A45B39A-71A6-44BC-A9A4-BA41CC021948}"/>
              </a:ext>
            </a:extLst>
          </p:cNvPr>
          <p:cNvSpPr txBox="1"/>
          <p:nvPr/>
        </p:nvSpPr>
        <p:spPr>
          <a:xfrm>
            <a:off x="711229" y="47063"/>
            <a:ext cx="10769541" cy="1323439"/>
          </a:xfrm>
          <a:prstGeom prst="rect">
            <a:avLst/>
          </a:prstGeom>
          <a:noFill/>
        </p:spPr>
        <p:txBody>
          <a:bodyPr wrap="square" rtlCol="0">
            <a:spAutoFit/>
          </a:bodyPr>
          <a:lstStyle/>
          <a:p>
            <a:pPr algn="ctr"/>
            <a:r>
              <a:rPr lang="en-GB" sz="4000" dirty="0"/>
              <a:t>What is the purpose of my questions for each part of the lesson?</a:t>
            </a:r>
          </a:p>
        </p:txBody>
      </p:sp>
      <p:sp>
        <p:nvSpPr>
          <p:cNvPr id="21" name="Thought Bubble: Cloud 20">
            <a:extLst>
              <a:ext uri="{FF2B5EF4-FFF2-40B4-BE49-F238E27FC236}">
                <a16:creationId xmlns:a16="http://schemas.microsoft.com/office/drawing/2014/main" id="{F0663B7B-EFFC-4D54-B966-E03206BD1786}"/>
              </a:ext>
            </a:extLst>
          </p:cNvPr>
          <p:cNvSpPr/>
          <p:nvPr/>
        </p:nvSpPr>
        <p:spPr>
          <a:xfrm>
            <a:off x="5136102" y="3630198"/>
            <a:ext cx="2348023" cy="1912605"/>
          </a:xfrm>
          <a:prstGeom prst="cloudCallout">
            <a:avLst>
              <a:gd name="adj1" fmla="val -23536"/>
              <a:gd name="adj2" fmla="val 8308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497750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hought Bubble: Cloud 2">
            <a:extLst>
              <a:ext uri="{FF2B5EF4-FFF2-40B4-BE49-F238E27FC236}">
                <a16:creationId xmlns:a16="http://schemas.microsoft.com/office/drawing/2014/main" id="{BF97578B-4455-4A01-8E51-F2680C0D1914}"/>
              </a:ext>
            </a:extLst>
          </p:cNvPr>
          <p:cNvSpPr/>
          <p:nvPr/>
        </p:nvSpPr>
        <p:spPr>
          <a:xfrm>
            <a:off x="287079" y="1332214"/>
            <a:ext cx="2606040" cy="1786369"/>
          </a:xfrm>
          <a:prstGeom prst="cloudCallout">
            <a:avLst>
              <a:gd name="adj1" fmla="val -23536"/>
              <a:gd name="adj2" fmla="val 8308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B8F0DD9D-FE79-4946-9C99-064F3E18C95C}"/>
              </a:ext>
            </a:extLst>
          </p:cNvPr>
          <p:cNvSpPr txBox="1"/>
          <p:nvPr/>
        </p:nvSpPr>
        <p:spPr>
          <a:xfrm>
            <a:off x="835719" y="1728322"/>
            <a:ext cx="1539240" cy="960120"/>
          </a:xfrm>
          <a:prstGeom prst="rect">
            <a:avLst/>
          </a:prstGeom>
          <a:noFill/>
        </p:spPr>
        <p:txBody>
          <a:bodyPr wrap="square" rtlCol="0">
            <a:spAutoFit/>
          </a:bodyPr>
          <a:lstStyle/>
          <a:p>
            <a:r>
              <a:rPr lang="en-GB" dirty="0"/>
              <a:t>I need to know if they know it!</a:t>
            </a:r>
          </a:p>
        </p:txBody>
      </p:sp>
      <p:sp>
        <p:nvSpPr>
          <p:cNvPr id="5" name="Thought Bubble: Cloud 4">
            <a:extLst>
              <a:ext uri="{FF2B5EF4-FFF2-40B4-BE49-F238E27FC236}">
                <a16:creationId xmlns:a16="http://schemas.microsoft.com/office/drawing/2014/main" id="{AB65F569-6802-4ACA-8CB0-ABD8C860E92F}"/>
              </a:ext>
            </a:extLst>
          </p:cNvPr>
          <p:cNvSpPr/>
          <p:nvPr/>
        </p:nvSpPr>
        <p:spPr>
          <a:xfrm>
            <a:off x="3243639" y="1315197"/>
            <a:ext cx="2400300" cy="1786369"/>
          </a:xfrm>
          <a:prstGeom prst="cloudCallout">
            <a:avLst>
              <a:gd name="adj1" fmla="val -23536"/>
              <a:gd name="adj2" fmla="val 8308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F8DFCEE9-FD46-47F3-8E62-7E05E5713E7D}"/>
              </a:ext>
            </a:extLst>
          </p:cNvPr>
          <p:cNvSpPr txBox="1"/>
          <p:nvPr/>
        </p:nvSpPr>
        <p:spPr>
          <a:xfrm>
            <a:off x="3472239" y="1728322"/>
            <a:ext cx="2171700" cy="646331"/>
          </a:xfrm>
          <a:prstGeom prst="rect">
            <a:avLst/>
          </a:prstGeom>
          <a:noFill/>
        </p:spPr>
        <p:txBody>
          <a:bodyPr wrap="square" rtlCol="0">
            <a:spAutoFit/>
          </a:bodyPr>
          <a:lstStyle/>
          <a:p>
            <a:r>
              <a:rPr lang="en-GB" dirty="0"/>
              <a:t>I need to know if they understand it!</a:t>
            </a:r>
          </a:p>
        </p:txBody>
      </p:sp>
      <p:sp>
        <p:nvSpPr>
          <p:cNvPr id="7" name="Thought Bubble: Cloud 6">
            <a:extLst>
              <a:ext uri="{FF2B5EF4-FFF2-40B4-BE49-F238E27FC236}">
                <a16:creationId xmlns:a16="http://schemas.microsoft.com/office/drawing/2014/main" id="{CB5675DA-CD25-49F0-A990-895ABCBE6CBE}"/>
              </a:ext>
            </a:extLst>
          </p:cNvPr>
          <p:cNvSpPr/>
          <p:nvPr/>
        </p:nvSpPr>
        <p:spPr>
          <a:xfrm>
            <a:off x="5994459" y="1229517"/>
            <a:ext cx="2522220" cy="1702765"/>
          </a:xfrm>
          <a:prstGeom prst="cloudCallout">
            <a:avLst>
              <a:gd name="adj1" fmla="val -23536"/>
              <a:gd name="adj2" fmla="val 8308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E4923CE2-60C7-469E-8A55-AF7669F1FEF1}"/>
              </a:ext>
            </a:extLst>
          </p:cNvPr>
          <p:cNvSpPr txBox="1"/>
          <p:nvPr/>
        </p:nvSpPr>
        <p:spPr>
          <a:xfrm>
            <a:off x="6383079" y="1608216"/>
            <a:ext cx="2078355" cy="923330"/>
          </a:xfrm>
          <a:prstGeom prst="rect">
            <a:avLst/>
          </a:prstGeom>
          <a:noFill/>
        </p:spPr>
        <p:txBody>
          <a:bodyPr wrap="square" rtlCol="0">
            <a:spAutoFit/>
          </a:bodyPr>
          <a:lstStyle/>
          <a:p>
            <a:r>
              <a:rPr lang="en-GB" dirty="0"/>
              <a:t>I need to know if they can do it/ apply it!</a:t>
            </a:r>
          </a:p>
        </p:txBody>
      </p:sp>
      <p:sp>
        <p:nvSpPr>
          <p:cNvPr id="9" name="Thought Bubble: Cloud 8">
            <a:extLst>
              <a:ext uri="{FF2B5EF4-FFF2-40B4-BE49-F238E27FC236}">
                <a16:creationId xmlns:a16="http://schemas.microsoft.com/office/drawing/2014/main" id="{8CFF9FE5-CA6F-4CAC-AF6B-C9108761CD91}"/>
              </a:ext>
            </a:extLst>
          </p:cNvPr>
          <p:cNvSpPr/>
          <p:nvPr/>
        </p:nvSpPr>
        <p:spPr>
          <a:xfrm>
            <a:off x="8867199" y="1315197"/>
            <a:ext cx="2659380" cy="1912605"/>
          </a:xfrm>
          <a:prstGeom prst="cloudCallout">
            <a:avLst>
              <a:gd name="adj1" fmla="val -23536"/>
              <a:gd name="adj2" fmla="val 8308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E8D362DC-7F41-4F68-8A8B-C18E8C7D22D1}"/>
              </a:ext>
            </a:extLst>
          </p:cNvPr>
          <p:cNvSpPr txBox="1"/>
          <p:nvPr/>
        </p:nvSpPr>
        <p:spPr>
          <a:xfrm>
            <a:off x="9449553" y="1569406"/>
            <a:ext cx="1664970" cy="1477328"/>
          </a:xfrm>
          <a:prstGeom prst="rect">
            <a:avLst/>
          </a:prstGeom>
          <a:noFill/>
        </p:spPr>
        <p:txBody>
          <a:bodyPr wrap="square" rtlCol="0">
            <a:spAutoFit/>
          </a:bodyPr>
          <a:lstStyle/>
          <a:p>
            <a:r>
              <a:rPr lang="en-GB" dirty="0"/>
              <a:t>I need to deepen their thinking about it leading to improvement.</a:t>
            </a:r>
          </a:p>
        </p:txBody>
      </p:sp>
      <p:sp>
        <p:nvSpPr>
          <p:cNvPr id="11" name="Thought Bubble: Cloud 10">
            <a:extLst>
              <a:ext uri="{FF2B5EF4-FFF2-40B4-BE49-F238E27FC236}">
                <a16:creationId xmlns:a16="http://schemas.microsoft.com/office/drawing/2014/main" id="{111AE518-356F-406A-A178-B49D59AA01C8}"/>
              </a:ext>
            </a:extLst>
          </p:cNvPr>
          <p:cNvSpPr/>
          <p:nvPr/>
        </p:nvSpPr>
        <p:spPr>
          <a:xfrm>
            <a:off x="0" y="3648661"/>
            <a:ext cx="2659380" cy="1912605"/>
          </a:xfrm>
          <a:prstGeom prst="cloudCallout">
            <a:avLst>
              <a:gd name="adj1" fmla="val -23536"/>
              <a:gd name="adj2" fmla="val 8308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E63D6FE5-7CB0-40F0-B4E0-5D3FCACB1CAB}"/>
              </a:ext>
            </a:extLst>
          </p:cNvPr>
          <p:cNvSpPr txBox="1"/>
          <p:nvPr/>
        </p:nvSpPr>
        <p:spPr>
          <a:xfrm>
            <a:off x="565209" y="4091861"/>
            <a:ext cx="1386840" cy="923330"/>
          </a:xfrm>
          <a:prstGeom prst="rect">
            <a:avLst/>
          </a:prstGeom>
          <a:noFill/>
        </p:spPr>
        <p:txBody>
          <a:bodyPr wrap="square" rtlCol="0">
            <a:spAutoFit/>
          </a:bodyPr>
          <a:lstStyle/>
          <a:p>
            <a:r>
              <a:rPr lang="en-GB" dirty="0"/>
              <a:t>I need to get them to analyse it.</a:t>
            </a:r>
          </a:p>
        </p:txBody>
      </p:sp>
      <p:sp>
        <p:nvSpPr>
          <p:cNvPr id="13" name="Thought Bubble: Cloud 12">
            <a:extLst>
              <a:ext uri="{FF2B5EF4-FFF2-40B4-BE49-F238E27FC236}">
                <a16:creationId xmlns:a16="http://schemas.microsoft.com/office/drawing/2014/main" id="{4C32C72B-292C-4C5D-8CF0-D649CB60D9D2}"/>
              </a:ext>
            </a:extLst>
          </p:cNvPr>
          <p:cNvSpPr/>
          <p:nvPr/>
        </p:nvSpPr>
        <p:spPr>
          <a:xfrm>
            <a:off x="2702619" y="3648661"/>
            <a:ext cx="2421056" cy="1933432"/>
          </a:xfrm>
          <a:prstGeom prst="cloudCallout">
            <a:avLst>
              <a:gd name="adj1" fmla="val -23536"/>
              <a:gd name="adj2" fmla="val 8308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C64DFF82-C305-47F4-BEE4-FBCEED93A4DF}"/>
              </a:ext>
            </a:extLst>
          </p:cNvPr>
          <p:cNvSpPr txBox="1"/>
          <p:nvPr/>
        </p:nvSpPr>
        <p:spPr>
          <a:xfrm>
            <a:off x="3041805" y="3974440"/>
            <a:ext cx="1897380" cy="1200329"/>
          </a:xfrm>
          <a:prstGeom prst="rect">
            <a:avLst/>
          </a:prstGeom>
          <a:noFill/>
        </p:spPr>
        <p:txBody>
          <a:bodyPr wrap="square" rtlCol="0">
            <a:spAutoFit/>
          </a:bodyPr>
          <a:lstStyle/>
          <a:p>
            <a:r>
              <a:rPr lang="en-GB" dirty="0"/>
              <a:t>I need to get them to make links and connections.</a:t>
            </a:r>
          </a:p>
        </p:txBody>
      </p:sp>
      <p:sp>
        <p:nvSpPr>
          <p:cNvPr id="15" name="Thought Bubble: Cloud 14">
            <a:extLst>
              <a:ext uri="{FF2B5EF4-FFF2-40B4-BE49-F238E27FC236}">
                <a16:creationId xmlns:a16="http://schemas.microsoft.com/office/drawing/2014/main" id="{A1001F57-0FC8-4230-850E-C7F9467E1AC0}"/>
              </a:ext>
            </a:extLst>
          </p:cNvPr>
          <p:cNvSpPr/>
          <p:nvPr/>
        </p:nvSpPr>
        <p:spPr>
          <a:xfrm>
            <a:off x="7442769" y="3715878"/>
            <a:ext cx="2348023" cy="1912605"/>
          </a:xfrm>
          <a:prstGeom prst="cloudCallout">
            <a:avLst>
              <a:gd name="adj1" fmla="val -23536"/>
              <a:gd name="adj2" fmla="val 8308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1E7F2E50-83D4-41CB-85E2-C943E99694A8}"/>
              </a:ext>
            </a:extLst>
          </p:cNvPr>
          <p:cNvSpPr txBox="1"/>
          <p:nvPr/>
        </p:nvSpPr>
        <p:spPr>
          <a:xfrm>
            <a:off x="7909936" y="4002090"/>
            <a:ext cx="1544003" cy="1200329"/>
          </a:xfrm>
          <a:prstGeom prst="rect">
            <a:avLst/>
          </a:prstGeom>
          <a:noFill/>
        </p:spPr>
        <p:txBody>
          <a:bodyPr wrap="square" rtlCol="0">
            <a:spAutoFit/>
          </a:bodyPr>
          <a:lstStyle/>
          <a:p>
            <a:r>
              <a:rPr lang="en-GB" dirty="0"/>
              <a:t>I need to develop their ability to infer and derive.</a:t>
            </a:r>
          </a:p>
        </p:txBody>
      </p:sp>
      <p:sp>
        <p:nvSpPr>
          <p:cNvPr id="18" name="Thought Bubble: Cloud 17">
            <a:extLst>
              <a:ext uri="{FF2B5EF4-FFF2-40B4-BE49-F238E27FC236}">
                <a16:creationId xmlns:a16="http://schemas.microsoft.com/office/drawing/2014/main" id="{E3F5FEFA-99B5-4144-898A-FE91DC676496}"/>
              </a:ext>
            </a:extLst>
          </p:cNvPr>
          <p:cNvSpPr/>
          <p:nvPr/>
        </p:nvSpPr>
        <p:spPr>
          <a:xfrm>
            <a:off x="9803219" y="3514689"/>
            <a:ext cx="2218660" cy="1912605"/>
          </a:xfrm>
          <a:prstGeom prst="cloudCallout">
            <a:avLst>
              <a:gd name="adj1" fmla="val -23536"/>
              <a:gd name="adj2" fmla="val 8308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a:t>
            </a:r>
          </a:p>
        </p:txBody>
      </p:sp>
      <p:sp>
        <p:nvSpPr>
          <p:cNvPr id="19" name="TextBox 18">
            <a:extLst>
              <a:ext uri="{FF2B5EF4-FFF2-40B4-BE49-F238E27FC236}">
                <a16:creationId xmlns:a16="http://schemas.microsoft.com/office/drawing/2014/main" id="{73105929-6A1D-4FD9-9B9B-7422CF2E8E9F}"/>
              </a:ext>
            </a:extLst>
          </p:cNvPr>
          <p:cNvSpPr txBox="1"/>
          <p:nvPr/>
        </p:nvSpPr>
        <p:spPr>
          <a:xfrm>
            <a:off x="10081636" y="3814288"/>
            <a:ext cx="1676400" cy="1200329"/>
          </a:xfrm>
          <a:prstGeom prst="rect">
            <a:avLst/>
          </a:prstGeom>
          <a:noFill/>
        </p:spPr>
        <p:txBody>
          <a:bodyPr wrap="square" rtlCol="0">
            <a:spAutoFit/>
          </a:bodyPr>
          <a:lstStyle/>
          <a:p>
            <a:r>
              <a:rPr lang="en-GB" dirty="0"/>
              <a:t>I need to develop their metacognitive thinking.</a:t>
            </a:r>
          </a:p>
        </p:txBody>
      </p:sp>
      <p:sp>
        <p:nvSpPr>
          <p:cNvPr id="20" name="TextBox 19">
            <a:extLst>
              <a:ext uri="{FF2B5EF4-FFF2-40B4-BE49-F238E27FC236}">
                <a16:creationId xmlns:a16="http://schemas.microsoft.com/office/drawing/2014/main" id="{7A45B39A-71A6-44BC-A9A4-BA41CC021948}"/>
              </a:ext>
            </a:extLst>
          </p:cNvPr>
          <p:cNvSpPr txBox="1"/>
          <p:nvPr/>
        </p:nvSpPr>
        <p:spPr>
          <a:xfrm>
            <a:off x="1422459" y="216501"/>
            <a:ext cx="9143999" cy="769441"/>
          </a:xfrm>
          <a:prstGeom prst="rect">
            <a:avLst/>
          </a:prstGeom>
          <a:noFill/>
        </p:spPr>
        <p:txBody>
          <a:bodyPr wrap="square" rtlCol="0">
            <a:spAutoFit/>
          </a:bodyPr>
          <a:lstStyle/>
          <a:p>
            <a:pPr algn="ctr"/>
            <a:r>
              <a:rPr lang="en-GB" sz="4400" dirty="0"/>
              <a:t>What is the purpose of my questions?</a:t>
            </a:r>
          </a:p>
        </p:txBody>
      </p:sp>
      <p:sp>
        <p:nvSpPr>
          <p:cNvPr id="21" name="Thought Bubble: Cloud 20">
            <a:extLst>
              <a:ext uri="{FF2B5EF4-FFF2-40B4-BE49-F238E27FC236}">
                <a16:creationId xmlns:a16="http://schemas.microsoft.com/office/drawing/2014/main" id="{F0663B7B-EFFC-4D54-B966-E03206BD1786}"/>
              </a:ext>
            </a:extLst>
          </p:cNvPr>
          <p:cNvSpPr/>
          <p:nvPr/>
        </p:nvSpPr>
        <p:spPr>
          <a:xfrm>
            <a:off x="5136102" y="3630198"/>
            <a:ext cx="2348023" cy="1912605"/>
          </a:xfrm>
          <a:prstGeom prst="cloudCallout">
            <a:avLst>
              <a:gd name="adj1" fmla="val -23536"/>
              <a:gd name="adj2" fmla="val 8308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61B542A9-E8A0-4313-AE5E-DB8CCA355C58}"/>
              </a:ext>
            </a:extLst>
          </p:cNvPr>
          <p:cNvSpPr txBox="1"/>
          <p:nvPr/>
        </p:nvSpPr>
        <p:spPr>
          <a:xfrm>
            <a:off x="5487807" y="3821584"/>
            <a:ext cx="1563652" cy="1477328"/>
          </a:xfrm>
          <a:prstGeom prst="rect">
            <a:avLst/>
          </a:prstGeom>
          <a:noFill/>
        </p:spPr>
        <p:txBody>
          <a:bodyPr wrap="square" rtlCol="0">
            <a:spAutoFit/>
          </a:bodyPr>
          <a:lstStyle/>
          <a:p>
            <a:r>
              <a:rPr lang="en-GB" dirty="0"/>
              <a:t>I need them to develop strong support for their arguments.</a:t>
            </a:r>
          </a:p>
        </p:txBody>
      </p:sp>
    </p:spTree>
    <p:extLst>
      <p:ext uri="{BB962C8B-B14F-4D97-AF65-F5344CB8AC3E}">
        <p14:creationId xmlns:p14="http://schemas.microsoft.com/office/powerpoint/2010/main" val="13565341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2E3528F-EBEB-4785-8B5D-A43ED6955894}"/>
              </a:ext>
            </a:extLst>
          </p:cNvPr>
          <p:cNvSpPr txBox="1"/>
          <p:nvPr/>
        </p:nvSpPr>
        <p:spPr>
          <a:xfrm>
            <a:off x="311110" y="367039"/>
            <a:ext cx="8475906" cy="1077218"/>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lIns="91440" tIns="45720" rIns="91440" bIns="45720" rtlCol="0" anchor="t">
            <a:spAutoFit/>
          </a:bodyPr>
          <a:lstStyle/>
          <a:p>
            <a:r>
              <a:rPr lang="en-GB" sz="3200" b="1" dirty="0">
                <a:solidFill>
                  <a:schemeClr val="tx1"/>
                </a:solidFill>
              </a:rPr>
              <a:t>How do we prepare learners to deconstruct or understand the questions they are asked?</a:t>
            </a:r>
            <a:endParaRPr lang="en-GB" sz="3200" b="1">
              <a:solidFill>
                <a:schemeClr val="tx1"/>
              </a:solidFill>
              <a:cs typeface="Calibri"/>
            </a:endParaRPr>
          </a:p>
        </p:txBody>
      </p:sp>
      <p:pic>
        <p:nvPicPr>
          <p:cNvPr id="6" name="Graphic 5" descr="Help">
            <a:extLst>
              <a:ext uri="{FF2B5EF4-FFF2-40B4-BE49-F238E27FC236}">
                <a16:creationId xmlns:a16="http://schemas.microsoft.com/office/drawing/2014/main" id="{23903863-2FDC-4615-B511-4ABA95F1F86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067172" y="3310844"/>
            <a:ext cx="2659969" cy="2659969"/>
          </a:xfrm>
          <a:prstGeom prst="rect">
            <a:avLst/>
          </a:prstGeom>
        </p:spPr>
      </p:pic>
      <p:sp>
        <p:nvSpPr>
          <p:cNvPr id="7" name="TextBox 6">
            <a:extLst>
              <a:ext uri="{FF2B5EF4-FFF2-40B4-BE49-F238E27FC236}">
                <a16:creationId xmlns:a16="http://schemas.microsoft.com/office/drawing/2014/main" id="{20F349EB-8943-4183-87F6-AD3F0B2CE90C}"/>
              </a:ext>
            </a:extLst>
          </p:cNvPr>
          <p:cNvSpPr txBox="1"/>
          <p:nvPr/>
        </p:nvSpPr>
        <p:spPr>
          <a:xfrm>
            <a:off x="429889" y="1713249"/>
            <a:ext cx="8035129" cy="4247317"/>
          </a:xfrm>
          <a:prstGeom prst="rect">
            <a:avLst/>
          </a:prstGeom>
          <a:noFill/>
        </p:spPr>
        <p:txBody>
          <a:bodyPr wrap="square" lIns="91440" tIns="45720" rIns="91440" bIns="45720" rtlCol="0" anchor="t">
            <a:spAutoFit/>
          </a:bodyPr>
          <a:lstStyle/>
          <a:p>
            <a:pPr marL="285750" indent="-285750">
              <a:buFont typeface="Wingdings" panose="05000000000000000000" pitchFamily="2" charset="2"/>
              <a:buChar char="q"/>
            </a:pPr>
            <a:r>
              <a:rPr lang="en-GB" sz="3000" dirty="0"/>
              <a:t>Repeated use of questions in class</a:t>
            </a:r>
            <a:endParaRPr lang="en-GB" sz="3000">
              <a:cs typeface="Calibri"/>
            </a:endParaRPr>
          </a:p>
          <a:p>
            <a:pPr marL="285750" indent="-285750">
              <a:buFont typeface="Wingdings" panose="05000000000000000000" pitchFamily="2" charset="2"/>
              <a:buChar char="q"/>
            </a:pPr>
            <a:r>
              <a:rPr lang="en-GB" sz="3000" dirty="0"/>
              <a:t>Develop familiarity with questions</a:t>
            </a:r>
            <a:endParaRPr lang="en-GB" sz="3000">
              <a:cs typeface="Calibri"/>
            </a:endParaRPr>
          </a:p>
          <a:p>
            <a:pPr marL="285750" indent="-285750">
              <a:buFont typeface="Wingdings" panose="05000000000000000000" pitchFamily="2" charset="2"/>
              <a:buChar char="q"/>
            </a:pPr>
            <a:r>
              <a:rPr lang="en-GB" sz="3000" dirty="0"/>
              <a:t>Learners write and create their own questions</a:t>
            </a:r>
            <a:endParaRPr lang="en-GB" sz="3000">
              <a:cs typeface="Calibri"/>
            </a:endParaRPr>
          </a:p>
          <a:p>
            <a:pPr marL="285750" indent="-285750">
              <a:buFont typeface="Wingdings" panose="05000000000000000000" pitchFamily="2" charset="2"/>
              <a:buChar char="q"/>
            </a:pPr>
            <a:r>
              <a:rPr lang="en-GB" sz="3000" dirty="0"/>
              <a:t>Knowledge of how to deconstruct questions</a:t>
            </a:r>
            <a:endParaRPr lang="en-GB" sz="3000">
              <a:cs typeface="Calibri"/>
            </a:endParaRPr>
          </a:p>
          <a:p>
            <a:pPr marL="285750" indent="-285750">
              <a:buFont typeface="Wingdings" panose="05000000000000000000" pitchFamily="2" charset="2"/>
              <a:buChar char="q"/>
            </a:pPr>
            <a:r>
              <a:rPr lang="en-GB" sz="3000" dirty="0"/>
              <a:t>Learners are confident in answering and asking their own questions</a:t>
            </a:r>
            <a:endParaRPr lang="en-GB" sz="3000">
              <a:cs typeface="Calibri"/>
            </a:endParaRPr>
          </a:p>
          <a:p>
            <a:pPr marL="285750" indent="-285750">
              <a:buFont typeface="Wingdings" panose="05000000000000000000" pitchFamily="2" charset="2"/>
              <a:buChar char="q"/>
            </a:pPr>
            <a:r>
              <a:rPr lang="en-GB" sz="3000" dirty="0"/>
              <a:t>Modelling of questions and their component parts</a:t>
            </a:r>
            <a:endParaRPr lang="en-GB" sz="3000">
              <a:cs typeface="Calibri"/>
            </a:endParaRPr>
          </a:p>
          <a:p>
            <a:pPr marL="285750" indent="-285750">
              <a:buFont typeface="Wingdings" panose="05000000000000000000" pitchFamily="2" charset="2"/>
              <a:buChar char="q"/>
            </a:pPr>
            <a:r>
              <a:rPr lang="en-GB" sz="3000" dirty="0"/>
              <a:t>Developing students’ ability to self-question</a:t>
            </a:r>
            <a:endParaRPr lang="en-GB" sz="3200" dirty="0">
              <a:cs typeface="Calibri"/>
            </a:endParaRPr>
          </a:p>
        </p:txBody>
      </p:sp>
      <p:sp>
        <p:nvSpPr>
          <p:cNvPr id="5" name="TextBox 4">
            <a:extLst>
              <a:ext uri="{FF2B5EF4-FFF2-40B4-BE49-F238E27FC236}">
                <a16:creationId xmlns:a16="http://schemas.microsoft.com/office/drawing/2014/main" id="{40B15E60-C7EB-45E1-83F8-230E5696755D}"/>
              </a:ext>
            </a:extLst>
          </p:cNvPr>
          <p:cNvSpPr txBox="1"/>
          <p:nvPr/>
        </p:nvSpPr>
        <p:spPr>
          <a:xfrm>
            <a:off x="8865638" y="1135418"/>
            <a:ext cx="1945326" cy="1661993"/>
          </a:xfrm>
          <a:prstGeom prst="rect">
            <a:avLst/>
          </a:prstGeom>
        </p:spPr>
        <p:style>
          <a:lnRef idx="2">
            <a:schemeClr val="dk1"/>
          </a:lnRef>
          <a:fillRef idx="1">
            <a:schemeClr val="lt1"/>
          </a:fillRef>
          <a:effectRef idx="0">
            <a:schemeClr val="dk1"/>
          </a:effectRef>
          <a:fontRef idx="minor">
            <a:schemeClr val="dk1"/>
          </a:fontRef>
        </p:style>
        <p:txBody>
          <a:bodyPr wrap="square" lIns="91440" tIns="45720" rIns="91440" bIns="45720" rtlCol="0" anchor="t">
            <a:spAutoFit/>
          </a:bodyPr>
          <a:lstStyle/>
          <a:p>
            <a:pPr algn="ctr"/>
            <a:endParaRPr lang="en-GB" sz="2000" dirty="0"/>
          </a:p>
          <a:p>
            <a:pPr algn="ctr"/>
            <a:r>
              <a:rPr lang="en-GB" sz="3200" dirty="0"/>
              <a:t>SOME IDEAS</a:t>
            </a:r>
            <a:endParaRPr lang="en-GB" sz="3200">
              <a:cs typeface="Calibri"/>
            </a:endParaRPr>
          </a:p>
          <a:p>
            <a:endParaRPr lang="en-GB" dirty="0"/>
          </a:p>
        </p:txBody>
      </p:sp>
    </p:spTree>
    <p:extLst>
      <p:ext uri="{BB962C8B-B14F-4D97-AF65-F5344CB8AC3E}">
        <p14:creationId xmlns:p14="http://schemas.microsoft.com/office/powerpoint/2010/main" val="14910785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6BAFDD0-4307-4FF0-85FF-4623CBEE23F2}"/>
              </a:ext>
            </a:extLst>
          </p:cNvPr>
          <p:cNvSpPr txBox="1"/>
          <p:nvPr/>
        </p:nvSpPr>
        <p:spPr>
          <a:xfrm>
            <a:off x="67688" y="808231"/>
            <a:ext cx="1619069"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200" dirty="0"/>
              <a:t>What kinds of questions can we use in our classrooms?</a:t>
            </a:r>
          </a:p>
        </p:txBody>
      </p:sp>
      <p:pic>
        <p:nvPicPr>
          <p:cNvPr id="5" name="Picture 4">
            <a:extLst>
              <a:ext uri="{FF2B5EF4-FFF2-40B4-BE49-F238E27FC236}">
                <a16:creationId xmlns:a16="http://schemas.microsoft.com/office/drawing/2014/main" id="{35EC5F85-9BBB-4B83-BE3F-99742FE2B5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88" y="84306"/>
            <a:ext cx="1619068" cy="646332"/>
          </a:xfrm>
          <a:prstGeom prst="rect">
            <a:avLst/>
          </a:prstGeom>
        </p:spPr>
      </p:pic>
      <p:pic>
        <p:nvPicPr>
          <p:cNvPr id="6" name="Picture 5" descr="A picture containing drawing, people&#10;&#10;Description automatically generated">
            <a:extLst>
              <a:ext uri="{FF2B5EF4-FFF2-40B4-BE49-F238E27FC236}">
                <a16:creationId xmlns:a16="http://schemas.microsoft.com/office/drawing/2014/main" id="{6D0992D7-D106-4F66-BEDF-A6A33940671E}"/>
              </a:ext>
            </a:extLst>
          </p:cNvPr>
          <p:cNvPicPr>
            <a:picLocks noChangeAspect="1"/>
          </p:cNvPicPr>
          <p:nvPr/>
        </p:nvPicPr>
        <p:blipFill>
          <a:blip r:embed="rId4"/>
          <a:stretch>
            <a:fillRect/>
          </a:stretch>
        </p:blipFill>
        <p:spPr>
          <a:xfrm>
            <a:off x="10531608" y="151365"/>
            <a:ext cx="1540892" cy="995359"/>
          </a:xfrm>
          <a:prstGeom prst="rect">
            <a:avLst/>
          </a:prstGeom>
        </p:spPr>
      </p:pic>
      <p:sp>
        <p:nvSpPr>
          <p:cNvPr id="7" name="TextBox 6">
            <a:extLst>
              <a:ext uri="{FF2B5EF4-FFF2-40B4-BE49-F238E27FC236}">
                <a16:creationId xmlns:a16="http://schemas.microsoft.com/office/drawing/2014/main" id="{83273327-CEFD-4D39-9000-06F11CAA7E8B}"/>
              </a:ext>
            </a:extLst>
          </p:cNvPr>
          <p:cNvSpPr txBox="1"/>
          <p:nvPr/>
        </p:nvSpPr>
        <p:spPr>
          <a:xfrm>
            <a:off x="67689" y="1532155"/>
            <a:ext cx="1619068" cy="473975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1400" dirty="0"/>
              <a:t>Types of Questions </a:t>
            </a:r>
          </a:p>
          <a:p>
            <a:r>
              <a:rPr lang="en-GB" sz="1200" u="sng" dirty="0"/>
              <a:t>Closed </a:t>
            </a:r>
            <a:r>
              <a:rPr lang="en-GB" sz="1200" dirty="0"/>
              <a:t>– e.g. What is? Who is? Where is? When did?</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sp>
        <p:nvSpPr>
          <p:cNvPr id="4" name="TextBox 3">
            <a:extLst>
              <a:ext uri="{FF2B5EF4-FFF2-40B4-BE49-F238E27FC236}">
                <a16:creationId xmlns:a16="http://schemas.microsoft.com/office/drawing/2014/main" id="{CB669DC7-8450-8FF1-A567-19B2183DBEE4}"/>
              </a:ext>
            </a:extLst>
          </p:cNvPr>
          <p:cNvSpPr txBox="1"/>
          <p:nvPr/>
        </p:nvSpPr>
        <p:spPr>
          <a:xfrm>
            <a:off x="2100106" y="101511"/>
            <a:ext cx="5060296" cy="769441"/>
          </a:xfrm>
          <a:prstGeom prst="rect">
            <a:avLst/>
          </a:prstGeom>
          <a:noFill/>
        </p:spPr>
        <p:txBody>
          <a:bodyPr wrap="none" rtlCol="0">
            <a:spAutoFit/>
          </a:bodyPr>
          <a:lstStyle/>
          <a:p>
            <a:r>
              <a:rPr lang="en-GB" sz="4400" dirty="0"/>
              <a:t>Powerful Questions…</a:t>
            </a:r>
          </a:p>
        </p:txBody>
      </p:sp>
      <p:graphicFrame>
        <p:nvGraphicFramePr>
          <p:cNvPr id="8" name="Table 8">
            <a:extLst>
              <a:ext uri="{FF2B5EF4-FFF2-40B4-BE49-F238E27FC236}">
                <a16:creationId xmlns:a16="http://schemas.microsoft.com/office/drawing/2014/main" id="{4784AEC9-6271-FA16-B125-8348A78F52E0}"/>
              </a:ext>
            </a:extLst>
          </p:cNvPr>
          <p:cNvGraphicFramePr>
            <a:graphicFrameLocks noGrp="1"/>
          </p:cNvGraphicFramePr>
          <p:nvPr>
            <p:extLst>
              <p:ext uri="{D42A27DB-BD31-4B8C-83A1-F6EECF244321}">
                <p14:modId xmlns:p14="http://schemas.microsoft.com/office/powerpoint/2010/main" val="116084916"/>
              </p:ext>
            </p:extLst>
          </p:nvPr>
        </p:nvGraphicFramePr>
        <p:xfrm>
          <a:off x="2403609" y="1532155"/>
          <a:ext cx="9403203" cy="3743232"/>
        </p:xfrm>
        <a:graphic>
          <a:graphicData uri="http://schemas.openxmlformats.org/drawingml/2006/table">
            <a:tbl>
              <a:tblPr firstRow="1" bandRow="1">
                <a:tableStyleId>{5C22544A-7EE6-4342-B048-85BDC9FD1C3A}</a:tableStyleId>
              </a:tblPr>
              <a:tblGrid>
                <a:gridCol w="3134401">
                  <a:extLst>
                    <a:ext uri="{9D8B030D-6E8A-4147-A177-3AD203B41FA5}">
                      <a16:colId xmlns:a16="http://schemas.microsoft.com/office/drawing/2014/main" val="8450319"/>
                    </a:ext>
                  </a:extLst>
                </a:gridCol>
                <a:gridCol w="3134401">
                  <a:extLst>
                    <a:ext uri="{9D8B030D-6E8A-4147-A177-3AD203B41FA5}">
                      <a16:colId xmlns:a16="http://schemas.microsoft.com/office/drawing/2014/main" val="3836402250"/>
                    </a:ext>
                  </a:extLst>
                </a:gridCol>
                <a:gridCol w="3134401">
                  <a:extLst>
                    <a:ext uri="{9D8B030D-6E8A-4147-A177-3AD203B41FA5}">
                      <a16:colId xmlns:a16="http://schemas.microsoft.com/office/drawing/2014/main" val="3748782032"/>
                    </a:ext>
                  </a:extLst>
                </a:gridCol>
              </a:tblGrid>
              <a:tr h="623872">
                <a:tc>
                  <a:txBody>
                    <a:bodyPr/>
                    <a:lstStyle/>
                    <a:p>
                      <a:r>
                        <a:rPr lang="en-GB" dirty="0"/>
                        <a:t>Question?</a:t>
                      </a:r>
                    </a:p>
                  </a:txBody>
                  <a:tcPr/>
                </a:tc>
                <a:tc>
                  <a:txBody>
                    <a:bodyPr/>
                    <a:lstStyle/>
                    <a:p>
                      <a:r>
                        <a:rPr lang="en-GB" dirty="0"/>
                        <a:t>Type of question</a:t>
                      </a:r>
                    </a:p>
                  </a:txBody>
                  <a:tcPr/>
                </a:tc>
                <a:tc>
                  <a:txBody>
                    <a:bodyPr/>
                    <a:lstStyle/>
                    <a:p>
                      <a:r>
                        <a:rPr lang="en-GB" dirty="0"/>
                        <a:t>Purpose of question</a:t>
                      </a:r>
                    </a:p>
                  </a:txBody>
                  <a:tcPr/>
                </a:tc>
                <a:extLst>
                  <a:ext uri="{0D108BD9-81ED-4DB2-BD59-A6C34878D82A}">
                    <a16:rowId xmlns:a16="http://schemas.microsoft.com/office/drawing/2014/main" val="3465457902"/>
                  </a:ext>
                </a:extLst>
              </a:tr>
              <a:tr h="623872">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547863445"/>
                  </a:ext>
                </a:extLst>
              </a:tr>
              <a:tr h="623872">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2289608909"/>
                  </a:ext>
                </a:extLst>
              </a:tr>
              <a:tr h="623872">
                <a:tc>
                  <a:txBody>
                    <a:bodyPr/>
                    <a:lstStyle/>
                    <a:p>
                      <a:endParaRPr lang="en-GB" dirty="0"/>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4214428077"/>
                  </a:ext>
                </a:extLst>
              </a:tr>
              <a:tr h="623872">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2358132895"/>
                  </a:ext>
                </a:extLst>
              </a:tr>
              <a:tr h="623872">
                <a:tc>
                  <a:txBody>
                    <a:bodyPr/>
                    <a:lstStyle/>
                    <a:p>
                      <a:endParaRPr lang="en-GB" dirty="0"/>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2812488280"/>
                  </a:ext>
                </a:extLst>
              </a:tr>
            </a:tbl>
          </a:graphicData>
        </a:graphic>
      </p:graphicFrame>
    </p:spTree>
    <p:extLst>
      <p:ext uri="{BB962C8B-B14F-4D97-AF65-F5344CB8AC3E}">
        <p14:creationId xmlns:p14="http://schemas.microsoft.com/office/powerpoint/2010/main" val="4446096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0652613-3E0E-4501-C797-4887CE3F0BCC}"/>
              </a:ext>
            </a:extLst>
          </p:cNvPr>
          <p:cNvSpPr txBox="1"/>
          <p:nvPr/>
        </p:nvSpPr>
        <p:spPr>
          <a:xfrm>
            <a:off x="320843" y="465221"/>
            <a:ext cx="10315074" cy="4524315"/>
          </a:xfrm>
          <a:prstGeom prst="rect">
            <a:avLst/>
          </a:prstGeom>
          <a:noFill/>
        </p:spPr>
        <p:txBody>
          <a:bodyPr wrap="square" rtlCol="0">
            <a:spAutoFit/>
          </a:bodyPr>
          <a:lstStyle/>
          <a:p>
            <a:r>
              <a:rPr lang="en-GB" sz="3600" b="1" dirty="0"/>
              <a:t>What might be the [future] role of AI in classroom questioning?</a:t>
            </a:r>
          </a:p>
          <a:p>
            <a:endParaRPr lang="en-GB" sz="3600" b="1" dirty="0"/>
          </a:p>
          <a:p>
            <a:pPr marL="571500" indent="-571500">
              <a:buFont typeface="Arial" panose="020B0604020202020204" pitchFamily="34" charset="0"/>
              <a:buChar char="•"/>
            </a:pPr>
            <a:r>
              <a:rPr lang="en-GB" sz="3600" dirty="0"/>
              <a:t>To reduce teacher workload.</a:t>
            </a:r>
          </a:p>
          <a:p>
            <a:pPr marL="571500" indent="-571500">
              <a:buFont typeface="Arial" panose="020B0604020202020204" pitchFamily="34" charset="0"/>
              <a:buChar char="•"/>
            </a:pPr>
            <a:endParaRPr lang="en-GB" sz="3600" dirty="0"/>
          </a:p>
          <a:p>
            <a:pPr marL="571500" indent="-571500">
              <a:buFont typeface="Arial" panose="020B0604020202020204" pitchFamily="34" charset="0"/>
              <a:buChar char="•"/>
            </a:pPr>
            <a:r>
              <a:rPr lang="en-GB" sz="3600" dirty="0"/>
              <a:t>To drive improvements in teaching.</a:t>
            </a:r>
          </a:p>
          <a:p>
            <a:pPr marL="571500" indent="-571500">
              <a:buFont typeface="Arial" panose="020B0604020202020204" pitchFamily="34" charset="0"/>
              <a:buChar char="•"/>
            </a:pPr>
            <a:endParaRPr lang="en-GB" sz="3600" dirty="0"/>
          </a:p>
          <a:p>
            <a:pPr marL="571500" indent="-571500">
              <a:buFont typeface="Arial" panose="020B0604020202020204" pitchFamily="34" charset="0"/>
              <a:buChar char="•"/>
            </a:pPr>
            <a:r>
              <a:rPr lang="en-GB" sz="3600" dirty="0"/>
              <a:t>To provide better feedback.</a:t>
            </a:r>
          </a:p>
        </p:txBody>
      </p:sp>
      <p:pic>
        <p:nvPicPr>
          <p:cNvPr id="3074" name="Picture 2" descr="20 Things You Didn't Know About... Robots | Discover Magazine">
            <a:extLst>
              <a:ext uri="{FF2B5EF4-FFF2-40B4-BE49-F238E27FC236}">
                <a16:creationId xmlns:a16="http://schemas.microsoft.com/office/drawing/2014/main" id="{10821F8A-C97B-8CE4-8CBA-8E077591CD0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1324" t="17036" r="13509"/>
          <a:stretch/>
        </p:blipFill>
        <p:spPr bwMode="auto">
          <a:xfrm>
            <a:off x="8710862" y="2311696"/>
            <a:ext cx="3160295" cy="38083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38639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0BFB079-5396-67CD-E51E-6A9CAF6F830C}"/>
              </a:ext>
            </a:extLst>
          </p:cNvPr>
          <p:cNvSpPr txBox="1"/>
          <p:nvPr/>
        </p:nvSpPr>
        <p:spPr>
          <a:xfrm>
            <a:off x="240631" y="189257"/>
            <a:ext cx="1644809" cy="584775"/>
          </a:xfrm>
          <a:prstGeom prst="rect">
            <a:avLst/>
          </a:prstGeom>
          <a:noFill/>
        </p:spPr>
        <p:txBody>
          <a:bodyPr wrap="none" rtlCol="0">
            <a:spAutoFit/>
          </a:bodyPr>
          <a:lstStyle/>
          <a:p>
            <a:r>
              <a:rPr lang="en-GB" sz="3200" b="1" dirty="0" err="1"/>
              <a:t>ChatGPT</a:t>
            </a:r>
            <a:endParaRPr lang="en-GB" sz="3200" b="1" dirty="0"/>
          </a:p>
        </p:txBody>
      </p:sp>
      <p:pic>
        <p:nvPicPr>
          <p:cNvPr id="6" name="Picture 5">
            <a:extLst>
              <a:ext uri="{FF2B5EF4-FFF2-40B4-BE49-F238E27FC236}">
                <a16:creationId xmlns:a16="http://schemas.microsoft.com/office/drawing/2014/main" id="{90024B16-7AE4-9E8F-208E-239C110D82C2}"/>
              </a:ext>
            </a:extLst>
          </p:cNvPr>
          <p:cNvPicPr>
            <a:picLocks noChangeAspect="1"/>
          </p:cNvPicPr>
          <p:nvPr/>
        </p:nvPicPr>
        <p:blipFill rotWithShape="1">
          <a:blip r:embed="rId2"/>
          <a:srcRect l="27642" t="18274" r="7119" b="7147"/>
          <a:stretch/>
        </p:blipFill>
        <p:spPr>
          <a:xfrm>
            <a:off x="4933702" y="2241881"/>
            <a:ext cx="5919537" cy="3804590"/>
          </a:xfrm>
          <a:prstGeom prst="rect">
            <a:avLst/>
          </a:prstGeom>
        </p:spPr>
      </p:pic>
      <p:pic>
        <p:nvPicPr>
          <p:cNvPr id="4" name="Picture 3">
            <a:extLst>
              <a:ext uri="{FF2B5EF4-FFF2-40B4-BE49-F238E27FC236}">
                <a16:creationId xmlns:a16="http://schemas.microsoft.com/office/drawing/2014/main" id="{C9971E96-3A02-0873-AF81-371825701540}"/>
              </a:ext>
            </a:extLst>
          </p:cNvPr>
          <p:cNvPicPr>
            <a:picLocks noChangeAspect="1"/>
          </p:cNvPicPr>
          <p:nvPr/>
        </p:nvPicPr>
        <p:blipFill rotWithShape="1">
          <a:blip r:embed="rId3"/>
          <a:srcRect l="26189" t="63511" r="13883" b="8112"/>
          <a:stretch/>
        </p:blipFill>
        <p:spPr>
          <a:xfrm>
            <a:off x="240631" y="1058777"/>
            <a:ext cx="7652840" cy="2037349"/>
          </a:xfrm>
          <a:prstGeom prst="rect">
            <a:avLst/>
          </a:prstGeom>
        </p:spPr>
      </p:pic>
    </p:spTree>
    <p:extLst>
      <p:ext uri="{BB962C8B-B14F-4D97-AF65-F5344CB8AC3E}">
        <p14:creationId xmlns:p14="http://schemas.microsoft.com/office/powerpoint/2010/main" val="7017288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5AB47AF-6903-3276-DA88-83AF329A807C}"/>
              </a:ext>
            </a:extLst>
          </p:cNvPr>
          <p:cNvPicPr>
            <a:picLocks noChangeAspect="1"/>
          </p:cNvPicPr>
          <p:nvPr/>
        </p:nvPicPr>
        <p:blipFill rotWithShape="1">
          <a:blip r:embed="rId3"/>
          <a:srcRect l="28828" t="15920" r="16962" b="15977"/>
          <a:stretch/>
        </p:blipFill>
        <p:spPr>
          <a:xfrm>
            <a:off x="5366522" y="1762775"/>
            <a:ext cx="6609347" cy="4668253"/>
          </a:xfrm>
          <a:prstGeom prst="rect">
            <a:avLst/>
          </a:prstGeom>
        </p:spPr>
      </p:pic>
      <p:pic>
        <p:nvPicPr>
          <p:cNvPr id="3" name="Picture 2">
            <a:extLst>
              <a:ext uri="{FF2B5EF4-FFF2-40B4-BE49-F238E27FC236}">
                <a16:creationId xmlns:a16="http://schemas.microsoft.com/office/drawing/2014/main" id="{53B6DAE7-3923-74BA-6D0E-78B4248E61A1}"/>
              </a:ext>
            </a:extLst>
          </p:cNvPr>
          <p:cNvPicPr>
            <a:picLocks noChangeAspect="1"/>
          </p:cNvPicPr>
          <p:nvPr/>
        </p:nvPicPr>
        <p:blipFill rotWithShape="1">
          <a:blip r:embed="rId4"/>
          <a:srcRect l="27691" t="55870" r="11821" b="5932"/>
          <a:stretch/>
        </p:blipFill>
        <p:spPr>
          <a:xfrm>
            <a:off x="240631" y="729916"/>
            <a:ext cx="7960383" cy="2826327"/>
          </a:xfrm>
          <a:prstGeom prst="rect">
            <a:avLst/>
          </a:prstGeom>
        </p:spPr>
      </p:pic>
      <p:sp>
        <p:nvSpPr>
          <p:cNvPr id="6" name="TextBox 5">
            <a:extLst>
              <a:ext uri="{FF2B5EF4-FFF2-40B4-BE49-F238E27FC236}">
                <a16:creationId xmlns:a16="http://schemas.microsoft.com/office/drawing/2014/main" id="{CA5D52F7-7412-091C-421B-7071F5D5572A}"/>
              </a:ext>
            </a:extLst>
          </p:cNvPr>
          <p:cNvSpPr txBox="1"/>
          <p:nvPr/>
        </p:nvSpPr>
        <p:spPr>
          <a:xfrm>
            <a:off x="240631" y="189257"/>
            <a:ext cx="1644809" cy="584775"/>
          </a:xfrm>
          <a:prstGeom prst="rect">
            <a:avLst/>
          </a:prstGeom>
          <a:noFill/>
        </p:spPr>
        <p:txBody>
          <a:bodyPr wrap="none" rtlCol="0">
            <a:spAutoFit/>
          </a:bodyPr>
          <a:lstStyle/>
          <a:p>
            <a:r>
              <a:rPr lang="en-GB" sz="3200" b="1" dirty="0" err="1"/>
              <a:t>ChatGPT</a:t>
            </a:r>
            <a:endParaRPr lang="en-GB" sz="3200" b="1" dirty="0"/>
          </a:p>
        </p:txBody>
      </p:sp>
    </p:spTree>
    <p:extLst>
      <p:ext uri="{BB962C8B-B14F-4D97-AF65-F5344CB8AC3E}">
        <p14:creationId xmlns:p14="http://schemas.microsoft.com/office/powerpoint/2010/main" val="2774029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F8BB6AA-9381-0B46-8F63-0C7072F384C4}"/>
              </a:ext>
            </a:extLst>
          </p:cNvPr>
          <p:cNvSpPr txBox="1"/>
          <p:nvPr/>
        </p:nvSpPr>
        <p:spPr>
          <a:xfrm>
            <a:off x="240631" y="189257"/>
            <a:ext cx="2396041" cy="584775"/>
          </a:xfrm>
          <a:prstGeom prst="rect">
            <a:avLst/>
          </a:prstGeom>
          <a:noFill/>
        </p:spPr>
        <p:txBody>
          <a:bodyPr wrap="none" rtlCol="0">
            <a:spAutoFit/>
          </a:bodyPr>
          <a:lstStyle/>
          <a:p>
            <a:r>
              <a:rPr lang="en-GB" sz="3200" b="1" dirty="0"/>
              <a:t>TeachFX.com</a:t>
            </a:r>
          </a:p>
        </p:txBody>
      </p:sp>
      <p:pic>
        <p:nvPicPr>
          <p:cNvPr id="4" name="Picture 3">
            <a:extLst>
              <a:ext uri="{FF2B5EF4-FFF2-40B4-BE49-F238E27FC236}">
                <a16:creationId xmlns:a16="http://schemas.microsoft.com/office/drawing/2014/main" id="{2AF13D46-D818-7F4D-B52B-6E3AF800E0FF}"/>
              </a:ext>
            </a:extLst>
          </p:cNvPr>
          <p:cNvPicPr>
            <a:picLocks noChangeAspect="1"/>
          </p:cNvPicPr>
          <p:nvPr/>
        </p:nvPicPr>
        <p:blipFill rotWithShape="1">
          <a:blip r:embed="rId3"/>
          <a:srcRect l="5000" t="11268" r="7895" b="9921"/>
          <a:stretch/>
        </p:blipFill>
        <p:spPr>
          <a:xfrm>
            <a:off x="609600" y="774032"/>
            <a:ext cx="9496926" cy="4830951"/>
          </a:xfrm>
          <a:prstGeom prst="rect">
            <a:avLst/>
          </a:prstGeom>
        </p:spPr>
      </p:pic>
      <p:sp>
        <p:nvSpPr>
          <p:cNvPr id="6" name="Arrow: Down 5">
            <a:extLst>
              <a:ext uri="{FF2B5EF4-FFF2-40B4-BE49-F238E27FC236}">
                <a16:creationId xmlns:a16="http://schemas.microsoft.com/office/drawing/2014/main" id="{410B4C32-124B-1DB7-29C0-BC2E0BA4059C}"/>
              </a:ext>
            </a:extLst>
          </p:cNvPr>
          <p:cNvSpPr/>
          <p:nvPr/>
        </p:nvSpPr>
        <p:spPr>
          <a:xfrm rot="11278911">
            <a:off x="1534003" y="5372833"/>
            <a:ext cx="499314" cy="78606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rrow: Down 7">
            <a:extLst>
              <a:ext uri="{FF2B5EF4-FFF2-40B4-BE49-F238E27FC236}">
                <a16:creationId xmlns:a16="http://schemas.microsoft.com/office/drawing/2014/main" id="{874BB4C2-3460-CBF3-A201-D5C6AB7DE193}"/>
              </a:ext>
            </a:extLst>
          </p:cNvPr>
          <p:cNvSpPr/>
          <p:nvPr/>
        </p:nvSpPr>
        <p:spPr>
          <a:xfrm rot="4177811">
            <a:off x="9848847" y="2192752"/>
            <a:ext cx="499314" cy="78606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947231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01511BB-D8EC-4E70-AF22-13007D1C66E3}"/>
              </a:ext>
            </a:extLst>
          </p:cNvPr>
          <p:cNvSpPr/>
          <p:nvPr/>
        </p:nvSpPr>
        <p:spPr>
          <a:xfrm>
            <a:off x="6611019" y="4040110"/>
            <a:ext cx="5504780" cy="182875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n-GB" sz="1200" b="0" i="0" dirty="0">
                <a:solidFill>
                  <a:srgbClr val="484848"/>
                </a:solidFill>
                <a:effectLst/>
              </a:rPr>
              <a:t>Complex questions promote complex thinking, argue researchers </a:t>
            </a:r>
            <a:r>
              <a:rPr lang="en-GB" sz="1200" b="0" i="0" dirty="0" err="1">
                <a:solidFill>
                  <a:srgbClr val="484848"/>
                </a:solidFill>
                <a:effectLst/>
              </a:rPr>
              <a:t>Degener</a:t>
            </a:r>
            <a:r>
              <a:rPr lang="en-GB" sz="1200" b="0" i="0" dirty="0">
                <a:solidFill>
                  <a:srgbClr val="484848"/>
                </a:solidFill>
                <a:effectLst/>
              </a:rPr>
              <a:t> and Berne (2016). But is it really that simple? There is a lack of consensus in the literature. Some researchers have found higher-cognitive questions superior to lower ones while others have not. In general, the level of teachers’ questions is low. Around 60 per cent of questions expect only factual information from students (Lee and Kinzie, 2012). Samson et al (1987) found that higher-cognitive questioning strategies have a positive effect on learning, but this was not as large as has been previously suggested. Simply asking higher-cognitive questions does not necessarily produce higher-cognitive responses from students. </a:t>
            </a:r>
            <a:r>
              <a:rPr lang="en-GB" sz="1200" b="1" i="0" dirty="0">
                <a:solidFill>
                  <a:srgbClr val="484848"/>
                </a:solidFill>
                <a:effectLst/>
              </a:rPr>
              <a:t>Jonathan Doherty</a:t>
            </a:r>
            <a:r>
              <a:rPr lang="en-GB" sz="1200" dirty="0">
                <a:solidFill>
                  <a:srgbClr val="484848"/>
                </a:solidFill>
              </a:rPr>
              <a:t>,</a:t>
            </a:r>
            <a:r>
              <a:rPr lang="en-GB" sz="1200" b="0" i="0" dirty="0">
                <a:solidFill>
                  <a:srgbClr val="484848"/>
                </a:solidFill>
                <a:effectLst/>
              </a:rPr>
              <a:t> </a:t>
            </a:r>
            <a:r>
              <a:rPr lang="en-GB" sz="1200" dirty="0">
                <a:solidFill>
                  <a:srgbClr val="484848"/>
                </a:solidFill>
              </a:rPr>
              <a:t> </a:t>
            </a:r>
            <a:r>
              <a:rPr lang="en-GB" sz="1200" b="1" dirty="0">
                <a:solidFill>
                  <a:srgbClr val="484848"/>
                </a:solidFill>
              </a:rPr>
              <a:t>Impact Magazine Set 2017</a:t>
            </a:r>
            <a:endParaRPr lang="en-GB" sz="1200" b="1" dirty="0"/>
          </a:p>
        </p:txBody>
      </p:sp>
      <p:sp>
        <p:nvSpPr>
          <p:cNvPr id="4" name="Rectangle 3">
            <a:extLst>
              <a:ext uri="{FF2B5EF4-FFF2-40B4-BE49-F238E27FC236}">
                <a16:creationId xmlns:a16="http://schemas.microsoft.com/office/drawing/2014/main" id="{E08AC595-A82F-425A-899A-40174A68A66A}"/>
              </a:ext>
            </a:extLst>
          </p:cNvPr>
          <p:cNvSpPr/>
          <p:nvPr/>
        </p:nvSpPr>
        <p:spPr>
          <a:xfrm>
            <a:off x="6404198" y="2883325"/>
            <a:ext cx="5711601" cy="1106816"/>
          </a:xfrm>
          <a:prstGeom prst="rect">
            <a:avLst/>
          </a:prstGeom>
          <a:ln>
            <a:solidFill>
              <a:schemeClr val="accent2"/>
            </a:solidFill>
          </a:ln>
        </p:spPr>
        <p:style>
          <a:lnRef idx="1">
            <a:schemeClr val="accent4"/>
          </a:lnRef>
          <a:fillRef idx="2">
            <a:schemeClr val="accent4"/>
          </a:fillRef>
          <a:effectRef idx="1">
            <a:schemeClr val="accent4"/>
          </a:effectRef>
          <a:fontRef idx="minor">
            <a:schemeClr val="dk1"/>
          </a:fontRef>
        </p:style>
        <p:txBody>
          <a:bodyPr rtlCol="0" anchor="ctr"/>
          <a:lstStyle/>
          <a:p>
            <a:r>
              <a:rPr lang="en-GB" sz="1200" b="0" i="0" dirty="0">
                <a:solidFill>
                  <a:srgbClr val="333333"/>
                </a:solidFill>
                <a:effectLst/>
                <a:latin typeface="Ubuntu"/>
              </a:rPr>
              <a:t>In my experience, great questioning is the hallmark of a really effective teacher and sits right at the top of the list for things teachers can and should improve.  It’s far, far more important to support teachers with questioning than, for example, to fuss about the quality of their marking or accuracy of their data entry. </a:t>
            </a:r>
            <a:r>
              <a:rPr lang="en-GB" sz="1200" b="1" i="0" dirty="0">
                <a:solidFill>
                  <a:srgbClr val="333333"/>
                </a:solidFill>
                <a:effectLst/>
                <a:latin typeface="Ubuntu"/>
              </a:rPr>
              <a:t>Posted by Tom Sherrington </a:t>
            </a:r>
            <a:r>
              <a:rPr lang="en-GB" sz="1200" b="0" i="0" dirty="0">
                <a:solidFill>
                  <a:srgbClr val="333333"/>
                </a:solidFill>
                <a:effectLst/>
                <a:latin typeface="Ubuntu"/>
              </a:rPr>
              <a:t>accessed May 2021 </a:t>
            </a:r>
            <a:r>
              <a:rPr lang="en-GB" sz="1200" b="0" i="0" dirty="0">
                <a:solidFill>
                  <a:srgbClr val="333333"/>
                </a:solidFill>
                <a:effectLst/>
                <a:latin typeface="Ubuntu"/>
                <a:hlinkClick r:id="rId3"/>
              </a:rPr>
              <a:t>https://teacherhead.com/author/teacherhead/</a:t>
            </a:r>
            <a:r>
              <a:rPr lang="en-GB" sz="1200" b="0" i="0" dirty="0">
                <a:solidFill>
                  <a:srgbClr val="333333"/>
                </a:solidFill>
                <a:effectLst/>
                <a:latin typeface="Ubuntu"/>
              </a:rPr>
              <a:t> </a:t>
            </a:r>
            <a:endParaRPr lang="en-GB" sz="1200" dirty="0"/>
          </a:p>
        </p:txBody>
      </p:sp>
      <p:sp>
        <p:nvSpPr>
          <p:cNvPr id="5" name="Rectangle 4">
            <a:extLst>
              <a:ext uri="{FF2B5EF4-FFF2-40B4-BE49-F238E27FC236}">
                <a16:creationId xmlns:a16="http://schemas.microsoft.com/office/drawing/2014/main" id="{DBFBD1EE-9E66-455E-8371-BC6B23521D54}"/>
              </a:ext>
            </a:extLst>
          </p:cNvPr>
          <p:cNvSpPr/>
          <p:nvPr/>
        </p:nvSpPr>
        <p:spPr>
          <a:xfrm>
            <a:off x="130580" y="2594148"/>
            <a:ext cx="5676276" cy="768611"/>
          </a:xfrm>
          <a:prstGeom prst="rect">
            <a:avLst/>
          </a:prstGeom>
          <a:solidFill>
            <a:srgbClr val="FF0000">
              <a:alpha val="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6" name="Rectangle 5">
            <a:extLst>
              <a:ext uri="{FF2B5EF4-FFF2-40B4-BE49-F238E27FC236}">
                <a16:creationId xmlns:a16="http://schemas.microsoft.com/office/drawing/2014/main" id="{78A0B0A9-7CF6-49CF-AA9D-C3B2DB841126}"/>
              </a:ext>
            </a:extLst>
          </p:cNvPr>
          <p:cNvSpPr/>
          <p:nvPr/>
        </p:nvSpPr>
        <p:spPr>
          <a:xfrm>
            <a:off x="149645" y="1772834"/>
            <a:ext cx="5801783" cy="768611"/>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n-GB" sz="1200" dirty="0"/>
              <a:t>“Students need to practice new material. The teacher’s questions and student discussion are major ways of providing this necessary practice. The most successful teachers in these studies spent more than half of the class time lecturing, demonstrating and asking questions.”  </a:t>
            </a:r>
            <a:r>
              <a:rPr lang="en-GB" sz="1200" b="1" dirty="0"/>
              <a:t>Barak </a:t>
            </a:r>
            <a:r>
              <a:rPr lang="en-GB" sz="1200" b="1" dirty="0" err="1"/>
              <a:t>Rosenshine</a:t>
            </a:r>
            <a:r>
              <a:rPr lang="en-GB" sz="1200" b="1" dirty="0"/>
              <a:t> </a:t>
            </a:r>
          </a:p>
        </p:txBody>
      </p:sp>
      <p:sp>
        <p:nvSpPr>
          <p:cNvPr id="9" name="Rectangle 8">
            <a:extLst>
              <a:ext uri="{FF2B5EF4-FFF2-40B4-BE49-F238E27FC236}">
                <a16:creationId xmlns:a16="http://schemas.microsoft.com/office/drawing/2014/main" id="{25B75A20-1350-45E4-8D53-6534FD74FF87}"/>
              </a:ext>
            </a:extLst>
          </p:cNvPr>
          <p:cNvSpPr/>
          <p:nvPr/>
        </p:nvSpPr>
        <p:spPr>
          <a:xfrm>
            <a:off x="156633" y="881765"/>
            <a:ext cx="11908365" cy="830997"/>
          </a:xfrm>
          <a:prstGeom prst="rect">
            <a:avLst/>
          </a:prstGeom>
          <a:solidFill>
            <a:srgbClr val="FFF9A9"/>
          </a:solidFill>
          <a:ln>
            <a:solidFill>
              <a:schemeClr val="accent5">
                <a:lumMod val="50000"/>
              </a:schemeClr>
            </a:solidFill>
          </a:ln>
        </p:spPr>
        <p:txBody>
          <a:bodyPr wrap="square">
            <a:spAutoFit/>
          </a:bodyPr>
          <a:lstStyle/>
          <a:p>
            <a:r>
              <a:rPr lang="en-GB" sz="1200" dirty="0"/>
              <a:t>Bruner again argues, several lines of research - on intersubjectivity, on the nature of the human mind, on metacognition and on collaborative learning - all converge on the principle that children must think for themselves before they truly know and understand, and that teaching must provide them with those linguistic opportunities and encounters which will enable them to do so. These ideas have been given a further boost by neuroscientific research. It is now understood that talk is necessary not just for learning but also for the building of the brain itself as a physical organism, thereby expanding its power. </a:t>
            </a:r>
            <a:r>
              <a:rPr lang="en-GB" sz="1200" b="1" dirty="0"/>
              <a:t>Robin Alexander:  Towards Dialogic Teaching</a:t>
            </a:r>
          </a:p>
        </p:txBody>
      </p:sp>
      <p:sp>
        <p:nvSpPr>
          <p:cNvPr id="10" name="Rectangle 9">
            <a:extLst>
              <a:ext uri="{FF2B5EF4-FFF2-40B4-BE49-F238E27FC236}">
                <a16:creationId xmlns:a16="http://schemas.microsoft.com/office/drawing/2014/main" id="{E7A2AD5A-FE07-4610-80CD-0DD73F260F7D}"/>
              </a:ext>
            </a:extLst>
          </p:cNvPr>
          <p:cNvSpPr/>
          <p:nvPr/>
        </p:nvSpPr>
        <p:spPr>
          <a:xfrm>
            <a:off x="207434" y="92227"/>
            <a:ext cx="11889313" cy="704269"/>
          </a:xfrm>
          <a:prstGeom prst="rect">
            <a:avLst/>
          </a:prstGeom>
          <a:ln>
            <a:solidFill>
              <a:schemeClr val="tx2"/>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1200" dirty="0"/>
              <a:t>Questioning also shifts the focus onto purpose.  Framing questions means that we have to think about the subject in order to get to the substance.  As a teacher, I need to ask myself: what is the key point here? What is the main concept that needs to be developed over time, so that pupils can make sense of the material?” </a:t>
            </a:r>
            <a:r>
              <a:rPr lang="en-GB" sz="1200" b="1" dirty="0"/>
              <a:t>Mary Myatt</a:t>
            </a:r>
          </a:p>
        </p:txBody>
      </p:sp>
      <p:sp>
        <p:nvSpPr>
          <p:cNvPr id="12" name="Rectangle 11">
            <a:extLst>
              <a:ext uri="{FF2B5EF4-FFF2-40B4-BE49-F238E27FC236}">
                <a16:creationId xmlns:a16="http://schemas.microsoft.com/office/drawing/2014/main" id="{47E48BF4-8DFC-48BA-8302-63CEE2D3A6CE}"/>
              </a:ext>
            </a:extLst>
          </p:cNvPr>
          <p:cNvSpPr/>
          <p:nvPr/>
        </p:nvSpPr>
        <p:spPr>
          <a:xfrm>
            <a:off x="149632" y="2680275"/>
            <a:ext cx="5676275" cy="646331"/>
          </a:xfrm>
          <a:prstGeom prst="rect">
            <a:avLst/>
          </a:prstGeom>
        </p:spPr>
        <p:txBody>
          <a:bodyPr wrap="square">
            <a:spAutoFit/>
          </a:bodyPr>
          <a:lstStyle/>
          <a:p>
            <a:pPr fontAlgn="base"/>
            <a:r>
              <a:rPr lang="en-GB" sz="1200" dirty="0"/>
              <a:t>“Sometimes I think that we, as teachers, are so eager to get to the answers that we do not devote sufficient time to developing the question.”  </a:t>
            </a:r>
            <a:r>
              <a:rPr lang="en-GB" sz="1200" b="1" dirty="0"/>
              <a:t>Daniel T. Willingham:  Why Don't Students Like School?</a:t>
            </a:r>
            <a:endParaRPr lang="en-GB" sz="1200" b="1" i="1" dirty="0">
              <a:latin typeface="Open Sans"/>
            </a:endParaRPr>
          </a:p>
        </p:txBody>
      </p:sp>
      <p:sp>
        <p:nvSpPr>
          <p:cNvPr id="13" name="Rectangle 12">
            <a:extLst>
              <a:ext uri="{FF2B5EF4-FFF2-40B4-BE49-F238E27FC236}">
                <a16:creationId xmlns:a16="http://schemas.microsoft.com/office/drawing/2014/main" id="{996C9770-BD2F-453F-98DB-471D1D159C4E}"/>
              </a:ext>
            </a:extLst>
          </p:cNvPr>
          <p:cNvSpPr/>
          <p:nvPr/>
        </p:nvSpPr>
        <p:spPr>
          <a:xfrm>
            <a:off x="121710" y="3423448"/>
            <a:ext cx="6153150" cy="87461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sp>
        <p:nvSpPr>
          <p:cNvPr id="14" name="Rectangle 13">
            <a:extLst>
              <a:ext uri="{FF2B5EF4-FFF2-40B4-BE49-F238E27FC236}">
                <a16:creationId xmlns:a16="http://schemas.microsoft.com/office/drawing/2014/main" id="{F4E7ECF2-8416-444D-8B0D-89DB634CE354}"/>
              </a:ext>
            </a:extLst>
          </p:cNvPr>
          <p:cNvSpPr/>
          <p:nvPr/>
        </p:nvSpPr>
        <p:spPr>
          <a:xfrm>
            <a:off x="180977" y="3436733"/>
            <a:ext cx="6011168" cy="830997"/>
          </a:xfrm>
          <a:prstGeom prst="rect">
            <a:avLst/>
          </a:prstGeom>
        </p:spPr>
        <p:txBody>
          <a:bodyPr wrap="square">
            <a:spAutoFit/>
          </a:bodyPr>
          <a:lstStyle/>
          <a:p>
            <a:pPr fontAlgn="base"/>
            <a:r>
              <a:rPr lang="en-GB" sz="1200" dirty="0"/>
              <a:t>When pupils are encouraged to reason and argue about ideas they are being invited to adopt the habits of critical inquiry that test existing orthodoxies and challenge the natural order of things. </a:t>
            </a:r>
            <a:r>
              <a:rPr lang="en-GB" sz="1200" b="1" dirty="0">
                <a:solidFill>
                  <a:srgbClr val="171717"/>
                </a:solidFill>
              </a:rPr>
              <a:t>Sylvia Wolfe:  Argumentation and dialogic teaching: alternative pedagogies for a changing world </a:t>
            </a:r>
            <a:endParaRPr lang="en-GB" b="0" dirty="0">
              <a:effectLst/>
            </a:endParaRPr>
          </a:p>
        </p:txBody>
      </p:sp>
      <p:sp>
        <p:nvSpPr>
          <p:cNvPr id="15" name="Rectangle 14">
            <a:extLst>
              <a:ext uri="{FF2B5EF4-FFF2-40B4-BE49-F238E27FC236}">
                <a16:creationId xmlns:a16="http://schemas.microsoft.com/office/drawing/2014/main" id="{263DB8E1-29C4-4A8B-833F-2A37347A752A}"/>
              </a:ext>
            </a:extLst>
          </p:cNvPr>
          <p:cNvSpPr/>
          <p:nvPr/>
        </p:nvSpPr>
        <p:spPr>
          <a:xfrm>
            <a:off x="130580" y="4373583"/>
            <a:ext cx="6398683" cy="1388457"/>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F0E677B0-6D1A-46EE-8137-469F5CC73F70}"/>
              </a:ext>
            </a:extLst>
          </p:cNvPr>
          <p:cNvSpPr/>
          <p:nvPr/>
        </p:nvSpPr>
        <p:spPr>
          <a:xfrm>
            <a:off x="149632" y="4373583"/>
            <a:ext cx="6096000" cy="1569917"/>
          </a:xfrm>
          <a:prstGeom prst="rect">
            <a:avLst/>
          </a:prstGeom>
        </p:spPr>
        <p:txBody>
          <a:bodyPr>
            <a:spAutoFit/>
          </a:bodyPr>
          <a:lstStyle/>
          <a:p>
            <a:pPr fontAlgn="base"/>
            <a:r>
              <a:rPr lang="en-GB" sz="1200" dirty="0">
                <a:solidFill>
                  <a:srgbClr val="000000"/>
                </a:solidFill>
                <a:ea typeface="Times New Roman" panose="02020603050405020304" pitchFamily="18" charset="0"/>
              </a:rPr>
              <a:t>Wilkinson (1965) introduced the term </a:t>
            </a:r>
            <a:r>
              <a:rPr lang="en-GB" sz="1200" i="1" dirty="0">
                <a:solidFill>
                  <a:srgbClr val="000000"/>
                </a:solidFill>
                <a:ea typeface="Times New Roman" panose="02020603050405020304" pitchFamily="18" charset="0"/>
              </a:rPr>
              <a:t>oracy</a:t>
            </a:r>
            <a:r>
              <a:rPr lang="en-GB" sz="1200" dirty="0">
                <a:solidFill>
                  <a:srgbClr val="000000"/>
                </a:solidFill>
                <a:ea typeface="Times New Roman" panose="02020603050405020304" pitchFamily="18" charset="0"/>
              </a:rPr>
              <a:t> as a way for people to think about the role that oral language plays in literacy development, defining it as "the ability to express oneself coherently and to communicate freely with others by word of mouth." Wilkinson noted that the development of oracy would lead to increased skill in reading and writing as users of the language became increasingly proficient—as James Britton (1983) put it so eloquently, "Reading and writing float on a sea of talk”. </a:t>
            </a:r>
            <a:r>
              <a:rPr lang="en-GB" sz="1200" i="1" dirty="0">
                <a:solidFill>
                  <a:srgbClr val="000000"/>
                </a:solidFill>
                <a:ea typeface="Times New Roman" panose="02020603050405020304" pitchFamily="18" charset="0"/>
              </a:rPr>
              <a:t> </a:t>
            </a:r>
            <a:r>
              <a:rPr lang="en-GB" sz="1200" b="1" dirty="0"/>
              <a:t>Douglas Fisher, Nancy Frey and Carol Rothenberg: Content-Area Conversations.</a:t>
            </a:r>
            <a:endParaRPr lang="en-GB" sz="1200" i="1" dirty="0"/>
          </a:p>
          <a:p>
            <a:pPr fontAlgn="base">
              <a:lnSpc>
                <a:spcPts val="1480"/>
              </a:lnSpc>
              <a:spcAft>
                <a:spcPts val="0"/>
              </a:spcAft>
            </a:pPr>
            <a:endParaRPr lang="en-GB" sz="1200" dirty="0">
              <a:effectLst/>
              <a:ea typeface="Times New Roman" panose="02020603050405020304" pitchFamily="18" charset="0"/>
            </a:endParaRPr>
          </a:p>
        </p:txBody>
      </p:sp>
      <p:sp>
        <p:nvSpPr>
          <p:cNvPr id="19" name="Rectangle 18">
            <a:extLst>
              <a:ext uri="{FF2B5EF4-FFF2-40B4-BE49-F238E27FC236}">
                <a16:creationId xmlns:a16="http://schemas.microsoft.com/office/drawing/2014/main" id="{574F99FE-3025-4735-A014-07DA06395B05}"/>
              </a:ext>
            </a:extLst>
          </p:cNvPr>
          <p:cNvSpPr/>
          <p:nvPr/>
        </p:nvSpPr>
        <p:spPr>
          <a:xfrm>
            <a:off x="6115052" y="1762553"/>
            <a:ext cx="6000747" cy="1086129"/>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0" i="0" dirty="0">
                <a:solidFill>
                  <a:srgbClr val="000000"/>
                </a:solidFill>
                <a:effectLst/>
              </a:rPr>
              <a:t>In order for fertile questions to be imposed on teachers it’s reasonable to ask that their efficacy would have to clear a very high evidential bar. As things stand, I’m not aware of any such evidence base. The best that we can currently say is that they may be an effective way to introduce some areas of the curriculum, sometimes. </a:t>
            </a:r>
            <a:r>
              <a:rPr lang="en-GB" sz="1200" b="1" i="0" dirty="0">
                <a:solidFill>
                  <a:srgbClr val="000000"/>
                </a:solidFill>
                <a:effectLst/>
              </a:rPr>
              <a:t>D. </a:t>
            </a:r>
            <a:r>
              <a:rPr lang="en-GB" sz="1200" b="1" i="0" dirty="0" err="1">
                <a:solidFill>
                  <a:srgbClr val="000000"/>
                </a:solidFill>
                <a:effectLst/>
              </a:rPr>
              <a:t>Didau</a:t>
            </a:r>
            <a:r>
              <a:rPr lang="en-GB" sz="1200" b="1" i="0" dirty="0">
                <a:solidFill>
                  <a:srgbClr val="000000"/>
                </a:solidFill>
                <a:effectLst/>
              </a:rPr>
              <a:t> </a:t>
            </a:r>
            <a:r>
              <a:rPr lang="en-GB" sz="1200" b="0" i="0" dirty="0">
                <a:solidFill>
                  <a:srgbClr val="000000"/>
                </a:solidFill>
                <a:effectLst/>
                <a:hlinkClick r:id="rId4"/>
              </a:rPr>
              <a:t>https://learningspy.co.uk/featured/whats-the-big-deal-with-big-questions/</a:t>
            </a:r>
            <a:endParaRPr lang="en-GB" sz="1200" dirty="0"/>
          </a:p>
        </p:txBody>
      </p:sp>
      <p:sp>
        <p:nvSpPr>
          <p:cNvPr id="22" name="TextBox 21">
            <a:extLst>
              <a:ext uri="{FF2B5EF4-FFF2-40B4-BE49-F238E27FC236}">
                <a16:creationId xmlns:a16="http://schemas.microsoft.com/office/drawing/2014/main" id="{CC1D7D27-002A-4375-837E-735F67542C25}"/>
              </a:ext>
            </a:extLst>
          </p:cNvPr>
          <p:cNvSpPr txBox="1"/>
          <p:nvPr/>
        </p:nvSpPr>
        <p:spPr>
          <a:xfrm>
            <a:off x="178860" y="5922028"/>
            <a:ext cx="11936939" cy="461665"/>
          </a:xfrm>
          <a:prstGeom prst="rect">
            <a:avLst/>
          </a:prstGeom>
          <a:ln>
            <a:solidFill>
              <a:schemeClr val="tx2"/>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GB" sz="1200" dirty="0"/>
              <a:t>We need to regard questions as a key part of planning.  And we can do this without preparing masses of additional resources.  We need to recognise that their effectiveness and their efficiency – the questions themselves are the resource.  Mary Myatt </a:t>
            </a:r>
            <a:endParaRPr lang="en-GB" dirty="0"/>
          </a:p>
        </p:txBody>
      </p:sp>
    </p:spTree>
    <p:extLst>
      <p:ext uri="{BB962C8B-B14F-4D97-AF65-F5344CB8AC3E}">
        <p14:creationId xmlns:p14="http://schemas.microsoft.com/office/powerpoint/2010/main" val="36874623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A09D6E5-8791-895C-795D-0C8A63F6A91F}"/>
              </a:ext>
            </a:extLst>
          </p:cNvPr>
          <p:cNvPicPr>
            <a:picLocks noChangeAspect="1"/>
          </p:cNvPicPr>
          <p:nvPr/>
        </p:nvPicPr>
        <p:blipFill rotWithShape="1">
          <a:blip r:embed="rId3"/>
          <a:srcRect l="1579" t="11444" r="5264" b="10390"/>
          <a:stretch/>
        </p:blipFill>
        <p:spPr>
          <a:xfrm>
            <a:off x="497302" y="878305"/>
            <a:ext cx="8887328" cy="4192609"/>
          </a:xfrm>
          <a:prstGeom prst="rect">
            <a:avLst/>
          </a:prstGeom>
        </p:spPr>
      </p:pic>
      <p:pic>
        <p:nvPicPr>
          <p:cNvPr id="5" name="Picture 4">
            <a:extLst>
              <a:ext uri="{FF2B5EF4-FFF2-40B4-BE49-F238E27FC236}">
                <a16:creationId xmlns:a16="http://schemas.microsoft.com/office/drawing/2014/main" id="{C487DDC3-8653-3BF4-575A-4C4F20B6573D}"/>
              </a:ext>
            </a:extLst>
          </p:cNvPr>
          <p:cNvPicPr>
            <a:picLocks noChangeAspect="1"/>
          </p:cNvPicPr>
          <p:nvPr/>
        </p:nvPicPr>
        <p:blipFill rotWithShape="1">
          <a:blip r:embed="rId4"/>
          <a:srcRect l="4079" t="33442" r="67500" b="13433"/>
          <a:stretch/>
        </p:blipFill>
        <p:spPr>
          <a:xfrm>
            <a:off x="9038904" y="3589421"/>
            <a:ext cx="2527457" cy="2656170"/>
          </a:xfrm>
          <a:prstGeom prst="rect">
            <a:avLst/>
          </a:prstGeom>
        </p:spPr>
      </p:pic>
      <p:sp>
        <p:nvSpPr>
          <p:cNvPr id="6" name="Arrow: Down 5">
            <a:extLst>
              <a:ext uri="{FF2B5EF4-FFF2-40B4-BE49-F238E27FC236}">
                <a16:creationId xmlns:a16="http://schemas.microsoft.com/office/drawing/2014/main" id="{410B4C32-124B-1DB7-29C0-BC2E0BA4059C}"/>
              </a:ext>
            </a:extLst>
          </p:cNvPr>
          <p:cNvSpPr/>
          <p:nvPr/>
        </p:nvSpPr>
        <p:spPr>
          <a:xfrm rot="5400000">
            <a:off x="9528004" y="682793"/>
            <a:ext cx="499314" cy="78606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CF8BB6AA-9381-0B46-8F63-0C7072F384C4}"/>
              </a:ext>
            </a:extLst>
          </p:cNvPr>
          <p:cNvSpPr txBox="1"/>
          <p:nvPr/>
        </p:nvSpPr>
        <p:spPr>
          <a:xfrm>
            <a:off x="240631" y="189257"/>
            <a:ext cx="3285323" cy="584775"/>
          </a:xfrm>
          <a:prstGeom prst="rect">
            <a:avLst/>
          </a:prstGeom>
          <a:noFill/>
        </p:spPr>
        <p:txBody>
          <a:bodyPr wrap="none" rtlCol="0">
            <a:spAutoFit/>
          </a:bodyPr>
          <a:lstStyle/>
          <a:p>
            <a:r>
              <a:rPr lang="en-GB" sz="3200" b="1" dirty="0"/>
              <a:t>Teachermatic.com</a:t>
            </a:r>
          </a:p>
        </p:txBody>
      </p:sp>
    </p:spTree>
    <p:extLst>
      <p:ext uri="{BB962C8B-B14F-4D97-AF65-F5344CB8AC3E}">
        <p14:creationId xmlns:p14="http://schemas.microsoft.com/office/powerpoint/2010/main" val="15388412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C3C2165-E382-CA96-BF9B-170A29DECE1A}"/>
              </a:ext>
            </a:extLst>
          </p:cNvPr>
          <p:cNvPicPr>
            <a:picLocks noChangeAspect="1"/>
          </p:cNvPicPr>
          <p:nvPr/>
        </p:nvPicPr>
        <p:blipFill>
          <a:blip r:embed="rId2"/>
          <a:stretch>
            <a:fillRect/>
          </a:stretch>
        </p:blipFill>
        <p:spPr>
          <a:xfrm>
            <a:off x="7223745" y="481644"/>
            <a:ext cx="4406781" cy="2875156"/>
          </a:xfrm>
          <a:prstGeom prst="rect">
            <a:avLst/>
          </a:prstGeom>
        </p:spPr>
      </p:pic>
      <p:sp>
        <p:nvSpPr>
          <p:cNvPr id="3" name="TextBox 2">
            <a:extLst>
              <a:ext uri="{FF2B5EF4-FFF2-40B4-BE49-F238E27FC236}">
                <a16:creationId xmlns:a16="http://schemas.microsoft.com/office/drawing/2014/main" id="{EB502070-4DD0-F696-C1FE-321D18342411}"/>
              </a:ext>
            </a:extLst>
          </p:cNvPr>
          <p:cNvSpPr txBox="1"/>
          <p:nvPr/>
        </p:nvSpPr>
        <p:spPr>
          <a:xfrm>
            <a:off x="240631" y="189257"/>
            <a:ext cx="2396041" cy="584775"/>
          </a:xfrm>
          <a:prstGeom prst="rect">
            <a:avLst/>
          </a:prstGeom>
          <a:noFill/>
        </p:spPr>
        <p:txBody>
          <a:bodyPr wrap="none" rtlCol="0">
            <a:spAutoFit/>
          </a:bodyPr>
          <a:lstStyle/>
          <a:p>
            <a:r>
              <a:rPr lang="en-GB" sz="3200" b="1" dirty="0"/>
              <a:t>TeachFX.com</a:t>
            </a:r>
          </a:p>
        </p:txBody>
      </p:sp>
      <p:pic>
        <p:nvPicPr>
          <p:cNvPr id="5" name="Picture 4">
            <a:extLst>
              <a:ext uri="{FF2B5EF4-FFF2-40B4-BE49-F238E27FC236}">
                <a16:creationId xmlns:a16="http://schemas.microsoft.com/office/drawing/2014/main" id="{C7432163-B987-933A-DAB1-B6DE350FBEF4}"/>
              </a:ext>
            </a:extLst>
          </p:cNvPr>
          <p:cNvPicPr>
            <a:picLocks noChangeAspect="1"/>
          </p:cNvPicPr>
          <p:nvPr/>
        </p:nvPicPr>
        <p:blipFill rotWithShape="1">
          <a:blip r:embed="rId3"/>
          <a:srcRect l="21626" t="50000" r="24869" b="26070"/>
          <a:stretch/>
        </p:blipFill>
        <p:spPr>
          <a:xfrm>
            <a:off x="240631" y="1167063"/>
            <a:ext cx="6523370" cy="1640305"/>
          </a:xfrm>
          <a:prstGeom prst="rect">
            <a:avLst/>
          </a:prstGeom>
        </p:spPr>
      </p:pic>
      <p:pic>
        <p:nvPicPr>
          <p:cNvPr id="7" name="Picture 6">
            <a:extLst>
              <a:ext uri="{FF2B5EF4-FFF2-40B4-BE49-F238E27FC236}">
                <a16:creationId xmlns:a16="http://schemas.microsoft.com/office/drawing/2014/main" id="{C6012FD9-DEC4-7588-DEC2-1B47248292A0}"/>
              </a:ext>
            </a:extLst>
          </p:cNvPr>
          <p:cNvPicPr>
            <a:picLocks noChangeAspect="1"/>
          </p:cNvPicPr>
          <p:nvPr/>
        </p:nvPicPr>
        <p:blipFill rotWithShape="1">
          <a:blip r:embed="rId4"/>
          <a:srcRect l="21627" t="42570" r="26316" b="33500"/>
          <a:stretch/>
        </p:blipFill>
        <p:spPr>
          <a:xfrm>
            <a:off x="417094" y="3599448"/>
            <a:ext cx="6346907" cy="1640306"/>
          </a:xfrm>
          <a:prstGeom prst="rect">
            <a:avLst/>
          </a:prstGeom>
        </p:spPr>
      </p:pic>
      <p:sp>
        <p:nvSpPr>
          <p:cNvPr id="9" name="TextBox 8">
            <a:extLst>
              <a:ext uri="{FF2B5EF4-FFF2-40B4-BE49-F238E27FC236}">
                <a16:creationId xmlns:a16="http://schemas.microsoft.com/office/drawing/2014/main" id="{A851E82F-A011-6C33-9AE0-F858BB111EA6}"/>
              </a:ext>
            </a:extLst>
          </p:cNvPr>
          <p:cNvSpPr txBox="1"/>
          <p:nvPr/>
        </p:nvSpPr>
        <p:spPr>
          <a:xfrm>
            <a:off x="7956884" y="5536633"/>
            <a:ext cx="4235116" cy="646331"/>
          </a:xfrm>
          <a:prstGeom prst="rect">
            <a:avLst/>
          </a:prstGeom>
          <a:noFill/>
        </p:spPr>
        <p:txBody>
          <a:bodyPr wrap="square">
            <a:spAutoFit/>
          </a:bodyPr>
          <a:lstStyle/>
          <a:p>
            <a:r>
              <a:rPr lang="en-GB" dirty="0">
                <a:hlinkClick r:id="rId5"/>
              </a:rPr>
              <a:t>What I learned from a week of </a:t>
            </a:r>
            <a:r>
              <a:rPr lang="en-GB" dirty="0" err="1">
                <a:hlinkClick r:id="rId5"/>
              </a:rPr>
              <a:t>TeachFX</a:t>
            </a:r>
            <a:r>
              <a:rPr lang="en-GB" dirty="0">
                <a:hlinkClick r:id="rId5"/>
              </a:rPr>
              <a:t> | by Daniel Lee | </a:t>
            </a:r>
            <a:r>
              <a:rPr lang="en-GB" dirty="0" err="1">
                <a:hlinkClick r:id="rId5"/>
              </a:rPr>
              <a:t>TeachFX</a:t>
            </a:r>
            <a:r>
              <a:rPr lang="en-GB" dirty="0">
                <a:hlinkClick r:id="rId5"/>
              </a:rPr>
              <a:t> | Medium</a:t>
            </a:r>
            <a:endParaRPr lang="en-GB" dirty="0"/>
          </a:p>
        </p:txBody>
      </p:sp>
    </p:spTree>
    <p:extLst>
      <p:ext uri="{BB962C8B-B14F-4D97-AF65-F5344CB8AC3E}">
        <p14:creationId xmlns:p14="http://schemas.microsoft.com/office/powerpoint/2010/main" val="23522357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bbon: Tilted Up 4">
            <a:extLst>
              <a:ext uri="{FF2B5EF4-FFF2-40B4-BE49-F238E27FC236}">
                <a16:creationId xmlns:a16="http://schemas.microsoft.com/office/drawing/2014/main" id="{C6599E1F-CF65-403B-A102-E309E9D72FEE}"/>
              </a:ext>
            </a:extLst>
          </p:cNvPr>
          <p:cNvSpPr/>
          <p:nvPr/>
        </p:nvSpPr>
        <p:spPr>
          <a:xfrm rot="20733672">
            <a:off x="-24353" y="84951"/>
            <a:ext cx="1471145" cy="598694"/>
          </a:xfrm>
          <a:prstGeom prst="ribbon2">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1400" dirty="0"/>
              <a:t>Activity</a:t>
            </a:r>
          </a:p>
        </p:txBody>
      </p:sp>
      <p:sp>
        <p:nvSpPr>
          <p:cNvPr id="2" name="Title 1">
            <a:extLst>
              <a:ext uri="{FF2B5EF4-FFF2-40B4-BE49-F238E27FC236}">
                <a16:creationId xmlns:a16="http://schemas.microsoft.com/office/drawing/2014/main" id="{DBD2E0AC-F04A-4BCE-8486-4702DD6EE65A}"/>
              </a:ext>
            </a:extLst>
          </p:cNvPr>
          <p:cNvSpPr>
            <a:spLocks noGrp="1"/>
          </p:cNvSpPr>
          <p:nvPr>
            <p:ph type="title"/>
          </p:nvPr>
        </p:nvSpPr>
        <p:spPr>
          <a:xfrm>
            <a:off x="838200" y="437043"/>
            <a:ext cx="10515600" cy="1325563"/>
          </a:xfrm>
        </p:spPr>
        <p:txBody>
          <a:bodyPr>
            <a:normAutofit fontScale="90000"/>
          </a:bodyPr>
          <a:lstStyle/>
          <a:p>
            <a:r>
              <a:rPr lang="en-GB" sz="4900" b="1" dirty="0">
                <a:solidFill>
                  <a:srgbClr val="C00000"/>
                </a:solidFill>
              </a:rPr>
              <a:t>Questioning</a:t>
            </a:r>
            <a:br>
              <a:rPr lang="en-GB" sz="3100" dirty="0"/>
            </a:br>
            <a:r>
              <a:rPr lang="en-GB" sz="3100" dirty="0"/>
              <a:t>Jot down ideas about how you might further develop questioning.</a:t>
            </a:r>
          </a:p>
        </p:txBody>
      </p:sp>
      <p:graphicFrame>
        <p:nvGraphicFramePr>
          <p:cNvPr id="4" name="Content Placeholder 3">
            <a:extLst>
              <a:ext uri="{FF2B5EF4-FFF2-40B4-BE49-F238E27FC236}">
                <a16:creationId xmlns:a16="http://schemas.microsoft.com/office/drawing/2014/main" id="{42006F31-2EAD-461F-93CD-B62BB1563E21}"/>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880838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090E4-D90A-433F-876F-CF29B3C3B697}"/>
              </a:ext>
            </a:extLst>
          </p:cNvPr>
          <p:cNvSpPr>
            <a:spLocks noGrp="1"/>
          </p:cNvSpPr>
          <p:nvPr>
            <p:ph type="title"/>
          </p:nvPr>
        </p:nvSpPr>
        <p:spPr>
          <a:xfrm>
            <a:off x="465338" y="453901"/>
            <a:ext cx="10515600" cy="1325563"/>
          </a:xfrm>
        </p:spPr>
        <p:txBody>
          <a:bodyPr>
            <a:normAutofit fontScale="90000"/>
          </a:bodyPr>
          <a:lstStyle/>
          <a:p>
            <a:r>
              <a:rPr lang="en-GB" b="0" i="1" dirty="0">
                <a:solidFill>
                  <a:srgbClr val="000000"/>
                </a:solidFill>
                <a:effectLst/>
                <a:latin typeface="Source Serif Pro" panose="020B0604020202020204" pitchFamily="18" charset="0"/>
              </a:rPr>
              <a:t>“Learn from yesterday, live for today, hope for tomorrow. The important thing is to not stop questioning.” – </a:t>
            </a:r>
            <a:r>
              <a:rPr lang="en-GB" b="1" i="1" dirty="0">
                <a:solidFill>
                  <a:srgbClr val="000000"/>
                </a:solidFill>
                <a:effectLst/>
                <a:latin typeface="Source Serif Pro" panose="020B0604020202020204" pitchFamily="18" charset="0"/>
              </a:rPr>
              <a:t>Albert Einstein</a:t>
            </a:r>
            <a:endParaRPr lang="en-GB" dirty="0"/>
          </a:p>
        </p:txBody>
      </p:sp>
      <p:sp>
        <p:nvSpPr>
          <p:cNvPr id="4" name="TextBox 3">
            <a:extLst>
              <a:ext uri="{FF2B5EF4-FFF2-40B4-BE49-F238E27FC236}">
                <a16:creationId xmlns:a16="http://schemas.microsoft.com/office/drawing/2014/main" id="{0CA09C8D-BAE1-4D21-BC48-E1CBF57637BC}"/>
              </a:ext>
            </a:extLst>
          </p:cNvPr>
          <p:cNvSpPr txBox="1"/>
          <p:nvPr/>
        </p:nvSpPr>
        <p:spPr>
          <a:xfrm>
            <a:off x="2028918" y="2565433"/>
            <a:ext cx="8134164" cy="3046988"/>
          </a:xfrm>
          <a:prstGeom prst="rect">
            <a:avLst/>
          </a:prstGeom>
          <a:ln w="38100"/>
        </p:spPr>
        <p:style>
          <a:lnRef idx="2">
            <a:schemeClr val="accent2"/>
          </a:lnRef>
          <a:fillRef idx="1">
            <a:schemeClr val="lt1"/>
          </a:fillRef>
          <a:effectRef idx="0">
            <a:schemeClr val="accent2"/>
          </a:effectRef>
          <a:fontRef idx="minor">
            <a:schemeClr val="dk1"/>
          </a:fontRef>
        </p:style>
        <p:txBody>
          <a:bodyPr wrap="square">
            <a:spAutoFit/>
          </a:bodyPr>
          <a:lstStyle/>
          <a:p>
            <a:r>
              <a:rPr kumimoji="0" lang="en-GB" sz="2400" b="0" i="0" u="none" strike="noStrike" kern="1200" cap="none" spc="0" normalizeH="0" baseline="0" noProof="0" dirty="0">
                <a:ln>
                  <a:noFill/>
                </a:ln>
                <a:solidFill>
                  <a:schemeClr val="accent1"/>
                </a:solidFill>
                <a:effectLst/>
                <a:uLnTx/>
                <a:uFillTx/>
                <a:latin typeface="Calibri" panose="020F0502020204030204"/>
                <a:ea typeface="+mn-ea"/>
                <a:cs typeface="+mn-cs"/>
              </a:rPr>
              <a:t>“Trying to manage the learning that is happening in 30 different minds at the same time will always be extraordinarily challenging. But by increasing the engagement of students, and thus improving the feedback from the teacher, we can make a real difference. One teacher described the process as making the students' voices louder and making the teacher's hearing better. Sounds like a good place to start.”</a:t>
            </a:r>
          </a:p>
          <a:p>
            <a:pPr algn="r"/>
            <a:r>
              <a:rPr kumimoji="0" lang="en-GB" sz="2400" b="0" i="0" u="none" strike="noStrike" kern="1200" cap="none" spc="0" normalizeH="0" baseline="0" noProof="0" dirty="0">
                <a:ln>
                  <a:noFill/>
                </a:ln>
                <a:solidFill>
                  <a:schemeClr val="accent1"/>
                </a:solidFill>
                <a:effectLst/>
                <a:uLnTx/>
                <a:uFillTx/>
                <a:latin typeface="Calibri" panose="020F0502020204030204"/>
                <a:ea typeface="+mn-ea"/>
                <a:cs typeface="+mn-cs"/>
              </a:rPr>
              <a:t> Dylan </a:t>
            </a:r>
            <a:r>
              <a:rPr kumimoji="0" lang="en-GB" sz="2400" b="0" i="0" u="none" strike="noStrike" kern="1200" cap="none" spc="0" normalizeH="0" baseline="0" noProof="0" dirty="0" err="1">
                <a:ln>
                  <a:noFill/>
                </a:ln>
                <a:solidFill>
                  <a:schemeClr val="accent1"/>
                </a:solidFill>
                <a:effectLst/>
                <a:uLnTx/>
                <a:uFillTx/>
                <a:latin typeface="Calibri" panose="020F0502020204030204"/>
                <a:ea typeface="+mn-ea"/>
                <a:cs typeface="+mn-cs"/>
              </a:rPr>
              <a:t>Wiliam</a:t>
            </a:r>
            <a:endParaRPr lang="en-GB" sz="2400" dirty="0">
              <a:solidFill>
                <a:schemeClr val="accent1"/>
              </a:solidFill>
            </a:endParaRPr>
          </a:p>
        </p:txBody>
      </p:sp>
    </p:spTree>
    <p:extLst>
      <p:ext uri="{BB962C8B-B14F-4D97-AF65-F5344CB8AC3E}">
        <p14:creationId xmlns:p14="http://schemas.microsoft.com/office/powerpoint/2010/main" val="42191843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AF4B2-300D-0B46-B2B3-2EDC3A2FE8FD}"/>
              </a:ext>
            </a:extLst>
          </p:cNvPr>
          <p:cNvSpPr>
            <a:spLocks noGrp="1"/>
          </p:cNvSpPr>
          <p:nvPr>
            <p:ph type="title"/>
          </p:nvPr>
        </p:nvSpPr>
        <p:spPr>
          <a:xfrm>
            <a:off x="222111" y="152452"/>
            <a:ext cx="7973622" cy="353576"/>
          </a:xfrm>
        </p:spPr>
        <p:txBody>
          <a:bodyPr>
            <a:normAutofit fontScale="90000"/>
          </a:bodyPr>
          <a:lstStyle/>
          <a:p>
            <a:r>
              <a:rPr lang="en-US" dirty="0"/>
              <a:t>Acknowledgements and Sources</a:t>
            </a:r>
          </a:p>
        </p:txBody>
      </p:sp>
      <p:sp>
        <p:nvSpPr>
          <p:cNvPr id="7" name="TextBox 6">
            <a:extLst>
              <a:ext uri="{FF2B5EF4-FFF2-40B4-BE49-F238E27FC236}">
                <a16:creationId xmlns:a16="http://schemas.microsoft.com/office/drawing/2014/main" id="{DC930198-43F4-4D1E-A344-A9A20EC148F6}"/>
              </a:ext>
            </a:extLst>
          </p:cNvPr>
          <p:cNvSpPr txBox="1"/>
          <p:nvPr/>
        </p:nvSpPr>
        <p:spPr>
          <a:xfrm>
            <a:off x="222111" y="506028"/>
            <a:ext cx="10706301" cy="6066084"/>
          </a:xfrm>
          <a:prstGeom prst="rect">
            <a:avLst/>
          </a:prstGeom>
          <a:noFill/>
        </p:spPr>
        <p:txBody>
          <a:bodyPr wrap="square">
            <a:spAutoFit/>
          </a:bodyPr>
          <a:lstStyle/>
          <a:p>
            <a:pPr>
              <a:lnSpc>
                <a:spcPct val="107000"/>
              </a:lnSpc>
              <a:spcAft>
                <a:spcPts val="800"/>
              </a:spcAft>
            </a:pPr>
            <a:r>
              <a:rPr lang="en-GB" sz="1500" dirty="0"/>
              <a:t>Alexander, R., (2020)</a:t>
            </a:r>
            <a:r>
              <a:rPr lang="en-GB" sz="1500" i="1" dirty="0"/>
              <a:t> A Dialogic Teaching Companion,</a:t>
            </a:r>
            <a:r>
              <a:rPr lang="en-GB" sz="1500" dirty="0"/>
              <a:t> Routledge</a:t>
            </a:r>
            <a:r>
              <a:rPr lang="en-GB" sz="1500" i="1" dirty="0"/>
              <a:t> </a:t>
            </a:r>
            <a:r>
              <a:rPr lang="en-GB" sz="1500" i="1" dirty="0">
                <a:latin typeface="Calibri" panose="020F0502020204030204" pitchFamily="34" charset="0"/>
                <a:cs typeface="Times New Roman" panose="02020603050405020304" pitchFamily="18" charset="0"/>
              </a:rPr>
              <a:t>(</a:t>
            </a:r>
            <a:r>
              <a:rPr lang="en-GB" sz="1500" dirty="0">
                <a:effectLst/>
                <a:latin typeface="Calibri" panose="020F0502020204030204" pitchFamily="34" charset="0"/>
                <a:ea typeface="Calibri" panose="020F0502020204030204" pitchFamily="34" charset="0"/>
                <a:cs typeface="Times New Roman" panose="02020603050405020304" pitchFamily="18" charset="0"/>
                <a:hlinkClick r:id="rId3"/>
              </a:rPr>
              <a:t>access here</a:t>
            </a:r>
            <a:r>
              <a:rPr lang="en-GB" sz="15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500" dirty="0">
                <a:effectLst/>
                <a:latin typeface="Calibri" panose="020F0502020204030204" pitchFamily="34" charset="0"/>
                <a:ea typeface="Calibri" panose="020F0502020204030204" pitchFamily="34" charset="0"/>
                <a:cs typeface="Times New Roman" panose="02020603050405020304" pitchFamily="18" charset="0"/>
              </a:rPr>
              <a:t>Beard, A., (2018) </a:t>
            </a:r>
            <a:r>
              <a:rPr lang="en-GB" sz="1500" i="1" dirty="0">
                <a:effectLst/>
                <a:latin typeface="Calibri" panose="020F0502020204030204" pitchFamily="34" charset="0"/>
                <a:ea typeface="Calibri" panose="020F0502020204030204" pitchFamily="34" charset="0"/>
                <a:cs typeface="Times New Roman" panose="02020603050405020304" pitchFamily="18" charset="0"/>
              </a:rPr>
              <a:t>Natural Born Learners, Our Incredible Capacity to Learn and How We can Harness It, </a:t>
            </a:r>
            <a:r>
              <a:rPr lang="en-GB" sz="1500" dirty="0" err="1">
                <a:effectLst/>
                <a:latin typeface="Calibri" panose="020F0502020204030204" pitchFamily="34" charset="0"/>
                <a:ea typeface="Calibri" panose="020F0502020204030204" pitchFamily="34" charset="0"/>
                <a:cs typeface="Times New Roman" panose="02020603050405020304" pitchFamily="18" charset="0"/>
              </a:rPr>
              <a:t>Weindenfeld</a:t>
            </a:r>
            <a:r>
              <a:rPr lang="en-GB" sz="1500" dirty="0">
                <a:effectLst/>
                <a:latin typeface="Calibri" panose="020F0502020204030204" pitchFamily="34" charset="0"/>
                <a:ea typeface="Calibri" panose="020F0502020204030204" pitchFamily="34" charset="0"/>
                <a:cs typeface="Times New Roman" panose="02020603050405020304" pitchFamily="18" charset="0"/>
              </a:rPr>
              <a:t> and Nicolson</a:t>
            </a:r>
          </a:p>
          <a:p>
            <a:pPr>
              <a:lnSpc>
                <a:spcPct val="107000"/>
              </a:lnSpc>
              <a:spcAft>
                <a:spcPts val="800"/>
              </a:spcAft>
            </a:pPr>
            <a:r>
              <a:rPr lang="en-GB" sz="1500" dirty="0">
                <a:effectLst/>
                <a:latin typeface="Calibri" panose="020F0502020204030204" pitchFamily="34" charset="0"/>
                <a:ea typeface="Calibri" panose="020F0502020204030204" pitchFamily="34" charset="0"/>
                <a:cs typeface="Times New Roman" panose="02020603050405020304" pitchFamily="18" charset="0"/>
              </a:rPr>
              <a:t>Black, P. and William, D., (1998) </a:t>
            </a:r>
            <a:r>
              <a:rPr lang="en-GB" sz="1500" i="1" dirty="0">
                <a:effectLst/>
                <a:latin typeface="Calibri" panose="020F0502020204030204" pitchFamily="34" charset="0"/>
                <a:ea typeface="Calibri" panose="020F0502020204030204" pitchFamily="34" charset="0"/>
                <a:cs typeface="Times New Roman" panose="02020603050405020304" pitchFamily="18" charset="0"/>
              </a:rPr>
              <a:t>Inside the Black Box: Raising Standards Through Classroom Assessment, </a:t>
            </a:r>
            <a:r>
              <a:rPr lang="en-GB" sz="1500" dirty="0">
                <a:effectLst/>
                <a:latin typeface="Calibri" panose="020F0502020204030204" pitchFamily="34" charset="0"/>
                <a:ea typeface="Calibri" panose="020F0502020204030204" pitchFamily="34" charset="0"/>
                <a:cs typeface="Times New Roman" panose="02020603050405020304" pitchFamily="18" charset="0"/>
              </a:rPr>
              <a:t>GL Assessment Ltd.</a:t>
            </a:r>
          </a:p>
          <a:p>
            <a:pPr>
              <a:lnSpc>
                <a:spcPct val="107000"/>
              </a:lnSpc>
              <a:spcAft>
                <a:spcPts val="800"/>
              </a:spcAft>
            </a:pPr>
            <a:r>
              <a:rPr lang="en-GB" sz="1500" dirty="0">
                <a:effectLst/>
                <a:latin typeface="Calibri" panose="020F0502020204030204" pitchFamily="34" charset="0"/>
                <a:ea typeface="Calibri" panose="020F0502020204030204" pitchFamily="34" charset="0"/>
                <a:cs typeface="Times New Roman" panose="02020603050405020304" pitchFamily="18" charset="0"/>
              </a:rPr>
              <a:t>Cain, S., (2012) </a:t>
            </a:r>
            <a:r>
              <a:rPr lang="en-GB" sz="1500" i="1" dirty="0">
                <a:effectLst/>
                <a:latin typeface="Calibri" panose="020F0502020204030204" pitchFamily="34" charset="0"/>
                <a:ea typeface="Calibri" panose="020F0502020204030204" pitchFamily="34" charset="0"/>
                <a:cs typeface="Times New Roman" panose="02020603050405020304" pitchFamily="18" charset="0"/>
              </a:rPr>
              <a:t>Quiet</a:t>
            </a:r>
            <a:r>
              <a:rPr lang="en-GB" sz="1500" dirty="0">
                <a:effectLst/>
                <a:latin typeface="Calibri" panose="020F0502020204030204" pitchFamily="34" charset="0"/>
                <a:ea typeface="Calibri" panose="020F0502020204030204" pitchFamily="34" charset="0"/>
                <a:cs typeface="Times New Roman" panose="02020603050405020304" pitchFamily="18" charset="0"/>
              </a:rPr>
              <a:t>, Penguin Books </a:t>
            </a:r>
          </a:p>
          <a:p>
            <a:pPr>
              <a:lnSpc>
                <a:spcPct val="107000"/>
              </a:lnSpc>
              <a:spcAft>
                <a:spcPts val="800"/>
              </a:spcAft>
            </a:pPr>
            <a:r>
              <a:rPr lang="en-GB" sz="1500" dirty="0">
                <a:latin typeface="Calibri" panose="020F0502020204030204" pitchFamily="34" charset="0"/>
                <a:ea typeface="Calibri" panose="020F0502020204030204" pitchFamily="34" charset="0"/>
                <a:cs typeface="Times New Roman" panose="02020603050405020304" pitchFamily="18" charset="0"/>
              </a:rPr>
              <a:t>Claxton, G., (2002) </a:t>
            </a:r>
            <a:r>
              <a:rPr lang="en-GB" sz="1500" i="1" dirty="0">
                <a:latin typeface="Calibri" panose="020F0502020204030204" pitchFamily="34" charset="0"/>
                <a:ea typeface="Calibri" panose="020F0502020204030204" pitchFamily="34" charset="0"/>
                <a:cs typeface="Times New Roman" panose="02020603050405020304" pitchFamily="18" charset="0"/>
              </a:rPr>
              <a:t>Building Learning Power: Helping Young People Become Better Learners, </a:t>
            </a:r>
            <a:r>
              <a:rPr lang="en-GB" sz="1500" dirty="0">
                <a:latin typeface="Calibri" panose="020F0502020204030204" pitchFamily="34" charset="0"/>
                <a:ea typeface="Calibri" panose="020F0502020204030204" pitchFamily="34" charset="0"/>
                <a:cs typeface="Times New Roman" panose="02020603050405020304" pitchFamily="18" charset="0"/>
              </a:rPr>
              <a:t>TLO Ltd</a:t>
            </a:r>
            <a:endParaRPr lang="en-GB" sz="15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500" dirty="0">
                <a:latin typeface="Calibri" panose="020F0502020204030204" pitchFamily="34" charset="0"/>
                <a:ea typeface="Calibri" panose="020F0502020204030204" pitchFamily="34" charset="0"/>
                <a:cs typeface="Times New Roman" panose="02020603050405020304" pitchFamily="18" charset="0"/>
              </a:rPr>
              <a:t>Davies, I., (2017) </a:t>
            </a:r>
            <a:r>
              <a:rPr lang="en-GB" sz="1500" i="1" dirty="0">
                <a:latin typeface="Calibri" panose="020F0502020204030204" pitchFamily="34" charset="0"/>
                <a:ea typeface="Calibri" panose="020F0502020204030204" pitchFamily="34" charset="0"/>
                <a:cs typeface="Times New Roman" panose="02020603050405020304" pitchFamily="18" charset="0"/>
              </a:rPr>
              <a:t>Debates in History Teaching (Debates in Subject Teaching), </a:t>
            </a:r>
            <a:r>
              <a:rPr lang="en-GB" sz="1500" dirty="0">
                <a:latin typeface="Calibri" panose="020F0502020204030204" pitchFamily="34" charset="0"/>
                <a:ea typeface="Calibri" panose="020F0502020204030204" pitchFamily="34" charset="0"/>
                <a:cs typeface="Times New Roman" panose="02020603050405020304" pitchFamily="18" charset="0"/>
              </a:rPr>
              <a:t>Routledge</a:t>
            </a:r>
            <a:endParaRPr lang="en-GB" sz="15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500" dirty="0" err="1">
                <a:effectLst/>
                <a:latin typeface="Calibri" panose="020F0502020204030204" pitchFamily="34" charset="0"/>
                <a:ea typeface="Calibri" panose="020F0502020204030204" pitchFamily="34" charset="0"/>
                <a:cs typeface="Times New Roman" panose="02020603050405020304" pitchFamily="18" charset="0"/>
              </a:rPr>
              <a:t>Didau</a:t>
            </a:r>
            <a:r>
              <a:rPr lang="en-GB" sz="1500" dirty="0">
                <a:effectLst/>
                <a:latin typeface="Calibri" panose="020F0502020204030204" pitchFamily="34" charset="0"/>
                <a:ea typeface="Calibri" panose="020F0502020204030204" pitchFamily="34" charset="0"/>
                <a:cs typeface="Times New Roman" panose="02020603050405020304" pitchFamily="18" charset="0"/>
              </a:rPr>
              <a:t>, D., (2015) </a:t>
            </a:r>
            <a:r>
              <a:rPr lang="en-GB" sz="1500" i="1" dirty="0">
                <a:effectLst/>
                <a:latin typeface="Calibri" panose="020F0502020204030204" pitchFamily="34" charset="0"/>
                <a:ea typeface="Calibri" panose="020F0502020204030204" pitchFamily="34" charset="0"/>
                <a:cs typeface="Times New Roman" panose="02020603050405020304" pitchFamily="18" charset="0"/>
              </a:rPr>
              <a:t>What if everything you know about education was wrong?</a:t>
            </a:r>
            <a:r>
              <a:rPr lang="en-GB" sz="1500" dirty="0">
                <a:effectLst/>
                <a:latin typeface="Calibri" panose="020F0502020204030204" pitchFamily="34" charset="0"/>
                <a:ea typeface="Calibri" panose="020F0502020204030204" pitchFamily="34" charset="0"/>
                <a:cs typeface="Times New Roman" panose="02020603050405020304" pitchFamily="18" charset="0"/>
              </a:rPr>
              <a:t> Crown House Publishing</a:t>
            </a:r>
          </a:p>
          <a:p>
            <a:pPr>
              <a:lnSpc>
                <a:spcPct val="107000"/>
              </a:lnSpc>
              <a:spcAft>
                <a:spcPts val="800"/>
              </a:spcAft>
            </a:pPr>
            <a:r>
              <a:rPr lang="en-GB" sz="1500" dirty="0">
                <a:effectLst/>
                <a:latin typeface="Calibri" panose="020F0502020204030204" pitchFamily="34" charset="0"/>
                <a:ea typeface="Calibri" panose="020F0502020204030204" pitchFamily="34" charset="0"/>
                <a:cs typeface="Times New Roman" panose="02020603050405020304" pitchFamily="18" charset="0"/>
              </a:rPr>
              <a:t>Dweck, C.S., </a:t>
            </a:r>
            <a:r>
              <a:rPr lang="en-GB" sz="1500" dirty="0">
                <a:latin typeface="Calibri" panose="020F0502020204030204" pitchFamily="34" charset="0"/>
                <a:ea typeface="Calibri" panose="020F0502020204030204" pitchFamily="34" charset="0"/>
                <a:cs typeface="Times New Roman" panose="02020603050405020304" pitchFamily="18" charset="0"/>
              </a:rPr>
              <a:t>(2008) </a:t>
            </a:r>
            <a:r>
              <a:rPr lang="en-GB" sz="1500" i="1" dirty="0">
                <a:effectLst/>
                <a:latin typeface="Calibri" panose="020F0502020204030204" pitchFamily="34" charset="0"/>
                <a:ea typeface="Calibri" panose="020F0502020204030204" pitchFamily="34" charset="0"/>
                <a:cs typeface="Times New Roman" panose="02020603050405020304" pitchFamily="18" charset="0"/>
              </a:rPr>
              <a:t>Mindset </a:t>
            </a:r>
            <a:r>
              <a:rPr lang="en-GB" sz="1500" dirty="0">
                <a:effectLst/>
                <a:latin typeface="Calibri" panose="020F0502020204030204" pitchFamily="34" charset="0"/>
                <a:ea typeface="Calibri" panose="020F0502020204030204" pitchFamily="34" charset="0"/>
                <a:cs typeface="Times New Roman" panose="02020603050405020304" pitchFamily="18" charset="0"/>
              </a:rPr>
              <a:t> </a:t>
            </a:r>
            <a:r>
              <a:rPr lang="en-GB" sz="1500" dirty="0">
                <a:latin typeface="Calibri" panose="020F0502020204030204" pitchFamily="34" charset="0"/>
                <a:ea typeface="Calibri" panose="020F0502020204030204" pitchFamily="34" charset="0"/>
                <a:cs typeface="Times New Roman" panose="02020603050405020304" pitchFamily="18" charset="0"/>
              </a:rPr>
              <a:t>– </a:t>
            </a:r>
            <a:r>
              <a:rPr lang="en-GB" sz="1500" i="1" dirty="0">
                <a:effectLst/>
                <a:latin typeface="Calibri" panose="020F0502020204030204" pitchFamily="34" charset="0"/>
                <a:ea typeface="Calibri" panose="020F0502020204030204" pitchFamily="34" charset="0"/>
                <a:cs typeface="Times New Roman" panose="02020603050405020304" pitchFamily="18" charset="0"/>
              </a:rPr>
              <a:t>The new Psychology or success, </a:t>
            </a:r>
            <a:r>
              <a:rPr lang="en-GB" sz="1500" dirty="0">
                <a:effectLst/>
                <a:latin typeface="Calibri" panose="020F0502020204030204" pitchFamily="34" charset="0"/>
                <a:ea typeface="Calibri" panose="020F0502020204030204" pitchFamily="34" charset="0"/>
                <a:cs typeface="Times New Roman" panose="02020603050405020304" pitchFamily="18" charset="0"/>
              </a:rPr>
              <a:t>Ballantine Books, Paperback edition</a:t>
            </a:r>
          </a:p>
          <a:p>
            <a:pPr>
              <a:lnSpc>
                <a:spcPct val="107000"/>
              </a:lnSpc>
              <a:spcAft>
                <a:spcPts val="800"/>
              </a:spcAft>
            </a:pPr>
            <a:r>
              <a:rPr lang="en-GB" sz="1500" dirty="0">
                <a:latin typeface="Calibri" panose="020F0502020204030204" pitchFamily="34" charset="0"/>
                <a:ea typeface="Calibri" panose="020F0502020204030204" pitchFamily="34" charset="0"/>
                <a:cs typeface="Times New Roman" panose="02020603050405020304" pitchFamily="18" charset="0"/>
              </a:rPr>
              <a:t>Gershon, M., (2013), </a:t>
            </a:r>
            <a:r>
              <a:rPr lang="en-GB" sz="1500" i="1" dirty="0">
                <a:latin typeface="Calibri" panose="020F0502020204030204" pitchFamily="34" charset="0"/>
                <a:ea typeface="Calibri" panose="020F0502020204030204" pitchFamily="34" charset="0"/>
                <a:cs typeface="Times New Roman" panose="02020603050405020304" pitchFamily="18" charset="0"/>
              </a:rPr>
              <a:t>How to use Questioning in the Classroom: The Complete Guide, </a:t>
            </a:r>
            <a:r>
              <a:rPr lang="en-GB" sz="1500" dirty="0">
                <a:latin typeface="Calibri" panose="020F0502020204030204" pitchFamily="34" charset="0"/>
                <a:ea typeface="Calibri" panose="020F0502020204030204" pitchFamily="34" charset="0"/>
                <a:cs typeface="Times New Roman" panose="02020603050405020304" pitchFamily="18" charset="0"/>
              </a:rPr>
              <a:t>Mike Gershon</a:t>
            </a:r>
            <a:endParaRPr lang="en-GB" sz="15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500" dirty="0">
                <a:effectLst/>
                <a:latin typeface="Calibri" panose="020F0502020204030204" pitchFamily="34" charset="0"/>
                <a:ea typeface="Calibri" panose="020F0502020204030204" pitchFamily="34" charset="0"/>
                <a:cs typeface="Times New Roman" panose="02020603050405020304" pitchFamily="18" charset="0"/>
              </a:rPr>
              <a:t>Hattie, J., (2009) </a:t>
            </a:r>
            <a:r>
              <a:rPr lang="en-GB" sz="1500" i="1" dirty="0">
                <a:effectLst/>
                <a:latin typeface="Calibri" panose="020F0502020204030204" pitchFamily="34" charset="0"/>
                <a:ea typeface="Calibri" panose="020F0502020204030204" pitchFamily="34" charset="0"/>
                <a:cs typeface="Times New Roman" panose="02020603050405020304" pitchFamily="18" charset="0"/>
              </a:rPr>
              <a:t>Visible Learning: A synthesis of over 800 meta-analysis relating to achievement, </a:t>
            </a:r>
            <a:r>
              <a:rPr lang="en-GB" sz="1500" dirty="0">
                <a:effectLst/>
                <a:latin typeface="Calibri" panose="020F0502020204030204" pitchFamily="34" charset="0"/>
                <a:ea typeface="Calibri" panose="020F0502020204030204" pitchFamily="34" charset="0"/>
                <a:cs typeface="Times New Roman" panose="02020603050405020304" pitchFamily="18" charset="0"/>
              </a:rPr>
              <a:t>Routledge</a:t>
            </a:r>
          </a:p>
          <a:p>
            <a:pPr>
              <a:lnSpc>
                <a:spcPct val="107000"/>
              </a:lnSpc>
              <a:spcAft>
                <a:spcPts val="800"/>
              </a:spcAft>
            </a:pPr>
            <a:r>
              <a:rPr lang="en-GB" sz="1500" dirty="0">
                <a:latin typeface="Calibri" panose="020F0502020204030204" pitchFamily="34" charset="0"/>
                <a:ea typeface="Calibri" panose="020F0502020204030204" pitchFamily="34" charset="0"/>
                <a:cs typeface="Times New Roman" panose="02020603050405020304" pitchFamily="18" charset="0"/>
              </a:rPr>
              <a:t>Howe, C. et al, (2019), </a:t>
            </a:r>
            <a:r>
              <a:rPr lang="en-GB" sz="1500" i="1" dirty="0">
                <a:latin typeface="Calibri" panose="020F0502020204030204" pitchFamily="34" charset="0"/>
                <a:ea typeface="Calibri" panose="020F0502020204030204" pitchFamily="34" charset="0"/>
                <a:cs typeface="Times New Roman" panose="02020603050405020304" pitchFamily="18" charset="0"/>
              </a:rPr>
              <a:t>Teacher-Student Dialogue during Classroom Teaching: Does It Really Impact on Student Outcomes?, </a:t>
            </a:r>
            <a:r>
              <a:rPr lang="en-GB" sz="1500" dirty="0">
                <a:latin typeface="Calibri" panose="020F0502020204030204" pitchFamily="34" charset="0"/>
                <a:ea typeface="Calibri" panose="020F0502020204030204" pitchFamily="34" charset="0"/>
                <a:cs typeface="Times New Roman" panose="02020603050405020304" pitchFamily="18" charset="0"/>
              </a:rPr>
              <a:t>Journal of Learning Sciences, Volume 28</a:t>
            </a:r>
            <a:endParaRPr lang="en-GB" sz="15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500" dirty="0" err="1"/>
              <a:t>Kerslake</a:t>
            </a:r>
            <a:r>
              <a:rPr lang="en-GB" sz="1500" dirty="0"/>
              <a:t>, L. and </a:t>
            </a:r>
            <a:r>
              <a:rPr lang="en-GB" sz="1500" dirty="0" err="1"/>
              <a:t>Wegerif</a:t>
            </a:r>
            <a:r>
              <a:rPr lang="en-GB" sz="1500" dirty="0"/>
              <a:t>, R., (Eds) (2018) </a:t>
            </a:r>
            <a:r>
              <a:rPr lang="en-GB" sz="1500" i="1" dirty="0"/>
              <a:t>The Theory of Teaching Thinking: International Perspectives</a:t>
            </a:r>
            <a:r>
              <a:rPr lang="en-GB" sz="1500" dirty="0"/>
              <a:t>, Routledge</a:t>
            </a:r>
          </a:p>
          <a:p>
            <a:pPr>
              <a:lnSpc>
                <a:spcPct val="107000"/>
              </a:lnSpc>
              <a:spcAft>
                <a:spcPts val="800"/>
              </a:spcAft>
            </a:pPr>
            <a:r>
              <a:rPr lang="en-GB" sz="1500" dirty="0" err="1"/>
              <a:t>Lemov</a:t>
            </a:r>
            <a:r>
              <a:rPr lang="en-GB" sz="1500" dirty="0"/>
              <a:t>, D., </a:t>
            </a:r>
            <a:r>
              <a:rPr lang="en-GB" sz="1500" i="1" dirty="0"/>
              <a:t>Practice Perfect </a:t>
            </a:r>
            <a:r>
              <a:rPr lang="en-GB" sz="1500" dirty="0"/>
              <a:t>(2012), Jossey-Bass</a:t>
            </a:r>
          </a:p>
          <a:p>
            <a:pPr>
              <a:lnSpc>
                <a:spcPct val="107000"/>
              </a:lnSpc>
              <a:spcAft>
                <a:spcPts val="800"/>
              </a:spcAft>
            </a:pPr>
            <a:r>
              <a:rPr lang="en-GB" sz="1500" dirty="0"/>
              <a:t>Paramore J., (2017) </a:t>
            </a:r>
            <a:r>
              <a:rPr lang="en-GB" sz="1500" i="1" dirty="0"/>
              <a:t>Questioning to stimulate dialogue,</a:t>
            </a:r>
            <a:r>
              <a:rPr lang="en-GB" sz="1500" dirty="0"/>
              <a:t> in Paige R, Lambert S and </a:t>
            </a:r>
            <a:r>
              <a:rPr lang="en-GB" sz="1500" dirty="0" err="1"/>
              <a:t>Geeson</a:t>
            </a:r>
            <a:r>
              <a:rPr lang="en-GB" sz="1500" dirty="0"/>
              <a:t> R (eds) </a:t>
            </a:r>
            <a:r>
              <a:rPr lang="en-GB" sz="1500" i="1" dirty="0"/>
              <a:t>Building skills for Effective Primary Teaching,</a:t>
            </a:r>
            <a:r>
              <a:rPr lang="en-GB" sz="1500" dirty="0"/>
              <a:t> London: Learning Matters</a:t>
            </a:r>
          </a:p>
          <a:p>
            <a:pPr>
              <a:lnSpc>
                <a:spcPct val="107000"/>
              </a:lnSpc>
              <a:spcAft>
                <a:spcPts val="800"/>
              </a:spcAft>
            </a:pPr>
            <a:r>
              <a:rPr lang="en-GB" sz="1500" dirty="0">
                <a:latin typeface="Calibri" panose="020F0502020204030204" pitchFamily="34" charset="0"/>
                <a:ea typeface="Calibri" panose="020F0502020204030204" pitchFamily="34" charset="0"/>
                <a:cs typeface="Times New Roman" panose="02020603050405020304" pitchFamily="18" charset="0"/>
              </a:rPr>
              <a:t>Myatt, M., (2020) </a:t>
            </a:r>
            <a:r>
              <a:rPr lang="en-GB" sz="1500" i="1" dirty="0">
                <a:latin typeface="Calibri" panose="020F0502020204030204" pitchFamily="34" charset="0"/>
                <a:ea typeface="Calibri" panose="020F0502020204030204" pitchFamily="34" charset="0"/>
                <a:cs typeface="Times New Roman" panose="02020603050405020304" pitchFamily="18" charset="0"/>
              </a:rPr>
              <a:t>Back on Track: Fewer things, greater depth,</a:t>
            </a:r>
            <a:r>
              <a:rPr lang="en-GB" sz="1500" dirty="0">
                <a:effectLst/>
                <a:latin typeface="Calibri" panose="020F0502020204030204" pitchFamily="34" charset="0"/>
                <a:ea typeface="Calibri" panose="020F0502020204030204" pitchFamily="34" charset="0"/>
                <a:cs typeface="Times New Roman" panose="02020603050405020304" pitchFamily="18" charset="0"/>
              </a:rPr>
              <a:t> John Catt Education Ltd.</a:t>
            </a:r>
          </a:p>
          <a:p>
            <a:pPr>
              <a:lnSpc>
                <a:spcPct val="107000"/>
              </a:lnSpc>
              <a:spcAft>
                <a:spcPts val="800"/>
              </a:spcAft>
            </a:pPr>
            <a:r>
              <a:rPr lang="en-GB" sz="1500" dirty="0">
                <a:latin typeface="Calibri" panose="020F0502020204030204" pitchFamily="34" charset="0"/>
                <a:ea typeface="Calibri" panose="020F0502020204030204" pitchFamily="34" charset="0"/>
                <a:cs typeface="Times New Roman" panose="02020603050405020304" pitchFamily="18" charset="0"/>
              </a:rPr>
              <a:t>Major, Lee Elliot and Higgins, Steve, (2019) </a:t>
            </a:r>
            <a:r>
              <a:rPr lang="en-GB" sz="1500" i="1" dirty="0">
                <a:latin typeface="Calibri" panose="020F0502020204030204" pitchFamily="34" charset="0"/>
                <a:ea typeface="Calibri" panose="020F0502020204030204" pitchFamily="34" charset="0"/>
                <a:cs typeface="Times New Roman" panose="02020603050405020304" pitchFamily="18" charset="0"/>
              </a:rPr>
              <a:t>What Works? Research and Evidence for Successful Teaching, </a:t>
            </a:r>
            <a:r>
              <a:rPr lang="en-GB" sz="1500" dirty="0">
                <a:latin typeface="Calibri" panose="020F0502020204030204" pitchFamily="34" charset="0"/>
                <a:ea typeface="Calibri" panose="020F0502020204030204" pitchFamily="34" charset="0"/>
                <a:cs typeface="Times New Roman" panose="02020603050405020304" pitchFamily="18" charset="0"/>
              </a:rPr>
              <a:t>Bloomsbury Education </a:t>
            </a:r>
          </a:p>
        </p:txBody>
      </p:sp>
    </p:spTree>
    <p:extLst>
      <p:ext uri="{BB962C8B-B14F-4D97-AF65-F5344CB8AC3E}">
        <p14:creationId xmlns:p14="http://schemas.microsoft.com/office/powerpoint/2010/main" val="27229661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AF4B2-300D-0B46-B2B3-2EDC3A2FE8FD}"/>
              </a:ext>
            </a:extLst>
          </p:cNvPr>
          <p:cNvSpPr>
            <a:spLocks noGrp="1"/>
          </p:cNvSpPr>
          <p:nvPr>
            <p:ph type="title"/>
          </p:nvPr>
        </p:nvSpPr>
        <p:spPr>
          <a:xfrm>
            <a:off x="222111" y="152452"/>
            <a:ext cx="9362156" cy="353576"/>
          </a:xfrm>
        </p:spPr>
        <p:txBody>
          <a:bodyPr>
            <a:normAutofit fontScale="90000"/>
          </a:bodyPr>
          <a:lstStyle/>
          <a:p>
            <a:r>
              <a:rPr lang="en-US" dirty="0"/>
              <a:t>Acknowledgements and Sources</a:t>
            </a:r>
          </a:p>
        </p:txBody>
      </p:sp>
      <p:sp>
        <p:nvSpPr>
          <p:cNvPr id="7" name="TextBox 6">
            <a:extLst>
              <a:ext uri="{FF2B5EF4-FFF2-40B4-BE49-F238E27FC236}">
                <a16:creationId xmlns:a16="http://schemas.microsoft.com/office/drawing/2014/main" id="{DC930198-43F4-4D1E-A344-A9A20EC148F6}"/>
              </a:ext>
            </a:extLst>
          </p:cNvPr>
          <p:cNvSpPr txBox="1"/>
          <p:nvPr/>
        </p:nvSpPr>
        <p:spPr>
          <a:xfrm>
            <a:off x="222111" y="652784"/>
            <a:ext cx="10706301" cy="6168676"/>
          </a:xfrm>
          <a:prstGeom prst="rect">
            <a:avLst/>
          </a:prstGeom>
          <a:noFill/>
        </p:spPr>
        <p:txBody>
          <a:bodyPr wrap="square">
            <a:spAutoFit/>
          </a:bodyPr>
          <a:lstStyle/>
          <a:p>
            <a:pPr>
              <a:lnSpc>
                <a:spcPct val="107000"/>
              </a:lnSpc>
              <a:spcAft>
                <a:spcPts val="800"/>
              </a:spcAft>
            </a:pPr>
            <a:r>
              <a:rPr lang="en-GB" sz="1500" dirty="0" err="1">
                <a:latin typeface="Calibri" panose="020F0502020204030204" pitchFamily="34" charset="0"/>
                <a:ea typeface="Calibri" panose="020F0502020204030204" pitchFamily="34" charset="0"/>
                <a:cs typeface="Times New Roman" panose="02020603050405020304" pitchFamily="18" charset="0"/>
              </a:rPr>
              <a:t>Rosenshine</a:t>
            </a:r>
            <a:r>
              <a:rPr lang="en-GB" sz="1500" dirty="0">
                <a:latin typeface="Calibri" panose="020F0502020204030204" pitchFamily="34" charset="0"/>
                <a:ea typeface="Calibri" panose="020F0502020204030204" pitchFamily="34" charset="0"/>
                <a:cs typeface="Times New Roman" panose="02020603050405020304" pitchFamily="18" charset="0"/>
              </a:rPr>
              <a:t>, B., (2012) </a:t>
            </a:r>
            <a:r>
              <a:rPr lang="en-GB" sz="1500" i="1" dirty="0">
                <a:latin typeface="Calibri" panose="020F0502020204030204" pitchFamily="34" charset="0"/>
                <a:ea typeface="Calibri" panose="020F0502020204030204" pitchFamily="34" charset="0"/>
                <a:cs typeface="Times New Roman" panose="02020603050405020304" pitchFamily="18" charset="0"/>
              </a:rPr>
              <a:t>The Principles of Instruction: Research-based Strategies that all teachers should know,</a:t>
            </a:r>
            <a:r>
              <a:rPr lang="en-GB" sz="1500" dirty="0">
                <a:latin typeface="Calibri" panose="020F0502020204030204" pitchFamily="34" charset="0"/>
                <a:ea typeface="Calibri" panose="020F0502020204030204" pitchFamily="34" charset="0"/>
                <a:cs typeface="Times New Roman" panose="02020603050405020304" pitchFamily="18" charset="0"/>
              </a:rPr>
              <a:t> American Educator</a:t>
            </a:r>
          </a:p>
          <a:p>
            <a:pPr>
              <a:lnSpc>
                <a:spcPct val="107000"/>
              </a:lnSpc>
              <a:spcAft>
                <a:spcPts val="800"/>
              </a:spcAft>
            </a:pPr>
            <a:r>
              <a:rPr lang="en-GB" sz="1500" dirty="0" err="1">
                <a:latin typeface="Calibri" panose="020F0502020204030204" pitchFamily="34" charset="0"/>
                <a:ea typeface="Calibri" panose="020F0502020204030204" pitchFamily="34" charset="0"/>
                <a:cs typeface="Times New Roman" panose="02020603050405020304" pitchFamily="18" charset="0"/>
              </a:rPr>
              <a:t>Sherrinton</a:t>
            </a:r>
            <a:r>
              <a:rPr lang="en-GB" sz="1500" dirty="0">
                <a:latin typeface="Calibri" panose="020F0502020204030204" pitchFamily="34" charset="0"/>
                <a:ea typeface="Calibri" panose="020F0502020204030204" pitchFamily="34" charset="0"/>
                <a:cs typeface="Times New Roman" panose="02020603050405020304" pitchFamily="18" charset="0"/>
              </a:rPr>
              <a:t>, T. and </a:t>
            </a:r>
            <a:r>
              <a:rPr lang="en-GB" sz="1500" dirty="0" err="1">
                <a:latin typeface="Calibri" panose="020F0502020204030204" pitchFamily="34" charset="0"/>
                <a:ea typeface="Calibri" panose="020F0502020204030204" pitchFamily="34" charset="0"/>
                <a:cs typeface="Times New Roman" panose="02020603050405020304" pitchFamily="18" charset="0"/>
              </a:rPr>
              <a:t>Caviglioni</a:t>
            </a:r>
            <a:r>
              <a:rPr lang="en-GB" sz="1500" dirty="0">
                <a:latin typeface="Calibri" panose="020F0502020204030204" pitchFamily="34" charset="0"/>
                <a:ea typeface="Calibri" panose="020F0502020204030204" pitchFamily="34" charset="0"/>
                <a:cs typeface="Times New Roman" panose="02020603050405020304" pitchFamily="18" charset="0"/>
              </a:rPr>
              <a:t>, O., (2020) </a:t>
            </a:r>
            <a:r>
              <a:rPr lang="en-GB" sz="1500" i="1" dirty="0">
                <a:latin typeface="Calibri" panose="020F0502020204030204" pitchFamily="34" charset="0"/>
                <a:ea typeface="Calibri" panose="020F0502020204030204" pitchFamily="34" charset="0"/>
                <a:cs typeface="Times New Roman" panose="02020603050405020304" pitchFamily="18" charset="0"/>
              </a:rPr>
              <a:t>Teaching </a:t>
            </a:r>
            <a:r>
              <a:rPr lang="en-GB" sz="1500" i="1" dirty="0" err="1">
                <a:latin typeface="Calibri" panose="020F0502020204030204" pitchFamily="34" charset="0"/>
                <a:ea typeface="Calibri" panose="020F0502020204030204" pitchFamily="34" charset="0"/>
                <a:cs typeface="Times New Roman" panose="02020603050405020304" pitchFamily="18" charset="0"/>
              </a:rPr>
              <a:t>Walkthrus</a:t>
            </a:r>
            <a:r>
              <a:rPr lang="en-GB" sz="1500" i="1" dirty="0">
                <a:latin typeface="Calibri" panose="020F0502020204030204" pitchFamily="34" charset="0"/>
                <a:ea typeface="Calibri" panose="020F0502020204030204" pitchFamily="34" charset="0"/>
                <a:cs typeface="Times New Roman" panose="02020603050405020304" pitchFamily="18" charset="0"/>
              </a:rPr>
              <a:t>, </a:t>
            </a:r>
            <a:r>
              <a:rPr lang="en-GB" sz="1500" dirty="0">
                <a:latin typeface="Calibri" panose="020F0502020204030204" pitchFamily="34" charset="0"/>
                <a:ea typeface="Calibri" panose="020F0502020204030204" pitchFamily="34" charset="0"/>
                <a:cs typeface="Times New Roman" panose="02020603050405020304" pitchFamily="18" charset="0"/>
              </a:rPr>
              <a:t>John Catt Education Ltd.</a:t>
            </a:r>
          </a:p>
          <a:p>
            <a:pPr>
              <a:lnSpc>
                <a:spcPct val="107000"/>
              </a:lnSpc>
              <a:spcAft>
                <a:spcPts val="800"/>
              </a:spcAft>
            </a:pPr>
            <a:r>
              <a:rPr lang="en-GB" sz="1500" dirty="0">
                <a:latin typeface="Calibri" panose="020F0502020204030204" pitchFamily="34" charset="0"/>
                <a:ea typeface="Calibri" panose="020F0502020204030204" pitchFamily="34" charset="0"/>
                <a:cs typeface="Times New Roman" panose="02020603050405020304" pitchFamily="18" charset="0"/>
              </a:rPr>
              <a:t>Thom, J. (2020) </a:t>
            </a:r>
            <a:r>
              <a:rPr lang="en-GB" sz="1500" i="1" dirty="0">
                <a:latin typeface="Calibri" panose="020F0502020204030204" pitchFamily="34" charset="0"/>
                <a:ea typeface="Calibri" panose="020F0502020204030204" pitchFamily="34" charset="0"/>
                <a:cs typeface="Times New Roman" panose="02020603050405020304" pitchFamily="18" charset="0"/>
              </a:rPr>
              <a:t>A Quiet Education – Challenging the extrovert ideal in our schools </a:t>
            </a:r>
          </a:p>
          <a:p>
            <a:pPr>
              <a:lnSpc>
                <a:spcPct val="107000"/>
              </a:lnSpc>
              <a:spcAft>
                <a:spcPts val="800"/>
              </a:spcAft>
            </a:pPr>
            <a:r>
              <a:rPr lang="en-GB" sz="1500" dirty="0" err="1">
                <a:latin typeface="Calibri" panose="020F0502020204030204" pitchFamily="34" charset="0"/>
                <a:ea typeface="Calibri" panose="020F0502020204030204" pitchFamily="34" charset="0"/>
                <a:cs typeface="Times New Roman" panose="02020603050405020304" pitchFamily="18" charset="0"/>
              </a:rPr>
              <a:t>Wiliam</a:t>
            </a:r>
            <a:r>
              <a:rPr lang="en-GB" sz="1500" dirty="0">
                <a:latin typeface="Calibri" panose="020F0502020204030204" pitchFamily="34" charset="0"/>
                <a:ea typeface="Calibri" panose="020F0502020204030204" pitchFamily="34" charset="0"/>
                <a:cs typeface="Times New Roman" panose="02020603050405020304" pitchFamily="18" charset="0"/>
              </a:rPr>
              <a:t>, D., (2014) </a:t>
            </a:r>
            <a:r>
              <a:rPr lang="en-GB" sz="1500" i="1" dirty="0">
                <a:latin typeface="Calibri" panose="020F0502020204030204" pitchFamily="34" charset="0"/>
                <a:ea typeface="Calibri" panose="020F0502020204030204" pitchFamily="34" charset="0"/>
                <a:cs typeface="Times New Roman" panose="02020603050405020304" pitchFamily="18" charset="0"/>
              </a:rPr>
              <a:t>The Right Questions, The Right Way</a:t>
            </a:r>
            <a:r>
              <a:rPr lang="en-GB" sz="1500" dirty="0">
                <a:latin typeface="Calibri" panose="020F0502020204030204" pitchFamily="34" charset="0"/>
                <a:ea typeface="Calibri" panose="020F0502020204030204" pitchFamily="34" charset="0"/>
                <a:cs typeface="Times New Roman" panose="02020603050405020304" pitchFamily="18" charset="0"/>
              </a:rPr>
              <a:t>, Educational Leadership Volume 71</a:t>
            </a:r>
          </a:p>
          <a:p>
            <a:pPr>
              <a:lnSpc>
                <a:spcPct val="107000"/>
              </a:lnSpc>
              <a:spcAft>
                <a:spcPts val="800"/>
              </a:spcAft>
            </a:pPr>
            <a:r>
              <a:rPr lang="en-GB" sz="1500" dirty="0">
                <a:latin typeface="Calibri" panose="020F0502020204030204" pitchFamily="34" charset="0"/>
                <a:ea typeface="Calibri" panose="020F0502020204030204" pitchFamily="34" charset="0"/>
                <a:cs typeface="Times New Roman" panose="02020603050405020304" pitchFamily="18" charset="0"/>
              </a:rPr>
              <a:t>Willingham, D., (2010) </a:t>
            </a:r>
            <a:r>
              <a:rPr lang="en-GB" sz="1500" i="1" dirty="0">
                <a:latin typeface="Calibri" panose="020F0502020204030204" pitchFamily="34" charset="0"/>
                <a:ea typeface="Calibri" panose="020F0502020204030204" pitchFamily="34" charset="0"/>
                <a:cs typeface="Times New Roman" panose="02020603050405020304" pitchFamily="18" charset="0"/>
              </a:rPr>
              <a:t>Why Don’t Students Like School? A Cognitive Scientist Answers Questions About How The Mind Works and What It Means for the Classroom,</a:t>
            </a:r>
            <a:r>
              <a:rPr lang="en-GB" sz="1500"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500" dirty="0">
                <a:latin typeface="Calibri" panose="020F0502020204030204" pitchFamily="34" charset="0"/>
                <a:ea typeface="Calibri" panose="020F0502020204030204" pitchFamily="34" charset="0"/>
                <a:cs typeface="Times New Roman" panose="02020603050405020304" pitchFamily="18" charset="0"/>
              </a:rPr>
              <a:t>Wragg EC and Brown G (2001) </a:t>
            </a:r>
            <a:r>
              <a:rPr lang="en-GB" sz="1500" i="1" dirty="0">
                <a:latin typeface="Calibri" panose="020F0502020204030204" pitchFamily="34" charset="0"/>
                <a:ea typeface="Calibri" panose="020F0502020204030204" pitchFamily="34" charset="0"/>
                <a:cs typeface="Times New Roman" panose="02020603050405020304" pitchFamily="18" charset="0"/>
              </a:rPr>
              <a:t>Questioning in the secondary school </a:t>
            </a:r>
            <a:r>
              <a:rPr lang="en-GB" sz="1500" dirty="0">
                <a:latin typeface="Calibri" panose="020F0502020204030204" pitchFamily="34" charset="0"/>
                <a:ea typeface="Calibri" panose="020F0502020204030204" pitchFamily="34" charset="0"/>
                <a:cs typeface="Times New Roman" panose="02020603050405020304" pitchFamily="18" charset="0"/>
              </a:rPr>
              <a:t>Jossey-Bass</a:t>
            </a:r>
          </a:p>
          <a:p>
            <a:pPr>
              <a:lnSpc>
                <a:spcPct val="107000"/>
              </a:lnSpc>
              <a:spcAft>
                <a:spcPts val="800"/>
              </a:spcAft>
            </a:pPr>
            <a:r>
              <a:rPr lang="en-GB" sz="1500" dirty="0">
                <a:latin typeface="Calibri" panose="020F0502020204030204" pitchFamily="34" charset="0"/>
                <a:ea typeface="Calibri" panose="020F0502020204030204" pitchFamily="34" charset="0"/>
                <a:cs typeface="Times New Roman" panose="02020603050405020304" pitchFamily="18" charset="0"/>
              </a:rPr>
              <a:t>Thinking Together Project –  </a:t>
            </a:r>
            <a:r>
              <a:rPr lang="en-GB" sz="1500" dirty="0">
                <a:hlinkClick r:id="rId3"/>
              </a:rPr>
              <a:t>https://thinkingtogether.educ.cam.ac.uk/</a:t>
            </a:r>
            <a:r>
              <a:rPr lang="en-GB" sz="1500" dirty="0"/>
              <a:t>   Accessed May 2021</a:t>
            </a:r>
            <a:endParaRPr lang="en-GB" sz="15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500" dirty="0">
                <a:latin typeface="Calibri" panose="020F0502020204030204" pitchFamily="34" charset="0"/>
                <a:ea typeface="Calibri" panose="020F0502020204030204" pitchFamily="34" charset="0"/>
                <a:cs typeface="Times New Roman" panose="02020603050405020304" pitchFamily="18" charset="0"/>
              </a:rPr>
              <a:t>Ofsted Research and Handbook – Department for Education </a:t>
            </a:r>
            <a:r>
              <a:rPr lang="en-GB" sz="1500" dirty="0">
                <a:latin typeface="Calibri" panose="020F0502020204030204" pitchFamily="34" charset="0"/>
                <a:ea typeface="Calibri" panose="020F0502020204030204" pitchFamily="34" charset="0"/>
                <a:cs typeface="Times New Roman" panose="02020603050405020304" pitchFamily="18" charset="0"/>
                <a:hlinkClick r:id="rId4"/>
              </a:rPr>
              <a:t>https://www.gov.uk/government/organisations/ofsted</a:t>
            </a:r>
            <a:endParaRPr lang="en-GB" sz="15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500" dirty="0">
                <a:latin typeface="Calibri" panose="020F0502020204030204" pitchFamily="34" charset="0"/>
                <a:ea typeface="Calibri" panose="020F0502020204030204" pitchFamily="34" charset="0"/>
                <a:cs typeface="Times New Roman" panose="02020603050405020304" pitchFamily="18" charset="0"/>
              </a:rPr>
              <a:t>Department for Education – Various including Teaching Standards and Early Career information</a:t>
            </a:r>
          </a:p>
          <a:p>
            <a:pPr>
              <a:lnSpc>
                <a:spcPct val="107000"/>
              </a:lnSpc>
              <a:spcAft>
                <a:spcPts val="800"/>
              </a:spcAft>
            </a:pPr>
            <a:r>
              <a:rPr lang="en-GB" sz="1500" dirty="0">
                <a:latin typeface="Calibri" panose="020F0502020204030204" pitchFamily="34" charset="0"/>
                <a:ea typeface="Calibri" panose="020F0502020204030204" pitchFamily="34" charset="0"/>
                <a:cs typeface="Times New Roman" panose="02020603050405020304" pitchFamily="18" charset="0"/>
                <a:hlinkClick r:id="rId5"/>
              </a:rPr>
              <a:t>https://educationendowmentfoundation.org.uk/</a:t>
            </a:r>
            <a:endParaRPr lang="en-GB" sz="15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500" dirty="0">
                <a:latin typeface="Calibri" panose="020F0502020204030204" pitchFamily="34" charset="0"/>
                <a:ea typeface="Calibri" panose="020F0502020204030204" pitchFamily="34" charset="0"/>
                <a:cs typeface="Times New Roman" panose="02020603050405020304" pitchFamily="18" charset="0"/>
                <a:hlinkClick r:id="rId6"/>
              </a:rPr>
              <a:t>https://visible-learning.org/hattie-ranking-influences-effect-sizes-learning-achievement/</a:t>
            </a:r>
            <a:r>
              <a:rPr lang="en-GB" sz="1500" dirty="0">
                <a:latin typeface="Calibri" panose="020F0502020204030204" pitchFamily="34" charset="0"/>
                <a:ea typeface="Calibri" panose="020F0502020204030204" pitchFamily="34" charset="0"/>
                <a:cs typeface="Times New Roman" panose="02020603050405020304" pitchFamily="18" charset="0"/>
              </a:rPr>
              <a:t> (Hattie’s Meta analysis)</a:t>
            </a:r>
          </a:p>
          <a:p>
            <a:pPr>
              <a:lnSpc>
                <a:spcPct val="107000"/>
              </a:lnSpc>
              <a:spcAft>
                <a:spcPts val="800"/>
              </a:spcAft>
            </a:pPr>
            <a:r>
              <a:rPr lang="en-GB" sz="1500" dirty="0">
                <a:latin typeface="Calibri" panose="020F0502020204030204" pitchFamily="34" charset="0"/>
                <a:ea typeface="Calibri" panose="020F0502020204030204" pitchFamily="34" charset="0"/>
                <a:cs typeface="Times New Roman" panose="02020603050405020304" pitchFamily="18" charset="0"/>
                <a:hlinkClick r:id="rId7"/>
              </a:rPr>
              <a:t>https://www.marymyatt.com/</a:t>
            </a:r>
            <a:endParaRPr lang="en-GB" sz="15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500" dirty="0">
                <a:latin typeface="Calibri" panose="020F0502020204030204" pitchFamily="34" charset="0"/>
                <a:ea typeface="Calibri" panose="020F0502020204030204" pitchFamily="34" charset="0"/>
                <a:cs typeface="Times New Roman" panose="02020603050405020304" pitchFamily="18" charset="0"/>
                <a:hlinkClick r:id="rId8"/>
              </a:rPr>
              <a:t>https://learningspy.co.uk/about/</a:t>
            </a:r>
            <a:endParaRPr lang="en-GB" sz="15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500" dirty="0">
                <a:latin typeface="Calibri" panose="020F0502020204030204" pitchFamily="34" charset="0"/>
                <a:ea typeface="Calibri" panose="020F0502020204030204" pitchFamily="34" charset="0"/>
                <a:cs typeface="Times New Roman" panose="02020603050405020304" pitchFamily="18" charset="0"/>
                <a:hlinkClick r:id="rId9"/>
              </a:rPr>
              <a:t>https://teacherhead.com/</a:t>
            </a:r>
            <a:endParaRPr lang="en-GB" sz="15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500" dirty="0">
                <a:hlinkClick r:id="rId10"/>
              </a:rPr>
              <a:t>https://natlib.govt.nz/schools/teaching-and-learning-resources/teaching-tools-resource-guides/fertile-questions</a:t>
            </a:r>
            <a:endParaRPr lang="en-US" sz="1500" dirty="0"/>
          </a:p>
          <a:p>
            <a:pPr>
              <a:lnSpc>
                <a:spcPct val="107000"/>
              </a:lnSpc>
              <a:spcAft>
                <a:spcPts val="800"/>
              </a:spcAft>
            </a:pPr>
            <a:r>
              <a:rPr lang="en-US" sz="1500" dirty="0">
                <a:hlinkClick r:id="rId11"/>
              </a:rPr>
              <a:t>https://modelsofexcellence.eleducation.org/resources/austins-butterfly</a:t>
            </a:r>
            <a:endParaRPr lang="en-US" sz="1500" dirty="0"/>
          </a:p>
          <a:p>
            <a:pPr>
              <a:lnSpc>
                <a:spcPct val="107000"/>
              </a:lnSpc>
              <a:spcAft>
                <a:spcPts val="800"/>
              </a:spcAft>
            </a:pPr>
            <a:r>
              <a:rPr lang="en-GB" sz="1500" dirty="0">
                <a:hlinkClick r:id="rId12"/>
              </a:rPr>
              <a:t>Socratic Questions | 5JWS (wordpress.com)</a:t>
            </a:r>
            <a:endParaRPr lang="en-GB" sz="1500" dirty="0"/>
          </a:p>
        </p:txBody>
      </p:sp>
    </p:spTree>
    <p:extLst>
      <p:ext uri="{BB962C8B-B14F-4D97-AF65-F5344CB8AC3E}">
        <p14:creationId xmlns:p14="http://schemas.microsoft.com/office/powerpoint/2010/main" val="18450014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0D0132C8-FB93-43D7-B57C-7621BCAE838C}"/>
              </a:ext>
            </a:extLst>
          </p:cNvPr>
          <p:cNvGraphicFramePr/>
          <p:nvPr>
            <p:extLst>
              <p:ext uri="{D42A27DB-BD31-4B8C-83A1-F6EECF244321}">
                <p14:modId xmlns:p14="http://schemas.microsoft.com/office/powerpoint/2010/main" val="120622785"/>
              </p:ext>
            </p:extLst>
          </p:nvPr>
        </p:nvGraphicFramePr>
        <p:xfrm>
          <a:off x="119500" y="45489"/>
          <a:ext cx="11028398" cy="65044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0CEEE244-82ED-4BC3-B430-0E1CA7D594E2}"/>
              </a:ext>
            </a:extLst>
          </p:cNvPr>
          <p:cNvSpPr txBox="1"/>
          <p:nvPr/>
        </p:nvSpPr>
        <p:spPr>
          <a:xfrm>
            <a:off x="71351" y="1339175"/>
            <a:ext cx="1322947"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dirty="0">
                <a:solidFill>
                  <a:schemeClr val="tx1"/>
                </a:solidFill>
              </a:rPr>
              <a:t>Reflections from the quotes quilt</a:t>
            </a:r>
          </a:p>
        </p:txBody>
      </p:sp>
      <p:pic>
        <p:nvPicPr>
          <p:cNvPr id="7" name="Picture 6">
            <a:extLst>
              <a:ext uri="{FF2B5EF4-FFF2-40B4-BE49-F238E27FC236}">
                <a16:creationId xmlns:a16="http://schemas.microsoft.com/office/drawing/2014/main" id="{0A55DDC5-0C67-4455-959F-65A4A405CB3E}"/>
              </a:ext>
            </a:extLst>
          </p:cNvPr>
          <p:cNvPicPr>
            <a:picLocks noChangeAspect="1"/>
          </p:cNvPicPr>
          <p:nvPr/>
        </p:nvPicPr>
        <p:blipFill>
          <a:blip r:embed="rId8"/>
          <a:stretch>
            <a:fillRect/>
          </a:stretch>
        </p:blipFill>
        <p:spPr>
          <a:xfrm>
            <a:off x="71351" y="45489"/>
            <a:ext cx="1322947" cy="1207113"/>
          </a:xfrm>
          <a:prstGeom prst="rect">
            <a:avLst/>
          </a:prstGeom>
        </p:spPr>
      </p:pic>
      <p:pic>
        <p:nvPicPr>
          <p:cNvPr id="8" name="Picture 7" descr="A picture containing drawing, people&#10;&#10;Description automatically generated">
            <a:extLst>
              <a:ext uri="{FF2B5EF4-FFF2-40B4-BE49-F238E27FC236}">
                <a16:creationId xmlns:a16="http://schemas.microsoft.com/office/drawing/2014/main" id="{9A5CBBFB-1155-4CC8-B2CE-F14939C6EBDB}"/>
              </a:ext>
            </a:extLst>
          </p:cNvPr>
          <p:cNvPicPr>
            <a:picLocks noChangeAspect="1"/>
          </p:cNvPicPr>
          <p:nvPr/>
        </p:nvPicPr>
        <p:blipFill>
          <a:blip r:embed="rId9"/>
          <a:stretch>
            <a:fillRect/>
          </a:stretch>
        </p:blipFill>
        <p:spPr>
          <a:xfrm>
            <a:off x="10531608" y="151365"/>
            <a:ext cx="1540892" cy="995359"/>
          </a:xfrm>
          <a:prstGeom prst="rect">
            <a:avLst/>
          </a:prstGeom>
        </p:spPr>
      </p:pic>
    </p:spTree>
    <p:extLst>
      <p:ext uri="{BB962C8B-B14F-4D97-AF65-F5344CB8AC3E}">
        <p14:creationId xmlns:p14="http://schemas.microsoft.com/office/powerpoint/2010/main" val="7195276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Video: Reflect- Kindness to self — Off The Record Bath and North East  Somerset">
            <a:extLst>
              <a:ext uri="{FF2B5EF4-FFF2-40B4-BE49-F238E27FC236}">
                <a16:creationId xmlns:a16="http://schemas.microsoft.com/office/drawing/2014/main" id="{9511F1C2-D62D-49CA-B00F-D618CCEDF0C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427894" y="388144"/>
            <a:ext cx="5571066" cy="557106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150" name="TextBox 3">
            <a:extLst>
              <a:ext uri="{FF2B5EF4-FFF2-40B4-BE49-F238E27FC236}">
                <a16:creationId xmlns:a16="http://schemas.microsoft.com/office/drawing/2014/main" id="{EDBACDA4-1766-BFE2-2D1E-998BDED04E28}"/>
              </a:ext>
            </a:extLst>
          </p:cNvPr>
          <p:cNvGraphicFramePr/>
          <p:nvPr>
            <p:extLst>
              <p:ext uri="{D42A27DB-BD31-4B8C-83A1-F6EECF244321}">
                <p14:modId xmlns:p14="http://schemas.microsoft.com/office/powerpoint/2010/main" val="2947680064"/>
              </p:ext>
            </p:extLst>
          </p:nvPr>
        </p:nvGraphicFramePr>
        <p:xfrm>
          <a:off x="193040" y="211016"/>
          <a:ext cx="6127373" cy="619642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644899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50" name="TextBox 3">
            <a:extLst>
              <a:ext uri="{FF2B5EF4-FFF2-40B4-BE49-F238E27FC236}">
                <a16:creationId xmlns:a16="http://schemas.microsoft.com/office/drawing/2014/main" id="{EDBACDA4-1766-BFE2-2D1E-998BDED04E28}"/>
              </a:ext>
            </a:extLst>
          </p:cNvPr>
          <p:cNvGraphicFramePr/>
          <p:nvPr/>
        </p:nvGraphicFramePr>
        <p:xfrm>
          <a:off x="193040" y="211016"/>
          <a:ext cx="6127373" cy="61964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Table 3">
            <a:extLst>
              <a:ext uri="{FF2B5EF4-FFF2-40B4-BE49-F238E27FC236}">
                <a16:creationId xmlns:a16="http://schemas.microsoft.com/office/drawing/2014/main" id="{A14A5D76-5881-764F-072F-96C032436457}"/>
              </a:ext>
            </a:extLst>
          </p:cNvPr>
          <p:cNvGraphicFramePr>
            <a:graphicFrameLocks noGrp="1"/>
          </p:cNvGraphicFramePr>
          <p:nvPr>
            <p:extLst>
              <p:ext uri="{D42A27DB-BD31-4B8C-83A1-F6EECF244321}">
                <p14:modId xmlns:p14="http://schemas.microsoft.com/office/powerpoint/2010/main" val="1910035867"/>
              </p:ext>
            </p:extLst>
          </p:nvPr>
        </p:nvGraphicFramePr>
        <p:xfrm>
          <a:off x="6420897" y="1272325"/>
          <a:ext cx="5305530" cy="4851400"/>
        </p:xfrm>
        <a:graphic>
          <a:graphicData uri="http://schemas.openxmlformats.org/drawingml/2006/table">
            <a:tbl>
              <a:tblPr firstRow="1" bandRow="1">
                <a:tableStyleId>{5C22544A-7EE6-4342-B048-85BDC9FD1C3A}</a:tableStyleId>
              </a:tblPr>
              <a:tblGrid>
                <a:gridCol w="5305530">
                  <a:extLst>
                    <a:ext uri="{9D8B030D-6E8A-4147-A177-3AD203B41FA5}">
                      <a16:colId xmlns:a16="http://schemas.microsoft.com/office/drawing/2014/main" val="2153367896"/>
                    </a:ext>
                  </a:extLst>
                </a:gridCol>
              </a:tblGrid>
              <a:tr h="370840">
                <a:tc>
                  <a:txBody>
                    <a:bodyPr/>
                    <a:lstStyle/>
                    <a:p>
                      <a:endParaRPr lang="en-GB" dirty="0"/>
                    </a:p>
                  </a:txBody>
                  <a:tcPr/>
                </a:tc>
                <a:extLst>
                  <a:ext uri="{0D108BD9-81ED-4DB2-BD59-A6C34878D82A}">
                    <a16:rowId xmlns:a16="http://schemas.microsoft.com/office/drawing/2014/main" val="1930648769"/>
                  </a:ext>
                </a:extLst>
              </a:tr>
              <a:tr h="370840">
                <a:tc>
                  <a:txBody>
                    <a:bodyPr/>
                    <a:lstStyle/>
                    <a:p>
                      <a:endParaRPr lang="en-GB" dirty="0"/>
                    </a:p>
                    <a:p>
                      <a:endParaRPr lang="en-GB" dirty="0"/>
                    </a:p>
                    <a:p>
                      <a:endParaRPr lang="en-GB" dirty="0"/>
                    </a:p>
                    <a:p>
                      <a:endParaRPr lang="en-GB" dirty="0"/>
                    </a:p>
                  </a:txBody>
                  <a:tcPr/>
                </a:tc>
                <a:extLst>
                  <a:ext uri="{0D108BD9-81ED-4DB2-BD59-A6C34878D82A}">
                    <a16:rowId xmlns:a16="http://schemas.microsoft.com/office/drawing/2014/main" val="527223291"/>
                  </a:ext>
                </a:extLst>
              </a:tr>
              <a:tr h="370840">
                <a:tc>
                  <a:txBody>
                    <a:bodyPr/>
                    <a:lstStyle/>
                    <a:p>
                      <a:endParaRPr lang="en-GB" dirty="0"/>
                    </a:p>
                    <a:p>
                      <a:endParaRPr lang="en-GB" dirty="0"/>
                    </a:p>
                    <a:p>
                      <a:endParaRPr lang="en-GB" dirty="0"/>
                    </a:p>
                    <a:p>
                      <a:endParaRPr lang="en-GB" dirty="0"/>
                    </a:p>
                  </a:txBody>
                  <a:tcPr/>
                </a:tc>
                <a:extLst>
                  <a:ext uri="{0D108BD9-81ED-4DB2-BD59-A6C34878D82A}">
                    <a16:rowId xmlns:a16="http://schemas.microsoft.com/office/drawing/2014/main" val="2305445729"/>
                  </a:ext>
                </a:extLst>
              </a:tr>
              <a:tr h="370840">
                <a:tc>
                  <a:txBody>
                    <a:bodyPr/>
                    <a:lstStyle/>
                    <a:p>
                      <a:endParaRPr lang="en-GB" dirty="0"/>
                    </a:p>
                    <a:p>
                      <a:endParaRPr lang="en-GB" dirty="0"/>
                    </a:p>
                    <a:p>
                      <a:endParaRPr lang="en-GB" dirty="0"/>
                    </a:p>
                    <a:p>
                      <a:endParaRPr lang="en-GB" dirty="0"/>
                    </a:p>
                  </a:txBody>
                  <a:tcPr/>
                </a:tc>
                <a:extLst>
                  <a:ext uri="{0D108BD9-81ED-4DB2-BD59-A6C34878D82A}">
                    <a16:rowId xmlns:a16="http://schemas.microsoft.com/office/drawing/2014/main" val="645715025"/>
                  </a:ext>
                </a:extLst>
              </a:tr>
              <a:tr h="370840">
                <a:tc>
                  <a:txBody>
                    <a:bodyPr/>
                    <a:lstStyle/>
                    <a:p>
                      <a:endParaRPr lang="en-GB" dirty="0"/>
                    </a:p>
                    <a:p>
                      <a:endParaRPr lang="en-GB" dirty="0"/>
                    </a:p>
                    <a:p>
                      <a:endParaRPr lang="en-GB" dirty="0"/>
                    </a:p>
                  </a:txBody>
                  <a:tcPr/>
                </a:tc>
                <a:extLst>
                  <a:ext uri="{0D108BD9-81ED-4DB2-BD59-A6C34878D82A}">
                    <a16:rowId xmlns:a16="http://schemas.microsoft.com/office/drawing/2014/main" val="430589819"/>
                  </a:ext>
                </a:extLst>
              </a:tr>
            </a:tbl>
          </a:graphicData>
        </a:graphic>
      </p:graphicFrame>
    </p:spTree>
    <p:extLst>
      <p:ext uri="{BB962C8B-B14F-4D97-AF65-F5344CB8AC3E}">
        <p14:creationId xmlns:p14="http://schemas.microsoft.com/office/powerpoint/2010/main" val="16501251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F1143-96B6-4E37-861C-04C2AA4A7CBA}"/>
              </a:ext>
            </a:extLst>
          </p:cNvPr>
          <p:cNvSpPr>
            <a:spLocks noGrp="1"/>
          </p:cNvSpPr>
          <p:nvPr>
            <p:ph type="title"/>
          </p:nvPr>
        </p:nvSpPr>
        <p:spPr/>
        <p:txBody>
          <a:bodyPr/>
          <a:lstStyle/>
          <a:p>
            <a:r>
              <a:rPr lang="en-GB" b="1" dirty="0">
                <a:solidFill>
                  <a:schemeClr val="accent1"/>
                </a:solidFill>
              </a:rPr>
              <a:t>What is a Question?</a:t>
            </a:r>
          </a:p>
        </p:txBody>
      </p:sp>
      <p:sp>
        <p:nvSpPr>
          <p:cNvPr id="3" name="Content Placeholder 2">
            <a:extLst>
              <a:ext uri="{FF2B5EF4-FFF2-40B4-BE49-F238E27FC236}">
                <a16:creationId xmlns:a16="http://schemas.microsoft.com/office/drawing/2014/main" id="{45B74CF6-CACD-4265-B16B-4818F4941663}"/>
              </a:ext>
            </a:extLst>
          </p:cNvPr>
          <p:cNvSpPr>
            <a:spLocks noGrp="1"/>
          </p:cNvSpPr>
          <p:nvPr>
            <p:ph idx="1"/>
          </p:nvPr>
        </p:nvSpPr>
        <p:spPr/>
        <p:txBody>
          <a:bodyPr>
            <a:normAutofit lnSpcReduction="10000"/>
          </a:bodyPr>
          <a:lstStyle/>
          <a:p>
            <a:pPr marL="0" indent="0">
              <a:buNone/>
            </a:pPr>
            <a:r>
              <a:rPr lang="en-GB" dirty="0"/>
              <a:t>Conventions: </a:t>
            </a:r>
          </a:p>
          <a:p>
            <a:r>
              <a:rPr lang="en-GB" dirty="0"/>
              <a:t>Has the undertone of a command</a:t>
            </a:r>
          </a:p>
          <a:p>
            <a:r>
              <a:rPr lang="en-GB" dirty="0"/>
              <a:t>Indicates the desire for reciprocity</a:t>
            </a:r>
          </a:p>
          <a:p>
            <a:r>
              <a:rPr lang="en-GB" dirty="0"/>
              <a:t>Eliciting a response that includes information  </a:t>
            </a:r>
          </a:p>
          <a:p>
            <a:r>
              <a:rPr lang="en-GB" dirty="0"/>
              <a:t>A bridge by which we connect through language</a:t>
            </a:r>
          </a:p>
          <a:p>
            <a:r>
              <a:rPr lang="en-GB" dirty="0"/>
              <a:t>Can include spoken, written or a thoughtful response</a:t>
            </a:r>
          </a:p>
          <a:p>
            <a:r>
              <a:rPr lang="en-GB" dirty="0"/>
              <a:t>Reciprocity – the response is closely related to the nature of the question, e.g. general, specific, detailed, analytical etc. </a:t>
            </a:r>
          </a:p>
          <a:p>
            <a:r>
              <a:rPr lang="en-GB" dirty="0"/>
              <a:t>Non verbal cues can sometimes form questions </a:t>
            </a:r>
          </a:p>
          <a:p>
            <a:endParaRPr lang="en-GB" dirty="0"/>
          </a:p>
          <a:p>
            <a:endParaRPr lang="en-GB" dirty="0"/>
          </a:p>
          <a:p>
            <a:endParaRPr lang="en-GB" dirty="0"/>
          </a:p>
          <a:p>
            <a:endParaRPr lang="en-GB" dirty="0"/>
          </a:p>
        </p:txBody>
      </p:sp>
      <p:sp>
        <p:nvSpPr>
          <p:cNvPr id="4" name="TextBox 3">
            <a:extLst>
              <a:ext uri="{FF2B5EF4-FFF2-40B4-BE49-F238E27FC236}">
                <a16:creationId xmlns:a16="http://schemas.microsoft.com/office/drawing/2014/main" id="{3C1F0664-17BD-4A1A-B05C-FA036DB35786}"/>
              </a:ext>
            </a:extLst>
          </p:cNvPr>
          <p:cNvSpPr txBox="1"/>
          <p:nvPr/>
        </p:nvSpPr>
        <p:spPr>
          <a:xfrm>
            <a:off x="7084380" y="550752"/>
            <a:ext cx="3506680" cy="1815882"/>
          </a:xfrm>
          <a:prstGeom prst="rect">
            <a:avLst/>
          </a:prstGeom>
          <a:ln>
            <a:solidFill>
              <a:schemeClr val="tx2"/>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GB" sz="1600" dirty="0"/>
              <a:t>“We need to regard questions as a key part of planning.  And we can do this without preparing masses of additional resources.  We need to recognise their effectiveness and their efficiency – the questions themselves are the resource.”</a:t>
            </a:r>
          </a:p>
          <a:p>
            <a:r>
              <a:rPr lang="en-GB" sz="1600" dirty="0"/>
              <a:t>Mary Myatt in Back on Track</a:t>
            </a:r>
          </a:p>
        </p:txBody>
      </p:sp>
    </p:spTree>
    <p:extLst>
      <p:ext uri="{BB962C8B-B14F-4D97-AF65-F5344CB8AC3E}">
        <p14:creationId xmlns:p14="http://schemas.microsoft.com/office/powerpoint/2010/main" val="20037523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D0635-98F7-45CB-A8FE-4DB06C7B8FCF}"/>
              </a:ext>
            </a:extLst>
          </p:cNvPr>
          <p:cNvSpPr>
            <a:spLocks noGrp="1"/>
          </p:cNvSpPr>
          <p:nvPr>
            <p:ph type="title"/>
          </p:nvPr>
        </p:nvSpPr>
        <p:spPr>
          <a:xfrm>
            <a:off x="237943" y="461640"/>
            <a:ext cx="5357916" cy="353966"/>
          </a:xfrm>
        </p:spPr>
        <p:txBody>
          <a:bodyPr>
            <a:noAutofit/>
          </a:bodyPr>
          <a:lstStyle/>
          <a:p>
            <a:r>
              <a:rPr lang="en-GB" sz="3600" b="1" dirty="0">
                <a:solidFill>
                  <a:schemeClr val="accent1"/>
                </a:solidFill>
                <a:latin typeface="+mn-lt"/>
              </a:rPr>
              <a:t>Research Evidence</a:t>
            </a:r>
          </a:p>
        </p:txBody>
      </p:sp>
      <p:sp>
        <p:nvSpPr>
          <p:cNvPr id="3" name="Content Placeholder 2">
            <a:extLst>
              <a:ext uri="{FF2B5EF4-FFF2-40B4-BE49-F238E27FC236}">
                <a16:creationId xmlns:a16="http://schemas.microsoft.com/office/drawing/2014/main" id="{7BE59779-2198-4569-85DA-5FCF0DC0A0B1}"/>
              </a:ext>
            </a:extLst>
          </p:cNvPr>
          <p:cNvSpPr>
            <a:spLocks noGrp="1"/>
          </p:cNvSpPr>
          <p:nvPr>
            <p:ph idx="1"/>
          </p:nvPr>
        </p:nvSpPr>
        <p:spPr>
          <a:xfrm>
            <a:off x="630901" y="1838265"/>
            <a:ext cx="9929917" cy="4251036"/>
          </a:xfrm>
        </p:spPr>
        <p:txBody>
          <a:bodyPr>
            <a:normAutofit/>
          </a:bodyPr>
          <a:lstStyle/>
          <a:p>
            <a:pPr marL="0" indent="0">
              <a:buNone/>
            </a:pPr>
            <a:r>
              <a:rPr lang="en-GB" sz="2400" dirty="0"/>
              <a:t>“…of the questions recorded by his research team, 67% invited recall or simple deductions, fewer than 20% required complex responses and 13% were concerned with speculation, feelings or management.  The tendency to ask only simple questions was less true of arts than science teachers”</a:t>
            </a:r>
          </a:p>
          <a:p>
            <a:pPr marL="0" indent="0" algn="r">
              <a:buNone/>
            </a:pPr>
            <a:r>
              <a:rPr lang="en-GB" sz="1800" dirty="0"/>
              <a:t>Wragg and Brown, 2001</a:t>
            </a:r>
          </a:p>
          <a:p>
            <a:pPr marL="0" indent="0">
              <a:buNone/>
            </a:pPr>
            <a:endParaRPr lang="en-GB" sz="1800" dirty="0"/>
          </a:p>
          <a:p>
            <a:pPr marL="0" indent="0">
              <a:buNone/>
            </a:pPr>
            <a:endParaRPr lang="en-GB" sz="1800" dirty="0"/>
          </a:p>
          <a:p>
            <a:pPr marL="0" indent="0">
              <a:buNone/>
            </a:pPr>
            <a:r>
              <a:rPr lang="en-GB" sz="1800" dirty="0"/>
              <a:t>The research differentiated to discuss cognitive domain  (recall deduction, justification, problem solving, evaluation) and the speculative affective and management domains (inviting speculation, encouraging expression of feelings, directing attention and asserting control). </a:t>
            </a:r>
          </a:p>
        </p:txBody>
      </p:sp>
    </p:spTree>
    <p:extLst>
      <p:ext uri="{BB962C8B-B14F-4D97-AF65-F5344CB8AC3E}">
        <p14:creationId xmlns:p14="http://schemas.microsoft.com/office/powerpoint/2010/main" val="1070571978"/>
      </p:ext>
    </p:extLst>
  </p:cSld>
  <p:clrMapOvr>
    <a:masterClrMapping/>
  </p:clrMapOvr>
</p:sld>
</file>

<file path=ppt/theme/theme1.xml><?xml version="1.0" encoding="utf-8"?>
<a:theme xmlns:a="http://schemas.openxmlformats.org/drawingml/2006/main" name="10">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0" id="{55BFDC60-EE12-445E-87F5-AC4AB64D71EC}" vid="{5EC489B8-9A22-4530-BB41-D7099044686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E3B29B622B571439C9C74F993ED2DB3" ma:contentTypeVersion="14" ma:contentTypeDescription="Create a new document." ma:contentTypeScope="" ma:versionID="b86371fd71e10abda86e041d9dff102e">
  <xsd:schema xmlns:xsd="http://www.w3.org/2001/XMLSchema" xmlns:xs="http://www.w3.org/2001/XMLSchema" xmlns:p="http://schemas.microsoft.com/office/2006/metadata/properties" xmlns:ns2="27555a0d-cddd-4f17-b470-127ab24496b3" xmlns:ns3="a5e742ad-81b1-42e0-be43-9483076b4056" targetNamespace="http://schemas.microsoft.com/office/2006/metadata/properties" ma:root="true" ma:fieldsID="61d1349537a9382881f775d549d7d40d" ns2:_="" ns3:_="">
    <xsd:import namespace="27555a0d-cddd-4f17-b470-127ab24496b3"/>
    <xsd:import namespace="a5e742ad-81b1-42e0-be43-9483076b4056"/>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DateTaken" minOccurs="0"/>
                <xsd:element ref="ns3:MediaServiceObjectDetectorVersions" minOccurs="0"/>
                <xsd:element ref="ns3:MediaLengthInSeconds" minOccurs="0"/>
                <xsd:element ref="ns3:MediaServiceLocation" minOccurs="0"/>
                <xsd:element ref="ns3:MediaServiceGenerationTime" minOccurs="0"/>
                <xsd:element ref="ns3:MediaServiceEventHashCode" minOccurs="0"/>
                <xsd:element ref="ns3:lcf76f155ced4ddcb4097134ff3c332f" minOccurs="0"/>
                <xsd:element ref="ns2:TaxCatchAll" minOccurs="0"/>
                <xsd:element ref="ns3:MediaServiceOCR"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555a0d-cddd-4f17-b470-127ab24496b3"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21" nillable="true" ma:displayName="Taxonomy Catch All Column" ma:hidden="true" ma:list="{1ffb21f6-bfb4-4eb5-8e95-e4fd527a9219}" ma:internalName="TaxCatchAll" ma:showField="CatchAllData" ma:web="27555a0d-cddd-4f17-b470-127ab24496b3">
      <xsd:complexType>
        <xsd:complexContent>
          <xsd:extension base="dms:MultiChoiceLookup">
            <xsd:sequence>
              <xsd:element name="Value" type="dms:Lookup" maxOccurs="unbounded" minOccurs="0" nillable="true"/>
            </xsd:sequence>
          </xsd:extension>
        </xsd:complexContent>
      </xsd:complexType>
    </xsd:element>
    <xsd:element name="SharedWithUsers" ma:index="2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5e742ad-81b1-42e0-be43-9483076b4056"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indexed="true"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5d26bf55-efd0-4526-8113-54329d9458f7" ma:termSetId="09814cd3-568e-fe90-9814-8d621ff8fb84" ma:anchorId="fba54fb3-c3e1-fe81-a776-ca4b69148c4d" ma:open="true" ma:isKeyword="false">
      <xsd:complexType>
        <xsd:sequence>
          <xsd:element ref="pc:Terms" minOccurs="0" maxOccurs="1"/>
        </xsd:sequence>
      </xsd:complexType>
    </xsd:element>
    <xsd:element name="MediaServiceOCR" ma:index="22"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dlc_DocId xmlns="27555a0d-cddd-4f17-b470-127ab24496b3">T73MNCJEYYRU-1575454833-141136</_dlc_DocId>
    <_dlc_DocIdUrl xmlns="27555a0d-cddd-4f17-b470-127ab24496b3">
      <Url>https://epatrust.sharepoint.com/sites/EPA-StaffSharedAreas/_layouts/15/DocIdRedir.aspx?ID=T73MNCJEYYRU-1575454833-141136</Url>
      <Description>T73MNCJEYYRU-1575454833-141136</Description>
    </_dlc_DocIdUrl>
    <TaxCatchAll xmlns="27555a0d-cddd-4f17-b470-127ab24496b3" xsi:nil="true"/>
    <lcf76f155ced4ddcb4097134ff3c332f xmlns="a5e742ad-81b1-42e0-be43-9483076b4056">
      <Terms xmlns="http://schemas.microsoft.com/office/infopath/2007/PartnerControls"/>
    </lcf76f155ced4ddcb4097134ff3c332f>
    <SharedWithUsers xmlns="27555a0d-cddd-4f17-b470-127ab24496b3">
      <UserInfo>
        <DisplayName>R Marchant</DisplayName>
        <AccountId>91</AccountId>
        <AccountType/>
      </UserInfo>
    </SharedWithUsers>
  </documentManagement>
</p:properties>
</file>

<file path=customXml/itemProps1.xml><?xml version="1.0" encoding="utf-8"?>
<ds:datastoreItem xmlns:ds="http://schemas.openxmlformats.org/officeDocument/2006/customXml" ds:itemID="{F71EEBC9-A6DB-4D23-989B-42DA35CB0644}">
  <ds:schemaRefs>
    <ds:schemaRef ds:uri="http://schemas.microsoft.com/sharepoint/events"/>
  </ds:schemaRefs>
</ds:datastoreItem>
</file>

<file path=customXml/itemProps2.xml><?xml version="1.0" encoding="utf-8"?>
<ds:datastoreItem xmlns:ds="http://schemas.openxmlformats.org/officeDocument/2006/customXml" ds:itemID="{DA32F568-5B8C-49E4-9E1A-F80BBEBBF88E}">
  <ds:schemaRefs>
    <ds:schemaRef ds:uri="http://schemas.microsoft.com/sharepoint/v3/contenttype/forms"/>
  </ds:schemaRefs>
</ds:datastoreItem>
</file>

<file path=customXml/itemProps3.xml><?xml version="1.0" encoding="utf-8"?>
<ds:datastoreItem xmlns:ds="http://schemas.openxmlformats.org/officeDocument/2006/customXml" ds:itemID="{97D15EB4-EBBC-4563-8320-E4A0D9C404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7555a0d-cddd-4f17-b470-127ab24496b3"/>
    <ds:schemaRef ds:uri="a5e742ad-81b1-42e0-be43-9483076b405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53D2C6E8-70EE-45AF-9E84-FF1BAAEFA99C}">
  <ds:schemaRefs>
    <ds:schemaRef ds:uri="http://purl.org/dc/terms/"/>
    <ds:schemaRef ds:uri="http://schemas.microsoft.com/office/2006/metadata/properties"/>
    <ds:schemaRef ds:uri="http://schemas.microsoft.com/office/2006/documentManagement/types"/>
    <ds:schemaRef ds:uri="http://purl.org/dc/elements/1.1/"/>
    <ds:schemaRef ds:uri="a5e742ad-81b1-42e0-be43-9483076b4056"/>
    <ds:schemaRef ds:uri="27555a0d-cddd-4f17-b470-127ab24496b3"/>
    <ds:schemaRef ds:uri="http://purl.org/dc/dcmitype/"/>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10</Template>
  <TotalTime>2926</TotalTime>
  <Words>4917</Words>
  <Application>Microsoft Office PowerPoint</Application>
  <PresentationFormat>Widescreen</PresentationFormat>
  <Paragraphs>401</Paragraphs>
  <Slides>45</Slides>
  <Notes>36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Arial</vt:lpstr>
      <vt:lpstr>Calibri</vt:lpstr>
      <vt:lpstr>Calibri Light</vt:lpstr>
      <vt:lpstr>Georgia</vt:lpstr>
      <vt:lpstr>Open Sans</vt:lpstr>
      <vt:lpstr>Segoe UI</vt:lpstr>
      <vt:lpstr>Source Serif Pro</vt:lpstr>
      <vt:lpstr>Times New Roman</vt:lpstr>
      <vt:lpstr>Ubuntu</vt:lpstr>
      <vt:lpstr>Wingdings</vt:lpstr>
      <vt:lpstr>10</vt:lpstr>
      <vt:lpstr>PowerPoint Presentation</vt:lpstr>
      <vt:lpstr>- Our ideas on questioning - Questioning – common pitfalls - The purpose of questioning - Types of questions - Planning for questioning - The future of questioning</vt:lpstr>
      <vt:lpstr>Our ideas on questioning</vt:lpstr>
      <vt:lpstr>PowerPoint Presentation</vt:lpstr>
      <vt:lpstr>PowerPoint Presentation</vt:lpstr>
      <vt:lpstr>PowerPoint Presentation</vt:lpstr>
      <vt:lpstr>PowerPoint Presentation</vt:lpstr>
      <vt:lpstr>What is a Question?</vt:lpstr>
      <vt:lpstr>Research Evidence</vt:lpstr>
      <vt:lpstr>Questioning – common pitfalls</vt:lpstr>
      <vt:lpstr>The purpose of questioning</vt:lpstr>
      <vt:lpstr>Questioning = Effective Learning </vt:lpstr>
      <vt:lpstr>Why ask questions? – The Meta Question (asking questions about our questions)  Paramore highlights 3 motives/reasons which can be facilitated individually or in combination:</vt:lpstr>
      <vt:lpstr>PowerPoint Presentation</vt:lpstr>
      <vt:lpstr>PowerPoint Presentation</vt:lpstr>
      <vt:lpstr>PowerPoint Presentation</vt:lpstr>
      <vt:lpstr>Questioning Techniques and Approaches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Planning for questioning</vt:lpstr>
      <vt:lpstr>Planning for Questioning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Questioning Jot down ideas about how you might further develop questioning.</vt:lpstr>
      <vt:lpstr>“Learn from yesterday, live for today, hope for tomorrow. The important thing is to not stop questioning.” – Albert Einstein</vt:lpstr>
      <vt:lpstr>Acknowledgements and Sources</vt:lpstr>
      <vt:lpstr>Acknowledgements and 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PiXL 3</dc:creator>
  <cp:lastModifiedBy>DSI</cp:lastModifiedBy>
  <cp:revision>538</cp:revision>
  <cp:lastPrinted>2024-01-06T11:31:54Z</cp:lastPrinted>
  <dcterms:created xsi:type="dcterms:W3CDTF">2020-01-24T11:32:19Z</dcterms:created>
  <dcterms:modified xsi:type="dcterms:W3CDTF">2024-01-06T13:54:49Z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0x0101002E3B29B622B571439C9C74F993ED2DB3</vt:lpwstr>
  </property>
  <property fmtid="{D5CDD505-2E9C-101B-9397-08002B2CF9AE}" pid="3" name="_dlc_DocIdItemGuid">
    <vt:lpwstr>881756b5-0a92-48a2-a100-eb71a49b014e</vt:lpwstr>
  </property>
  <property fmtid="{D5CDD505-2E9C-101B-9397-08002B2CF9AE}" pid="4" name="MediaServiceImageTags">
    <vt:lpwstr/>
  </property>
</Properties>
</file>