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45"/>
  </p:notesMasterIdLst>
  <p:sldIdLst>
    <p:sldId id="327" r:id="rId7"/>
    <p:sldId id="336" r:id="rId8"/>
    <p:sldId id="334" r:id="rId9"/>
    <p:sldId id="257" r:id="rId10"/>
    <p:sldId id="333" r:id="rId11"/>
    <p:sldId id="282" r:id="rId12"/>
    <p:sldId id="283" r:id="rId13"/>
    <p:sldId id="285" r:id="rId14"/>
    <p:sldId id="293" r:id="rId15"/>
    <p:sldId id="292" r:id="rId16"/>
    <p:sldId id="319" r:id="rId17"/>
    <p:sldId id="320" r:id="rId18"/>
    <p:sldId id="295" r:id="rId19"/>
    <p:sldId id="337" r:id="rId20"/>
    <p:sldId id="272" r:id="rId21"/>
    <p:sldId id="338" r:id="rId22"/>
    <p:sldId id="339" r:id="rId23"/>
    <p:sldId id="259" r:id="rId24"/>
    <p:sldId id="262" r:id="rId25"/>
    <p:sldId id="263" r:id="rId26"/>
    <p:sldId id="265" r:id="rId27"/>
    <p:sldId id="266" r:id="rId28"/>
    <p:sldId id="264" r:id="rId29"/>
    <p:sldId id="260" r:id="rId30"/>
    <p:sldId id="261" r:id="rId31"/>
    <p:sldId id="340" r:id="rId32"/>
    <p:sldId id="314" r:id="rId33"/>
    <p:sldId id="341" r:id="rId34"/>
    <p:sldId id="278" r:id="rId35"/>
    <p:sldId id="342" r:id="rId36"/>
    <p:sldId id="343" r:id="rId37"/>
    <p:sldId id="344" r:id="rId38"/>
    <p:sldId id="345" r:id="rId39"/>
    <p:sldId id="346" r:id="rId40"/>
    <p:sldId id="347" r:id="rId41"/>
    <p:sldId id="348" r:id="rId42"/>
    <p:sldId id="349" r:id="rId43"/>
    <p:sldId id="298" r:id="rId44"/>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6366" autoAdjust="0"/>
  </p:normalViewPr>
  <p:slideViewPr>
    <p:cSldViewPr snapToGrid="0">
      <p:cViewPr>
        <p:scale>
          <a:sx n="75" d="100"/>
          <a:sy n="75" d="100"/>
        </p:scale>
        <p:origin x="965" y="9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13277e61fdb9095b" providerId="LiveId" clId="{C67531AE-0633-4ADB-AE12-B0F0614024A4}"/>
    <pc:docChg chg="modNotesMaster">
      <pc:chgData name="" userId="13277e61fdb9095b" providerId="LiveId" clId="{C67531AE-0633-4ADB-AE12-B0F0614024A4}" dt="2024-01-06T11:24:14.936" v="1"/>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AE5B1-45AA-4DF0-9C9B-3CB7A94FC961}" type="doc">
      <dgm:prSet loTypeId="urn:microsoft.com/office/officeart/2005/8/layout/gear1" loCatId="relationship" qsTypeId="urn:microsoft.com/office/officeart/2005/8/quickstyle/simple1" qsCatId="simple" csTypeId="urn:microsoft.com/office/officeart/2005/8/colors/accent1_2" csCatId="accent1" phldr="1"/>
      <dgm:spPr/>
    </dgm:pt>
    <dgm:pt modelId="{8C1E5395-BD5C-4FF2-B13B-EA32DB55E66E}">
      <dgm:prSet phldrT="[Text]" custT="1"/>
      <dgm:spPr/>
      <dgm:t>
        <a:bodyPr/>
        <a:lstStyle/>
        <a:p>
          <a:r>
            <a:rPr lang="en-GB" sz="3200" dirty="0"/>
            <a:t>Cognitive </a:t>
          </a:r>
        </a:p>
        <a:p>
          <a:r>
            <a:rPr lang="en-GB" sz="3200" dirty="0"/>
            <a:t>Science</a:t>
          </a:r>
        </a:p>
      </dgm:t>
    </dgm:pt>
    <dgm:pt modelId="{844E5A1E-EF2E-4E6A-8DCD-3E20B2734B4D}" type="parTrans" cxnId="{59F69C92-16AC-4408-B6C2-A0149218872E}">
      <dgm:prSet/>
      <dgm:spPr/>
      <dgm:t>
        <a:bodyPr/>
        <a:lstStyle/>
        <a:p>
          <a:endParaRPr lang="en-GB"/>
        </a:p>
      </dgm:t>
    </dgm:pt>
    <dgm:pt modelId="{94FE715C-DA5D-44A9-9800-C561F4152FF2}" type="sibTrans" cxnId="{59F69C92-16AC-4408-B6C2-A0149218872E}">
      <dgm:prSet/>
      <dgm:spPr/>
      <dgm:t>
        <a:bodyPr/>
        <a:lstStyle/>
        <a:p>
          <a:endParaRPr lang="en-GB"/>
        </a:p>
      </dgm:t>
    </dgm:pt>
    <dgm:pt modelId="{E2615460-EB51-4BDA-A4F8-EE43747B2660}">
      <dgm:prSet phldrT="[Text]"/>
      <dgm:spPr/>
      <dgm:t>
        <a:bodyPr/>
        <a:lstStyle/>
        <a:p>
          <a:r>
            <a:rPr lang="en-GB" dirty="0" err="1"/>
            <a:t>Rosenshine’s</a:t>
          </a:r>
          <a:r>
            <a:rPr lang="en-GB" dirty="0"/>
            <a:t> Principles</a:t>
          </a:r>
        </a:p>
      </dgm:t>
    </dgm:pt>
    <dgm:pt modelId="{4F304AE3-3AA5-4C11-9EE3-24CF42B550FA}" type="parTrans" cxnId="{C64AC955-8BED-47D7-8BFD-469FD0B89355}">
      <dgm:prSet/>
      <dgm:spPr/>
      <dgm:t>
        <a:bodyPr/>
        <a:lstStyle/>
        <a:p>
          <a:endParaRPr lang="en-GB"/>
        </a:p>
      </dgm:t>
    </dgm:pt>
    <dgm:pt modelId="{08E8E213-372F-4C47-94ED-836401FAA77B}" type="sibTrans" cxnId="{C64AC955-8BED-47D7-8BFD-469FD0B89355}">
      <dgm:prSet/>
      <dgm:spPr/>
      <dgm:t>
        <a:bodyPr/>
        <a:lstStyle/>
        <a:p>
          <a:endParaRPr lang="en-GB"/>
        </a:p>
      </dgm:t>
    </dgm:pt>
    <dgm:pt modelId="{8B630D01-44F1-4971-8E76-7BA6F521E488}">
      <dgm:prSet phldrT="[Text]"/>
      <dgm:spPr/>
      <dgm:t>
        <a:bodyPr/>
        <a:lstStyle/>
        <a:p>
          <a:r>
            <a:rPr lang="en-GB" dirty="0"/>
            <a:t>EPA Teaching Principles</a:t>
          </a:r>
        </a:p>
      </dgm:t>
    </dgm:pt>
    <dgm:pt modelId="{5EF71156-B299-4048-AC07-97E44092DCFA}" type="parTrans" cxnId="{7166E6E8-9CF6-44A6-A0A9-D7AB7FD27AA1}">
      <dgm:prSet/>
      <dgm:spPr/>
      <dgm:t>
        <a:bodyPr/>
        <a:lstStyle/>
        <a:p>
          <a:endParaRPr lang="en-GB"/>
        </a:p>
      </dgm:t>
    </dgm:pt>
    <dgm:pt modelId="{A307FF27-B67F-4E4F-8B50-8590DE146925}" type="sibTrans" cxnId="{7166E6E8-9CF6-44A6-A0A9-D7AB7FD27AA1}">
      <dgm:prSet/>
      <dgm:spPr/>
      <dgm:t>
        <a:bodyPr/>
        <a:lstStyle/>
        <a:p>
          <a:endParaRPr lang="en-GB"/>
        </a:p>
      </dgm:t>
    </dgm:pt>
    <dgm:pt modelId="{26A2153F-9223-4E14-931A-A8323D684A03}" type="pres">
      <dgm:prSet presAssocID="{94FAE5B1-45AA-4DF0-9C9B-3CB7A94FC961}" presName="composite" presStyleCnt="0">
        <dgm:presLayoutVars>
          <dgm:chMax val="3"/>
          <dgm:animLvl val="lvl"/>
          <dgm:resizeHandles val="exact"/>
        </dgm:presLayoutVars>
      </dgm:prSet>
      <dgm:spPr/>
    </dgm:pt>
    <dgm:pt modelId="{8276AE6E-0A61-4AA3-8CA9-6A5AA564BCAB}" type="pres">
      <dgm:prSet presAssocID="{8C1E5395-BD5C-4FF2-B13B-EA32DB55E66E}" presName="gear1" presStyleLbl="node1" presStyleIdx="0" presStyleCnt="3">
        <dgm:presLayoutVars>
          <dgm:chMax val="1"/>
          <dgm:bulletEnabled val="1"/>
        </dgm:presLayoutVars>
      </dgm:prSet>
      <dgm:spPr/>
    </dgm:pt>
    <dgm:pt modelId="{19BECC5E-CBF6-4ADA-B889-7914C9ADDC9F}" type="pres">
      <dgm:prSet presAssocID="{8C1E5395-BD5C-4FF2-B13B-EA32DB55E66E}" presName="gear1srcNode" presStyleLbl="node1" presStyleIdx="0" presStyleCnt="3"/>
      <dgm:spPr/>
    </dgm:pt>
    <dgm:pt modelId="{A77208A6-BC45-4785-BC19-B15C3B192E3B}" type="pres">
      <dgm:prSet presAssocID="{8C1E5395-BD5C-4FF2-B13B-EA32DB55E66E}" presName="gear1dstNode" presStyleLbl="node1" presStyleIdx="0" presStyleCnt="3"/>
      <dgm:spPr/>
    </dgm:pt>
    <dgm:pt modelId="{36472DAC-B3F7-4230-B523-3BEEF99D3F87}" type="pres">
      <dgm:prSet presAssocID="{E2615460-EB51-4BDA-A4F8-EE43747B2660}" presName="gear2" presStyleLbl="node1" presStyleIdx="1" presStyleCnt="3">
        <dgm:presLayoutVars>
          <dgm:chMax val="1"/>
          <dgm:bulletEnabled val="1"/>
        </dgm:presLayoutVars>
      </dgm:prSet>
      <dgm:spPr/>
    </dgm:pt>
    <dgm:pt modelId="{C57857C4-15E4-4EFA-99E6-A2C76185E6C4}" type="pres">
      <dgm:prSet presAssocID="{E2615460-EB51-4BDA-A4F8-EE43747B2660}" presName="gear2srcNode" presStyleLbl="node1" presStyleIdx="1" presStyleCnt="3"/>
      <dgm:spPr/>
    </dgm:pt>
    <dgm:pt modelId="{6E7E3B68-F80F-4B8D-A636-0B00013E669D}" type="pres">
      <dgm:prSet presAssocID="{E2615460-EB51-4BDA-A4F8-EE43747B2660}" presName="gear2dstNode" presStyleLbl="node1" presStyleIdx="1" presStyleCnt="3"/>
      <dgm:spPr/>
    </dgm:pt>
    <dgm:pt modelId="{B2A3362D-FC8F-49FE-93B3-2EB6D31AC3EC}" type="pres">
      <dgm:prSet presAssocID="{8B630D01-44F1-4971-8E76-7BA6F521E488}" presName="gear3" presStyleLbl="node1" presStyleIdx="2" presStyleCnt="3"/>
      <dgm:spPr/>
    </dgm:pt>
    <dgm:pt modelId="{B17B04FC-2F15-4893-BD80-DD7CD7E0B454}" type="pres">
      <dgm:prSet presAssocID="{8B630D01-44F1-4971-8E76-7BA6F521E488}" presName="gear3tx" presStyleLbl="node1" presStyleIdx="2" presStyleCnt="3">
        <dgm:presLayoutVars>
          <dgm:chMax val="1"/>
          <dgm:bulletEnabled val="1"/>
        </dgm:presLayoutVars>
      </dgm:prSet>
      <dgm:spPr/>
    </dgm:pt>
    <dgm:pt modelId="{BE0C3806-AD44-42A0-BBF6-BA94461B5A43}" type="pres">
      <dgm:prSet presAssocID="{8B630D01-44F1-4971-8E76-7BA6F521E488}" presName="gear3srcNode" presStyleLbl="node1" presStyleIdx="2" presStyleCnt="3"/>
      <dgm:spPr/>
    </dgm:pt>
    <dgm:pt modelId="{517B4F3C-4EEE-4B51-977F-6133C45FC42D}" type="pres">
      <dgm:prSet presAssocID="{8B630D01-44F1-4971-8E76-7BA6F521E488}" presName="gear3dstNode" presStyleLbl="node1" presStyleIdx="2" presStyleCnt="3"/>
      <dgm:spPr/>
    </dgm:pt>
    <dgm:pt modelId="{FCD85D8D-275B-4D4C-8D52-05F75E1C6411}" type="pres">
      <dgm:prSet presAssocID="{94FE715C-DA5D-44A9-9800-C561F4152FF2}" presName="connector1" presStyleLbl="sibTrans2D1" presStyleIdx="0" presStyleCnt="3"/>
      <dgm:spPr/>
    </dgm:pt>
    <dgm:pt modelId="{DE172313-DD6A-45F7-8345-1EF104BD6A71}" type="pres">
      <dgm:prSet presAssocID="{08E8E213-372F-4C47-94ED-836401FAA77B}" presName="connector2" presStyleLbl="sibTrans2D1" presStyleIdx="1" presStyleCnt="3"/>
      <dgm:spPr/>
    </dgm:pt>
    <dgm:pt modelId="{23061A87-0945-44F9-A08A-034AADCD19AD}" type="pres">
      <dgm:prSet presAssocID="{A307FF27-B67F-4E4F-8B50-8590DE146925}" presName="connector3" presStyleLbl="sibTrans2D1" presStyleIdx="2" presStyleCnt="3"/>
      <dgm:spPr/>
    </dgm:pt>
  </dgm:ptLst>
  <dgm:cxnLst>
    <dgm:cxn modelId="{EF36DA0F-C893-4A04-AAFA-E5452E4BE8A4}" type="presOf" srcId="{E2615460-EB51-4BDA-A4F8-EE43747B2660}" destId="{36472DAC-B3F7-4230-B523-3BEEF99D3F87}" srcOrd="0" destOrd="0" presId="urn:microsoft.com/office/officeart/2005/8/layout/gear1"/>
    <dgm:cxn modelId="{C7AE6230-BD5F-4A67-9CE5-EFDB76E2F40E}" type="presOf" srcId="{8B630D01-44F1-4971-8E76-7BA6F521E488}" destId="{BE0C3806-AD44-42A0-BBF6-BA94461B5A43}" srcOrd="2" destOrd="0" presId="urn:microsoft.com/office/officeart/2005/8/layout/gear1"/>
    <dgm:cxn modelId="{858A3D35-BA8B-4A5E-A38B-5FF1BB11047E}" type="presOf" srcId="{8B630D01-44F1-4971-8E76-7BA6F521E488}" destId="{517B4F3C-4EEE-4B51-977F-6133C45FC42D}" srcOrd="3" destOrd="0" presId="urn:microsoft.com/office/officeart/2005/8/layout/gear1"/>
    <dgm:cxn modelId="{4541C85D-F1D3-4E33-ACF8-4AE0A5A67380}" type="presOf" srcId="{08E8E213-372F-4C47-94ED-836401FAA77B}" destId="{DE172313-DD6A-45F7-8345-1EF104BD6A71}" srcOrd="0" destOrd="0" presId="urn:microsoft.com/office/officeart/2005/8/layout/gear1"/>
    <dgm:cxn modelId="{6742585F-835E-4E7A-AF57-A501DA1610B8}" type="presOf" srcId="{E2615460-EB51-4BDA-A4F8-EE43747B2660}" destId="{6E7E3B68-F80F-4B8D-A636-0B00013E669D}" srcOrd="2" destOrd="0" presId="urn:microsoft.com/office/officeart/2005/8/layout/gear1"/>
    <dgm:cxn modelId="{7C075147-2F74-4DE9-A1F2-1DD61FE71702}" type="presOf" srcId="{8C1E5395-BD5C-4FF2-B13B-EA32DB55E66E}" destId="{8276AE6E-0A61-4AA3-8CA9-6A5AA564BCAB}" srcOrd="0" destOrd="0" presId="urn:microsoft.com/office/officeart/2005/8/layout/gear1"/>
    <dgm:cxn modelId="{4B06DB73-256D-4635-A2C2-FF4FC1E84562}" type="presOf" srcId="{94FE715C-DA5D-44A9-9800-C561F4152FF2}" destId="{FCD85D8D-275B-4D4C-8D52-05F75E1C6411}" srcOrd="0" destOrd="0" presId="urn:microsoft.com/office/officeart/2005/8/layout/gear1"/>
    <dgm:cxn modelId="{BCA16354-DFD8-49D3-85D4-1259E95165F4}" type="presOf" srcId="{8C1E5395-BD5C-4FF2-B13B-EA32DB55E66E}" destId="{19BECC5E-CBF6-4ADA-B889-7914C9ADDC9F}" srcOrd="1" destOrd="0" presId="urn:microsoft.com/office/officeart/2005/8/layout/gear1"/>
    <dgm:cxn modelId="{C64AC955-8BED-47D7-8BFD-469FD0B89355}" srcId="{94FAE5B1-45AA-4DF0-9C9B-3CB7A94FC961}" destId="{E2615460-EB51-4BDA-A4F8-EE43747B2660}" srcOrd="1" destOrd="0" parTransId="{4F304AE3-3AA5-4C11-9EE3-24CF42B550FA}" sibTransId="{08E8E213-372F-4C47-94ED-836401FAA77B}"/>
    <dgm:cxn modelId="{CD6FA777-7F08-46B5-A3D6-47C954CC4E06}" type="presOf" srcId="{E2615460-EB51-4BDA-A4F8-EE43747B2660}" destId="{C57857C4-15E4-4EFA-99E6-A2C76185E6C4}" srcOrd="1" destOrd="0" presId="urn:microsoft.com/office/officeart/2005/8/layout/gear1"/>
    <dgm:cxn modelId="{C3D8618E-E21F-48FE-9BFD-36C2EEB72D6B}" type="presOf" srcId="{8B630D01-44F1-4971-8E76-7BA6F521E488}" destId="{B2A3362D-FC8F-49FE-93B3-2EB6D31AC3EC}" srcOrd="0" destOrd="0" presId="urn:microsoft.com/office/officeart/2005/8/layout/gear1"/>
    <dgm:cxn modelId="{59F69C92-16AC-4408-B6C2-A0149218872E}" srcId="{94FAE5B1-45AA-4DF0-9C9B-3CB7A94FC961}" destId="{8C1E5395-BD5C-4FF2-B13B-EA32DB55E66E}" srcOrd="0" destOrd="0" parTransId="{844E5A1E-EF2E-4E6A-8DCD-3E20B2734B4D}" sibTransId="{94FE715C-DA5D-44A9-9800-C561F4152FF2}"/>
    <dgm:cxn modelId="{501826BA-1A5B-43CA-A52A-F678A8EA4BF7}" type="presOf" srcId="{94FAE5B1-45AA-4DF0-9C9B-3CB7A94FC961}" destId="{26A2153F-9223-4E14-931A-A8323D684A03}" srcOrd="0" destOrd="0" presId="urn:microsoft.com/office/officeart/2005/8/layout/gear1"/>
    <dgm:cxn modelId="{FAD745BB-3576-4F97-B8BD-AC1FA51FB56A}" type="presOf" srcId="{8C1E5395-BD5C-4FF2-B13B-EA32DB55E66E}" destId="{A77208A6-BC45-4785-BC19-B15C3B192E3B}" srcOrd="2" destOrd="0" presId="urn:microsoft.com/office/officeart/2005/8/layout/gear1"/>
    <dgm:cxn modelId="{9AB2BAD6-57C9-4826-812A-102EAED15B41}" type="presOf" srcId="{A307FF27-B67F-4E4F-8B50-8590DE146925}" destId="{23061A87-0945-44F9-A08A-034AADCD19AD}" srcOrd="0" destOrd="0" presId="urn:microsoft.com/office/officeart/2005/8/layout/gear1"/>
    <dgm:cxn modelId="{938FFAD8-6D24-4EF2-9466-21D5BCB8E59E}" type="presOf" srcId="{8B630D01-44F1-4971-8E76-7BA6F521E488}" destId="{B17B04FC-2F15-4893-BD80-DD7CD7E0B454}" srcOrd="1" destOrd="0" presId="urn:microsoft.com/office/officeart/2005/8/layout/gear1"/>
    <dgm:cxn modelId="{7166E6E8-9CF6-44A6-A0A9-D7AB7FD27AA1}" srcId="{94FAE5B1-45AA-4DF0-9C9B-3CB7A94FC961}" destId="{8B630D01-44F1-4971-8E76-7BA6F521E488}" srcOrd="2" destOrd="0" parTransId="{5EF71156-B299-4048-AC07-97E44092DCFA}" sibTransId="{A307FF27-B67F-4E4F-8B50-8590DE146925}"/>
    <dgm:cxn modelId="{9758562E-172B-4B31-9D4F-518ACC9162B7}" type="presParOf" srcId="{26A2153F-9223-4E14-931A-A8323D684A03}" destId="{8276AE6E-0A61-4AA3-8CA9-6A5AA564BCAB}" srcOrd="0" destOrd="0" presId="urn:microsoft.com/office/officeart/2005/8/layout/gear1"/>
    <dgm:cxn modelId="{DC4AE567-C090-42C9-BDBC-810786FA98A1}" type="presParOf" srcId="{26A2153F-9223-4E14-931A-A8323D684A03}" destId="{19BECC5E-CBF6-4ADA-B889-7914C9ADDC9F}" srcOrd="1" destOrd="0" presId="urn:microsoft.com/office/officeart/2005/8/layout/gear1"/>
    <dgm:cxn modelId="{93F2BDAC-963A-4A30-9074-7801278A60CC}" type="presParOf" srcId="{26A2153F-9223-4E14-931A-A8323D684A03}" destId="{A77208A6-BC45-4785-BC19-B15C3B192E3B}" srcOrd="2" destOrd="0" presId="urn:microsoft.com/office/officeart/2005/8/layout/gear1"/>
    <dgm:cxn modelId="{70FEF215-3A7D-4DD7-99D5-A9F8A4E661E2}" type="presParOf" srcId="{26A2153F-9223-4E14-931A-A8323D684A03}" destId="{36472DAC-B3F7-4230-B523-3BEEF99D3F87}" srcOrd="3" destOrd="0" presId="urn:microsoft.com/office/officeart/2005/8/layout/gear1"/>
    <dgm:cxn modelId="{0E6F4A55-67EA-486C-AC97-BEC124D74657}" type="presParOf" srcId="{26A2153F-9223-4E14-931A-A8323D684A03}" destId="{C57857C4-15E4-4EFA-99E6-A2C76185E6C4}" srcOrd="4" destOrd="0" presId="urn:microsoft.com/office/officeart/2005/8/layout/gear1"/>
    <dgm:cxn modelId="{5A4ABB3C-C2FE-406C-9C42-878C811A4159}" type="presParOf" srcId="{26A2153F-9223-4E14-931A-A8323D684A03}" destId="{6E7E3B68-F80F-4B8D-A636-0B00013E669D}" srcOrd="5" destOrd="0" presId="urn:microsoft.com/office/officeart/2005/8/layout/gear1"/>
    <dgm:cxn modelId="{C3275F0C-E559-4FFF-B621-47175F5FAD36}" type="presParOf" srcId="{26A2153F-9223-4E14-931A-A8323D684A03}" destId="{B2A3362D-FC8F-49FE-93B3-2EB6D31AC3EC}" srcOrd="6" destOrd="0" presId="urn:microsoft.com/office/officeart/2005/8/layout/gear1"/>
    <dgm:cxn modelId="{28438863-B1D1-4231-AF0D-C0626ED91FDB}" type="presParOf" srcId="{26A2153F-9223-4E14-931A-A8323D684A03}" destId="{B17B04FC-2F15-4893-BD80-DD7CD7E0B454}" srcOrd="7" destOrd="0" presId="urn:microsoft.com/office/officeart/2005/8/layout/gear1"/>
    <dgm:cxn modelId="{350CBCAE-2F55-4655-80AB-4556875D91FE}" type="presParOf" srcId="{26A2153F-9223-4E14-931A-A8323D684A03}" destId="{BE0C3806-AD44-42A0-BBF6-BA94461B5A43}" srcOrd="8" destOrd="0" presId="urn:microsoft.com/office/officeart/2005/8/layout/gear1"/>
    <dgm:cxn modelId="{C90678B2-ED12-48D5-943A-63E476E719F0}" type="presParOf" srcId="{26A2153F-9223-4E14-931A-A8323D684A03}" destId="{517B4F3C-4EEE-4B51-977F-6133C45FC42D}" srcOrd="9" destOrd="0" presId="urn:microsoft.com/office/officeart/2005/8/layout/gear1"/>
    <dgm:cxn modelId="{7731A953-DB1F-48AF-A765-2B85BE26F954}" type="presParOf" srcId="{26A2153F-9223-4E14-931A-A8323D684A03}" destId="{FCD85D8D-275B-4D4C-8D52-05F75E1C6411}" srcOrd="10" destOrd="0" presId="urn:microsoft.com/office/officeart/2005/8/layout/gear1"/>
    <dgm:cxn modelId="{766FF1C3-B886-40AF-A70B-E6B9DACB9699}" type="presParOf" srcId="{26A2153F-9223-4E14-931A-A8323D684A03}" destId="{DE172313-DD6A-45F7-8345-1EF104BD6A71}" srcOrd="11" destOrd="0" presId="urn:microsoft.com/office/officeart/2005/8/layout/gear1"/>
    <dgm:cxn modelId="{733C2E63-748F-4042-A7AF-9055060FEC66}" type="presParOf" srcId="{26A2153F-9223-4E14-931A-A8323D684A03}" destId="{23061A87-0945-44F9-A08A-034AADCD19AD}"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6AE6E-0A61-4AA3-8CA9-6A5AA564BCAB}">
      <dsp:nvSpPr>
        <dsp:cNvPr id="0" name=""/>
        <dsp:cNvSpPr/>
      </dsp:nvSpPr>
      <dsp:spPr>
        <a:xfrm>
          <a:off x="3793066" y="2438400"/>
          <a:ext cx="2980266" cy="2980266"/>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Cognitive </a:t>
          </a:r>
        </a:p>
        <a:p>
          <a:pPr marL="0" lvl="0" indent="0" algn="ctr" defTabSz="1422400">
            <a:lnSpc>
              <a:spcPct val="90000"/>
            </a:lnSpc>
            <a:spcBef>
              <a:spcPct val="0"/>
            </a:spcBef>
            <a:spcAft>
              <a:spcPct val="35000"/>
            </a:spcAft>
            <a:buNone/>
          </a:pPr>
          <a:r>
            <a:rPr lang="en-GB" sz="3200" kern="1200" dirty="0"/>
            <a:t>Science</a:t>
          </a:r>
        </a:p>
      </dsp:txBody>
      <dsp:txXfrm>
        <a:off x="4392232" y="3136513"/>
        <a:ext cx="1781934" cy="1531918"/>
      </dsp:txXfrm>
    </dsp:sp>
    <dsp:sp modelId="{36472DAC-B3F7-4230-B523-3BEEF99D3F87}">
      <dsp:nvSpPr>
        <dsp:cNvPr id="0" name=""/>
        <dsp:cNvSpPr/>
      </dsp:nvSpPr>
      <dsp:spPr>
        <a:xfrm>
          <a:off x="2059093" y="1733973"/>
          <a:ext cx="2167466" cy="216746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err="1"/>
            <a:t>Rosenshine’s</a:t>
          </a:r>
          <a:r>
            <a:rPr lang="en-GB" sz="1500" kern="1200" dirty="0"/>
            <a:t> Principles</a:t>
          </a:r>
        </a:p>
      </dsp:txBody>
      <dsp:txXfrm>
        <a:off x="2604759" y="2282937"/>
        <a:ext cx="1076134" cy="1069538"/>
      </dsp:txXfrm>
    </dsp:sp>
    <dsp:sp modelId="{B2A3362D-FC8F-49FE-93B3-2EB6D31AC3EC}">
      <dsp:nvSpPr>
        <dsp:cNvPr id="0" name=""/>
        <dsp:cNvSpPr/>
      </dsp:nvSpPr>
      <dsp:spPr>
        <a:xfrm rot="20700000">
          <a:off x="3273095" y="238642"/>
          <a:ext cx="2123675" cy="212367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EPA Teaching Principles</a:t>
          </a:r>
        </a:p>
      </dsp:txBody>
      <dsp:txXfrm rot="-20700000">
        <a:off x="3738879" y="704426"/>
        <a:ext cx="1192106" cy="1192106"/>
      </dsp:txXfrm>
    </dsp:sp>
    <dsp:sp modelId="{FCD85D8D-275B-4D4C-8D52-05F75E1C6411}">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172313-DD6A-45F7-8345-1EF104BD6A71}">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061A87-0945-44F9-A08A-034AADCD19AD}">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2202" cy="499376"/>
          </a:xfrm>
          <a:prstGeom prst="rect">
            <a:avLst/>
          </a:prstGeom>
        </p:spPr>
        <p:txBody>
          <a:bodyPr vert="horz" lIns="91870" tIns="45935" rIns="91870" bIns="45935" rtlCol="0"/>
          <a:lstStyle>
            <a:lvl1pPr algn="l">
              <a:defRPr sz="1200"/>
            </a:lvl1pPr>
          </a:lstStyle>
          <a:p>
            <a:endParaRPr lang="en-GB"/>
          </a:p>
        </p:txBody>
      </p:sp>
      <p:sp>
        <p:nvSpPr>
          <p:cNvPr id="3" name="Date Placeholder 2"/>
          <p:cNvSpPr>
            <a:spLocks noGrp="1"/>
          </p:cNvSpPr>
          <p:nvPr>
            <p:ph type="dt" idx="1"/>
          </p:nvPr>
        </p:nvSpPr>
        <p:spPr>
          <a:xfrm>
            <a:off x="3884701" y="2"/>
            <a:ext cx="2972202" cy="499376"/>
          </a:xfrm>
          <a:prstGeom prst="rect">
            <a:avLst/>
          </a:prstGeom>
        </p:spPr>
        <p:txBody>
          <a:bodyPr vert="horz" lIns="91870" tIns="45935" rIns="91870" bIns="45935" rtlCol="0"/>
          <a:lstStyle>
            <a:lvl1pPr algn="r">
              <a:defRPr sz="1200"/>
            </a:lvl1pPr>
          </a:lstStyle>
          <a:p>
            <a:fld id="{40BA61B2-B33E-411C-8F6B-ABD82FFEC0B4}" type="datetimeFigureOut">
              <a:rPr lang="en-GB" smtClean="0"/>
              <a:t>06/01/2024</a:t>
            </a:fld>
            <a:endParaRPr lang="en-GB"/>
          </a:p>
        </p:txBody>
      </p:sp>
      <p:sp>
        <p:nvSpPr>
          <p:cNvPr id="4" name="Slide Image Placeholder 3"/>
          <p:cNvSpPr>
            <a:spLocks noGrp="1" noRot="1" noChangeAspect="1"/>
          </p:cNvSpPr>
          <p:nvPr>
            <p:ph type="sldImg" idx="2"/>
          </p:nvPr>
        </p:nvSpPr>
        <p:spPr>
          <a:xfrm>
            <a:off x="444500" y="1241425"/>
            <a:ext cx="5969000" cy="3357563"/>
          </a:xfrm>
          <a:prstGeom prst="rect">
            <a:avLst/>
          </a:prstGeom>
          <a:noFill/>
          <a:ln w="12700">
            <a:solidFill>
              <a:prstClr val="black"/>
            </a:solidFill>
          </a:ln>
        </p:spPr>
        <p:txBody>
          <a:bodyPr vert="horz" lIns="91870" tIns="45935" rIns="91870" bIns="45935" rtlCol="0" anchor="ctr"/>
          <a:lstStyle/>
          <a:p>
            <a:endParaRPr lang="en-GB"/>
          </a:p>
        </p:txBody>
      </p:sp>
      <p:sp>
        <p:nvSpPr>
          <p:cNvPr id="5" name="Notes Placeholder 4"/>
          <p:cNvSpPr>
            <a:spLocks noGrp="1"/>
          </p:cNvSpPr>
          <p:nvPr>
            <p:ph type="body" sz="quarter" idx="3"/>
          </p:nvPr>
        </p:nvSpPr>
        <p:spPr>
          <a:xfrm>
            <a:off x="685472" y="4787033"/>
            <a:ext cx="5487058" cy="3916028"/>
          </a:xfrm>
          <a:prstGeom prst="rect">
            <a:avLst/>
          </a:prstGeom>
        </p:spPr>
        <p:txBody>
          <a:bodyPr vert="horz" lIns="91870" tIns="45935" rIns="91870" bIns="4593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313"/>
            <a:ext cx="2972202" cy="499375"/>
          </a:xfrm>
          <a:prstGeom prst="rect">
            <a:avLst/>
          </a:prstGeom>
        </p:spPr>
        <p:txBody>
          <a:bodyPr vert="horz" lIns="91870" tIns="45935" rIns="91870" bIns="45935" rtlCol="0" anchor="b"/>
          <a:lstStyle>
            <a:lvl1pPr algn="l">
              <a:defRPr sz="1200"/>
            </a:lvl1pPr>
          </a:lstStyle>
          <a:p>
            <a:endParaRPr lang="en-GB"/>
          </a:p>
        </p:txBody>
      </p:sp>
      <p:sp>
        <p:nvSpPr>
          <p:cNvPr id="7" name="Slide Number Placeholder 6"/>
          <p:cNvSpPr>
            <a:spLocks noGrp="1"/>
          </p:cNvSpPr>
          <p:nvPr>
            <p:ph type="sldNum" sz="quarter" idx="5"/>
          </p:nvPr>
        </p:nvSpPr>
        <p:spPr>
          <a:xfrm>
            <a:off x="3884701" y="9446313"/>
            <a:ext cx="2972202" cy="499375"/>
          </a:xfrm>
          <a:prstGeom prst="rect">
            <a:avLst/>
          </a:prstGeom>
        </p:spPr>
        <p:txBody>
          <a:bodyPr vert="horz" lIns="91870" tIns="45935" rIns="91870" bIns="45935" rtlCol="0" anchor="b"/>
          <a:lstStyle>
            <a:lvl1pPr algn="r">
              <a:defRPr sz="1200"/>
            </a:lvl1pPr>
          </a:lstStyle>
          <a:p>
            <a:fld id="{B33FD5B9-3AC9-4325-B670-4DFA1B000885}" type="slidenum">
              <a:rPr lang="en-GB" smtClean="0"/>
              <a:t>‹#›</a:t>
            </a:fld>
            <a:endParaRPr lang="en-GB"/>
          </a:p>
        </p:txBody>
      </p:sp>
    </p:spTree>
    <p:extLst>
      <p:ext uri="{BB962C8B-B14F-4D97-AF65-F5344CB8AC3E}">
        <p14:creationId xmlns:p14="http://schemas.microsoft.com/office/powerpoint/2010/main" val="143900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22EB-0D60-4FC7-9136-B1EE63B43B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EE6FD50-937D-49CE-B2FC-C4792CD193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1F1F6D-9423-45C9-97E6-4946A0B12A71}"/>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5" name="Footer Placeholder 4">
            <a:extLst>
              <a:ext uri="{FF2B5EF4-FFF2-40B4-BE49-F238E27FC236}">
                <a16:creationId xmlns:a16="http://schemas.microsoft.com/office/drawing/2014/main" id="{5703796E-8AE9-414A-AA50-46F3F2D436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259B8-8119-44AC-8520-1B12985FB1F2}"/>
              </a:ext>
            </a:extLst>
          </p:cNvPr>
          <p:cNvSpPr>
            <a:spLocks noGrp="1"/>
          </p:cNvSpPr>
          <p:nvPr>
            <p:ph type="sldNum" sz="quarter" idx="12"/>
          </p:nvPr>
        </p:nvSpPr>
        <p:spPr/>
        <p:txBody>
          <a:bodyPr/>
          <a:lstStyle/>
          <a:p>
            <a:fld id="{F999E768-F08A-4B80-B42D-4DB6FE2FE5C7}" type="slidenum">
              <a:rPr lang="en-GB" smtClean="0"/>
              <a:t>‹#›</a:t>
            </a:fld>
            <a:endParaRPr lang="en-GB"/>
          </a:p>
        </p:txBody>
      </p:sp>
      <p:pic>
        <p:nvPicPr>
          <p:cNvPr id="7" name="Picture 6" descr="A screenshot of a person&#10;&#10;Description generated with very high confidence">
            <a:extLst>
              <a:ext uri="{FF2B5EF4-FFF2-40B4-BE49-F238E27FC236}">
                <a16:creationId xmlns:a16="http://schemas.microsoft.com/office/drawing/2014/main" id="{E85E0B82-AF4A-4554-B8A7-B6160B1DEE08}"/>
              </a:ext>
            </a:extLst>
          </p:cNvPr>
          <p:cNvPicPr/>
          <p:nvPr userDrawn="1"/>
        </p:nvPicPr>
        <p:blipFill rotWithShape="1">
          <a:blip r:embed="rId2">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7482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238B-84A4-4852-BE5C-7DF8F925FF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902AA9-CF38-4C1F-872D-0A8EAC4BC4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BDF3F8-2F35-4395-9DBE-CD3BFD48F08C}"/>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5" name="Footer Placeholder 4">
            <a:extLst>
              <a:ext uri="{FF2B5EF4-FFF2-40B4-BE49-F238E27FC236}">
                <a16:creationId xmlns:a16="http://schemas.microsoft.com/office/drawing/2014/main" id="{8F079EEF-CE83-465C-8FA3-C15632E15E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DCEDA4-EBB2-4A1D-9A6B-CCC8E397F453}"/>
              </a:ext>
            </a:extLst>
          </p:cNvPr>
          <p:cNvSpPr>
            <a:spLocks noGrp="1"/>
          </p:cNvSpPr>
          <p:nvPr>
            <p:ph type="sldNum" sz="quarter" idx="12"/>
          </p:nvPr>
        </p:nvSpPr>
        <p:spPr/>
        <p:txBody>
          <a:bodyPr/>
          <a:lstStyle/>
          <a:p>
            <a:fld id="{F999E768-F08A-4B80-B42D-4DB6FE2FE5C7}" type="slidenum">
              <a:rPr lang="en-GB" smtClean="0"/>
              <a:t>‹#›</a:t>
            </a:fld>
            <a:endParaRPr lang="en-GB"/>
          </a:p>
        </p:txBody>
      </p:sp>
    </p:spTree>
    <p:extLst>
      <p:ext uri="{BB962C8B-B14F-4D97-AF65-F5344CB8AC3E}">
        <p14:creationId xmlns:p14="http://schemas.microsoft.com/office/powerpoint/2010/main" val="67777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901818-9455-4973-8782-06E0F2A136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FED5BC-7BF1-47B4-82E1-C72C06016D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EE9FBA-1510-447A-A403-243CF07087F4}"/>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5" name="Footer Placeholder 4">
            <a:extLst>
              <a:ext uri="{FF2B5EF4-FFF2-40B4-BE49-F238E27FC236}">
                <a16:creationId xmlns:a16="http://schemas.microsoft.com/office/drawing/2014/main" id="{98ABB33E-2807-490C-B1B2-4C2D8E0BDE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9F82DA-F783-4CE8-B95E-AAC426D24845}"/>
              </a:ext>
            </a:extLst>
          </p:cNvPr>
          <p:cNvSpPr>
            <a:spLocks noGrp="1"/>
          </p:cNvSpPr>
          <p:nvPr>
            <p:ph type="sldNum" sz="quarter" idx="12"/>
          </p:nvPr>
        </p:nvSpPr>
        <p:spPr/>
        <p:txBody>
          <a:bodyPr/>
          <a:lstStyle/>
          <a:p>
            <a:fld id="{F999E768-F08A-4B80-B42D-4DB6FE2FE5C7}" type="slidenum">
              <a:rPr lang="en-GB" smtClean="0"/>
              <a:t>‹#›</a:t>
            </a:fld>
            <a:endParaRPr lang="en-GB"/>
          </a:p>
        </p:txBody>
      </p:sp>
    </p:spTree>
    <p:extLst>
      <p:ext uri="{BB962C8B-B14F-4D97-AF65-F5344CB8AC3E}">
        <p14:creationId xmlns:p14="http://schemas.microsoft.com/office/powerpoint/2010/main" val="411945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1/6/2024</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68338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1/6/2024</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030186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1/6/2024</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385848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1/6/2024</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17610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1/6/2024</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2839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1/6/2024</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947479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1/6/2024</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326763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1/6/2024</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970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1CFF-DC03-42C0-B5AA-29560CE848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3C5C9C-0886-4C07-AAF4-8B465E931D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B8926F-7DB3-46A6-8369-55DAA6D1848B}"/>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5" name="Footer Placeholder 4">
            <a:extLst>
              <a:ext uri="{FF2B5EF4-FFF2-40B4-BE49-F238E27FC236}">
                <a16:creationId xmlns:a16="http://schemas.microsoft.com/office/drawing/2014/main" id="{DF5381B9-403E-4D14-A348-79215F47FF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FBB96D-B0D0-4B08-A8CE-EE550D8EEB88}"/>
              </a:ext>
            </a:extLst>
          </p:cNvPr>
          <p:cNvSpPr>
            <a:spLocks noGrp="1"/>
          </p:cNvSpPr>
          <p:nvPr>
            <p:ph type="sldNum" sz="quarter" idx="12"/>
          </p:nvPr>
        </p:nvSpPr>
        <p:spPr/>
        <p:txBody>
          <a:bodyPr/>
          <a:lstStyle/>
          <a:p>
            <a:fld id="{F999E768-F08A-4B80-B42D-4DB6FE2FE5C7}" type="slidenum">
              <a:rPr lang="en-GB" smtClean="0"/>
              <a:t>‹#›</a:t>
            </a:fld>
            <a:endParaRPr lang="en-GB"/>
          </a:p>
        </p:txBody>
      </p:sp>
      <p:pic>
        <p:nvPicPr>
          <p:cNvPr id="7" name="Picture 6" descr="A screenshot of a person&#10;&#10;Description generated with very high confidence">
            <a:extLst>
              <a:ext uri="{FF2B5EF4-FFF2-40B4-BE49-F238E27FC236}">
                <a16:creationId xmlns:a16="http://schemas.microsoft.com/office/drawing/2014/main" id="{07A3E270-82E7-404A-B019-986A2F66B7D7}"/>
              </a:ext>
            </a:extLst>
          </p:cNvPr>
          <p:cNvPicPr/>
          <p:nvPr userDrawn="1"/>
        </p:nvPicPr>
        <p:blipFill rotWithShape="1">
          <a:blip r:embed="rId2">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850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1/6/2024</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092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1/6/2024</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47547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1/6/2024</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657814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F4559-B7BC-446D-934E-51E29E3E4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6BFB09-A044-4262-B596-00F2F10299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3AD3C5-6247-4D1E-8A58-BC44D22066C8}"/>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5" name="Footer Placeholder 4">
            <a:extLst>
              <a:ext uri="{FF2B5EF4-FFF2-40B4-BE49-F238E27FC236}">
                <a16:creationId xmlns:a16="http://schemas.microsoft.com/office/drawing/2014/main" id="{59C8BD35-1C0D-43A3-8D7B-B4201AC77C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F1FCD-4FB3-4412-A231-EE9144C719DD}"/>
              </a:ext>
            </a:extLst>
          </p:cNvPr>
          <p:cNvSpPr>
            <a:spLocks noGrp="1"/>
          </p:cNvSpPr>
          <p:nvPr>
            <p:ph type="sldNum" sz="quarter" idx="12"/>
          </p:nvPr>
        </p:nvSpPr>
        <p:spPr/>
        <p:txBody>
          <a:bodyPr/>
          <a:lstStyle/>
          <a:p>
            <a:fld id="{F999E768-F08A-4B80-B42D-4DB6FE2FE5C7}" type="slidenum">
              <a:rPr lang="en-GB" smtClean="0"/>
              <a:t>‹#›</a:t>
            </a:fld>
            <a:endParaRPr lang="en-GB"/>
          </a:p>
        </p:txBody>
      </p:sp>
      <p:pic>
        <p:nvPicPr>
          <p:cNvPr id="7" name="Picture 6" descr="A screenshot of a person&#10;&#10;Description generated with very high confidence">
            <a:extLst>
              <a:ext uri="{FF2B5EF4-FFF2-40B4-BE49-F238E27FC236}">
                <a16:creationId xmlns:a16="http://schemas.microsoft.com/office/drawing/2014/main" id="{B3A96D0D-85A3-4A40-8FD0-658A77D5B2F3}"/>
              </a:ext>
            </a:extLst>
          </p:cNvPr>
          <p:cNvPicPr/>
          <p:nvPr userDrawn="1"/>
        </p:nvPicPr>
        <p:blipFill rotWithShape="1">
          <a:blip r:embed="rId2">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283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2B91-B05B-43A4-A7AD-FB87B49884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05B6F6-5C15-4AD7-B6EA-839A8D7E18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55758B-4319-4A37-A5C0-7BAAF11FF5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766253-A613-4E7A-B605-7B83CD424508}"/>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6" name="Footer Placeholder 5">
            <a:extLst>
              <a:ext uri="{FF2B5EF4-FFF2-40B4-BE49-F238E27FC236}">
                <a16:creationId xmlns:a16="http://schemas.microsoft.com/office/drawing/2014/main" id="{033EFBA8-AF42-4481-B405-D55C97EDE6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02F193-C376-4A4A-AD33-181885485821}"/>
              </a:ext>
            </a:extLst>
          </p:cNvPr>
          <p:cNvSpPr>
            <a:spLocks noGrp="1"/>
          </p:cNvSpPr>
          <p:nvPr>
            <p:ph type="sldNum" sz="quarter" idx="12"/>
          </p:nvPr>
        </p:nvSpPr>
        <p:spPr/>
        <p:txBody>
          <a:bodyPr/>
          <a:lstStyle/>
          <a:p>
            <a:fld id="{F999E768-F08A-4B80-B42D-4DB6FE2FE5C7}" type="slidenum">
              <a:rPr lang="en-GB" smtClean="0"/>
              <a:t>‹#›</a:t>
            </a:fld>
            <a:endParaRPr lang="en-GB"/>
          </a:p>
        </p:txBody>
      </p:sp>
      <p:pic>
        <p:nvPicPr>
          <p:cNvPr id="8" name="Picture 7" descr="A screenshot of a person&#10;&#10;Description generated with very high confidence">
            <a:extLst>
              <a:ext uri="{FF2B5EF4-FFF2-40B4-BE49-F238E27FC236}">
                <a16:creationId xmlns:a16="http://schemas.microsoft.com/office/drawing/2014/main" id="{1139F91F-E09D-4D6B-B1C2-1A01BF7F960D}"/>
              </a:ext>
            </a:extLst>
          </p:cNvPr>
          <p:cNvPicPr/>
          <p:nvPr userDrawn="1"/>
        </p:nvPicPr>
        <p:blipFill rotWithShape="1">
          <a:blip r:embed="rId2">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2219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12C3-4474-4D8A-84C6-3598DF3A0C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897914-842F-4B2F-A927-F7A1092078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C223F97-A72E-410B-929D-99930BDF6E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AD97E0-A9A5-40C4-BCD1-39EDC1F2D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2348366-93F5-48B9-AC7F-4ED28DD593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116D9A-48A4-45D1-AA3C-F92EAEA55892}"/>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8" name="Footer Placeholder 7">
            <a:extLst>
              <a:ext uri="{FF2B5EF4-FFF2-40B4-BE49-F238E27FC236}">
                <a16:creationId xmlns:a16="http://schemas.microsoft.com/office/drawing/2014/main" id="{1E993AE1-B8B4-4519-9F44-C2F8E57D13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61CE25-B885-4EF7-91BC-157B3475440C}"/>
              </a:ext>
            </a:extLst>
          </p:cNvPr>
          <p:cNvSpPr>
            <a:spLocks noGrp="1"/>
          </p:cNvSpPr>
          <p:nvPr>
            <p:ph type="sldNum" sz="quarter" idx="12"/>
          </p:nvPr>
        </p:nvSpPr>
        <p:spPr/>
        <p:txBody>
          <a:bodyPr/>
          <a:lstStyle/>
          <a:p>
            <a:fld id="{F999E768-F08A-4B80-B42D-4DB6FE2FE5C7}" type="slidenum">
              <a:rPr lang="en-GB" smtClean="0"/>
              <a:t>‹#›</a:t>
            </a:fld>
            <a:endParaRPr lang="en-GB"/>
          </a:p>
        </p:txBody>
      </p:sp>
      <p:pic>
        <p:nvPicPr>
          <p:cNvPr id="10" name="Picture 9" descr="A screenshot of a person&#10;&#10;Description generated with very high confidence">
            <a:extLst>
              <a:ext uri="{FF2B5EF4-FFF2-40B4-BE49-F238E27FC236}">
                <a16:creationId xmlns:a16="http://schemas.microsoft.com/office/drawing/2014/main" id="{358B144B-AFEB-45FB-BAEC-82B57C1B6283}"/>
              </a:ext>
            </a:extLst>
          </p:cNvPr>
          <p:cNvPicPr/>
          <p:nvPr userDrawn="1"/>
        </p:nvPicPr>
        <p:blipFill rotWithShape="1">
          <a:blip r:embed="rId2">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734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8D7CF-0FD5-41AF-8C34-B23DBC424EF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7AA066-6400-4A4E-B7EC-8B470F8140A5}"/>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4" name="Footer Placeholder 3">
            <a:extLst>
              <a:ext uri="{FF2B5EF4-FFF2-40B4-BE49-F238E27FC236}">
                <a16:creationId xmlns:a16="http://schemas.microsoft.com/office/drawing/2014/main" id="{2C21FF28-6ADB-48A5-9A87-EB355CD797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E1FC2A-64D3-4327-A657-12451019AA74}"/>
              </a:ext>
            </a:extLst>
          </p:cNvPr>
          <p:cNvSpPr>
            <a:spLocks noGrp="1"/>
          </p:cNvSpPr>
          <p:nvPr>
            <p:ph type="sldNum" sz="quarter" idx="12"/>
          </p:nvPr>
        </p:nvSpPr>
        <p:spPr/>
        <p:txBody>
          <a:bodyPr/>
          <a:lstStyle/>
          <a:p>
            <a:fld id="{F999E768-F08A-4B80-B42D-4DB6FE2FE5C7}" type="slidenum">
              <a:rPr lang="en-GB" smtClean="0"/>
              <a:t>‹#›</a:t>
            </a:fld>
            <a:endParaRPr lang="en-GB"/>
          </a:p>
        </p:txBody>
      </p:sp>
      <p:pic>
        <p:nvPicPr>
          <p:cNvPr id="6" name="Picture 5" descr="A screenshot of a person&#10;&#10;Description generated with very high confidence">
            <a:extLst>
              <a:ext uri="{FF2B5EF4-FFF2-40B4-BE49-F238E27FC236}">
                <a16:creationId xmlns:a16="http://schemas.microsoft.com/office/drawing/2014/main" id="{A4D5CA1C-A890-4A28-946E-BC24D37E1795}"/>
              </a:ext>
            </a:extLst>
          </p:cNvPr>
          <p:cNvPicPr/>
          <p:nvPr userDrawn="1"/>
        </p:nvPicPr>
        <p:blipFill rotWithShape="1">
          <a:blip r:embed="rId2">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8462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59F0BF-D5E7-4C1C-A78B-CE0957F9FFDA}"/>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3" name="Footer Placeholder 2">
            <a:extLst>
              <a:ext uri="{FF2B5EF4-FFF2-40B4-BE49-F238E27FC236}">
                <a16:creationId xmlns:a16="http://schemas.microsoft.com/office/drawing/2014/main" id="{ABF9FD51-3FB7-4073-9C0D-675DD21070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37FF12-48BD-4D51-AAC7-F02349EF15A3}"/>
              </a:ext>
            </a:extLst>
          </p:cNvPr>
          <p:cNvSpPr>
            <a:spLocks noGrp="1"/>
          </p:cNvSpPr>
          <p:nvPr>
            <p:ph type="sldNum" sz="quarter" idx="12"/>
          </p:nvPr>
        </p:nvSpPr>
        <p:spPr/>
        <p:txBody>
          <a:bodyPr/>
          <a:lstStyle/>
          <a:p>
            <a:fld id="{F999E768-F08A-4B80-B42D-4DB6FE2FE5C7}" type="slidenum">
              <a:rPr lang="en-GB" smtClean="0"/>
              <a:t>‹#›</a:t>
            </a:fld>
            <a:endParaRPr lang="en-GB"/>
          </a:p>
        </p:txBody>
      </p:sp>
    </p:spTree>
    <p:extLst>
      <p:ext uri="{BB962C8B-B14F-4D97-AF65-F5344CB8AC3E}">
        <p14:creationId xmlns:p14="http://schemas.microsoft.com/office/powerpoint/2010/main" val="4241556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2267-EBDD-48D1-B452-32B901E23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6EE7E5D-BB1E-4BFE-9ECF-49B270741A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5DE6D9-920A-41F2-BCFE-F21EF1402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FFAD70-0AC2-467D-81DE-440F3F9D4F04}"/>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6" name="Footer Placeholder 5">
            <a:extLst>
              <a:ext uri="{FF2B5EF4-FFF2-40B4-BE49-F238E27FC236}">
                <a16:creationId xmlns:a16="http://schemas.microsoft.com/office/drawing/2014/main" id="{E569CD9D-3395-4A9E-A01C-D5822E8084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E50805-B379-4825-9342-5DB3F53E8E0F}"/>
              </a:ext>
            </a:extLst>
          </p:cNvPr>
          <p:cNvSpPr>
            <a:spLocks noGrp="1"/>
          </p:cNvSpPr>
          <p:nvPr>
            <p:ph type="sldNum" sz="quarter" idx="12"/>
          </p:nvPr>
        </p:nvSpPr>
        <p:spPr/>
        <p:txBody>
          <a:bodyPr/>
          <a:lstStyle/>
          <a:p>
            <a:fld id="{F999E768-F08A-4B80-B42D-4DB6FE2FE5C7}" type="slidenum">
              <a:rPr lang="en-GB" smtClean="0"/>
              <a:t>‹#›</a:t>
            </a:fld>
            <a:endParaRPr lang="en-GB"/>
          </a:p>
        </p:txBody>
      </p:sp>
    </p:spTree>
    <p:extLst>
      <p:ext uri="{BB962C8B-B14F-4D97-AF65-F5344CB8AC3E}">
        <p14:creationId xmlns:p14="http://schemas.microsoft.com/office/powerpoint/2010/main" val="88333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0303-EDA9-40CE-8A73-CD44D2885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0B1522-D30B-477E-B0B1-1881968A1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BF02928-2C40-471F-8089-0AF80AAEF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2CE114-9F0A-4A23-A2CA-1E4EA5602C14}"/>
              </a:ext>
            </a:extLst>
          </p:cNvPr>
          <p:cNvSpPr>
            <a:spLocks noGrp="1"/>
          </p:cNvSpPr>
          <p:nvPr>
            <p:ph type="dt" sz="half" idx="10"/>
          </p:nvPr>
        </p:nvSpPr>
        <p:spPr/>
        <p:txBody>
          <a:bodyPr/>
          <a:lstStyle/>
          <a:p>
            <a:fld id="{83465958-2A8E-4464-B8BF-E993BFEA0BE9}" type="datetimeFigureOut">
              <a:rPr lang="en-GB" smtClean="0"/>
              <a:t>06/01/2024</a:t>
            </a:fld>
            <a:endParaRPr lang="en-GB"/>
          </a:p>
        </p:txBody>
      </p:sp>
      <p:sp>
        <p:nvSpPr>
          <p:cNvPr id="6" name="Footer Placeholder 5">
            <a:extLst>
              <a:ext uri="{FF2B5EF4-FFF2-40B4-BE49-F238E27FC236}">
                <a16:creationId xmlns:a16="http://schemas.microsoft.com/office/drawing/2014/main" id="{458686CD-D12B-4FD3-BE9C-5559018896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559198-2571-4D4C-8F86-01EC14532712}"/>
              </a:ext>
            </a:extLst>
          </p:cNvPr>
          <p:cNvSpPr>
            <a:spLocks noGrp="1"/>
          </p:cNvSpPr>
          <p:nvPr>
            <p:ph type="sldNum" sz="quarter" idx="12"/>
          </p:nvPr>
        </p:nvSpPr>
        <p:spPr/>
        <p:txBody>
          <a:bodyPr/>
          <a:lstStyle/>
          <a:p>
            <a:fld id="{F999E768-F08A-4B80-B42D-4DB6FE2FE5C7}" type="slidenum">
              <a:rPr lang="en-GB" smtClean="0"/>
              <a:t>‹#›</a:t>
            </a:fld>
            <a:endParaRPr lang="en-GB"/>
          </a:p>
        </p:txBody>
      </p:sp>
    </p:spTree>
    <p:extLst>
      <p:ext uri="{BB962C8B-B14F-4D97-AF65-F5344CB8AC3E}">
        <p14:creationId xmlns:p14="http://schemas.microsoft.com/office/powerpoint/2010/main" val="382207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9935EA-6E53-4757-AB7D-C85E18D7E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7C6B86-28FA-453A-8087-8652FB4216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A8E230-8470-4500-B16F-BA01B2F257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65958-2A8E-4464-B8BF-E993BFEA0BE9}" type="datetimeFigureOut">
              <a:rPr lang="en-GB" smtClean="0"/>
              <a:t>06/01/2024</a:t>
            </a:fld>
            <a:endParaRPr lang="en-GB"/>
          </a:p>
        </p:txBody>
      </p:sp>
      <p:sp>
        <p:nvSpPr>
          <p:cNvPr id="5" name="Footer Placeholder 4">
            <a:extLst>
              <a:ext uri="{FF2B5EF4-FFF2-40B4-BE49-F238E27FC236}">
                <a16:creationId xmlns:a16="http://schemas.microsoft.com/office/drawing/2014/main" id="{45D4773A-F629-479B-8878-ABF147F90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1F24B8-30E7-4FA2-887B-F5C3E5CD8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9E768-F08A-4B80-B42D-4DB6FE2FE5C7}" type="slidenum">
              <a:rPr lang="en-GB" smtClean="0"/>
              <a:t>‹#›</a:t>
            </a:fld>
            <a:endParaRPr lang="en-GB"/>
          </a:p>
        </p:txBody>
      </p:sp>
      <p:sp>
        <p:nvSpPr>
          <p:cNvPr id="7" name="Title 1">
            <a:extLst>
              <a:ext uri="{FF2B5EF4-FFF2-40B4-BE49-F238E27FC236}">
                <a16:creationId xmlns:a16="http://schemas.microsoft.com/office/drawing/2014/main" id="{2F3E5984-25DA-4F1A-A0F2-55EE78A44857}"/>
              </a:ext>
            </a:extLst>
          </p:cNvPr>
          <p:cNvSpPr txBox="1">
            <a:spLocks/>
          </p:cNvSpPr>
          <p:nvPr userDrawn="1"/>
        </p:nvSpPr>
        <p:spPr>
          <a:xfrm>
            <a:off x="29656" y="6445658"/>
            <a:ext cx="8231756" cy="41234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rgbClr val="000000"/>
                </a:solidFill>
              </a:rPr>
              <a:t>Developing teaching and learning – embedding lessons from Cognitive Science</a:t>
            </a:r>
          </a:p>
        </p:txBody>
      </p:sp>
      <p:cxnSp>
        <p:nvCxnSpPr>
          <p:cNvPr id="8" name="Straight Connector 7">
            <a:extLst>
              <a:ext uri="{FF2B5EF4-FFF2-40B4-BE49-F238E27FC236}">
                <a16:creationId xmlns:a16="http://schemas.microsoft.com/office/drawing/2014/main" id="{0A22D3D6-19C4-4D37-B7E6-68DAAB9EEFE3}"/>
              </a:ext>
            </a:extLst>
          </p:cNvPr>
          <p:cNvCxnSpPr/>
          <p:nvPr userDrawn="1"/>
        </p:nvCxnSpPr>
        <p:spPr>
          <a:xfrm>
            <a:off x="0" y="6442745"/>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116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1/6/2024</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205899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svg"/><Relationship Id="rId7" Type="http://schemas.openxmlformats.org/officeDocument/2006/relationships/diagramQuickStyle" Target="../diagrams/quickStyle1.xml"/><Relationship Id="rId12"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hyperlink" Target="https://www.olicav.com/" TargetMode="Externa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image" Target="../media/image1.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811628A-35B4-4560-A66D-42B571803F62}"/>
              </a:ext>
            </a:extLst>
          </p:cNvPr>
          <p:cNvSpPr/>
          <p:nvPr/>
        </p:nvSpPr>
        <p:spPr>
          <a:xfrm rot="16200000">
            <a:off x="5398389" y="1038604"/>
            <a:ext cx="440418" cy="11198365"/>
          </a:xfrm>
          <a:prstGeom prst="rect">
            <a:avLst/>
          </a:prstGeom>
          <a:solidFill>
            <a:srgbClr val="080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D30F3AF-5DEF-4230-B5B1-73E1F49AEF6C}"/>
              </a:ext>
            </a:extLst>
          </p:cNvPr>
          <p:cNvSpPr/>
          <p:nvPr/>
        </p:nvSpPr>
        <p:spPr>
          <a:xfrm>
            <a:off x="1803633" y="0"/>
            <a:ext cx="4987411" cy="5947794"/>
          </a:xfrm>
          <a:prstGeom prst="rect">
            <a:avLst/>
          </a:prstGeom>
          <a:solidFill>
            <a:srgbClr val="0703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F344CD-DDDC-46DB-A874-CE1706AC6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8365" y="6417577"/>
            <a:ext cx="993634" cy="440422"/>
          </a:xfrm>
          <a:prstGeom prst="rect">
            <a:avLst/>
          </a:prstGeom>
        </p:spPr>
      </p:pic>
      <p:sp>
        <p:nvSpPr>
          <p:cNvPr id="11" name="Rectangle 10">
            <a:extLst>
              <a:ext uri="{FF2B5EF4-FFF2-40B4-BE49-F238E27FC236}">
                <a16:creationId xmlns:a16="http://schemas.microsoft.com/office/drawing/2014/main" id="{D188CF29-334B-45B3-97D1-0757074724EF}"/>
              </a:ext>
            </a:extLst>
          </p:cNvPr>
          <p:cNvSpPr/>
          <p:nvPr/>
        </p:nvSpPr>
        <p:spPr>
          <a:xfrm>
            <a:off x="2168799" y="2263898"/>
            <a:ext cx="4419460" cy="2923877"/>
          </a:xfrm>
          <a:prstGeom prst="rect">
            <a:avLst/>
          </a:prstGeom>
        </p:spPr>
        <p:txBody>
          <a:bodyPr wrap="square">
            <a:spAutoFit/>
          </a:bodyPr>
          <a:lstStyle/>
          <a:p>
            <a:r>
              <a:rPr lang="en-GB" sz="3600" dirty="0">
                <a:solidFill>
                  <a:schemeClr val="bg1"/>
                </a:solidFill>
                <a:latin typeface="Calibri" panose="020F0502020204030204" pitchFamily="34" charset="0"/>
                <a:cs typeface="Calibri" panose="020F0502020204030204" pitchFamily="34" charset="0"/>
              </a:rPr>
              <a:t>Active Learning – getting children thinking</a:t>
            </a:r>
          </a:p>
          <a:p>
            <a:endParaRPr lang="en-GB" sz="1600" dirty="0">
              <a:solidFill>
                <a:schemeClr val="bg1"/>
              </a:solidFill>
              <a:latin typeface="Calibri" panose="020F0502020204030204" pitchFamily="34" charset="0"/>
              <a:cs typeface="Calibri" panose="020F0502020204030204" pitchFamily="34" charset="0"/>
            </a:endParaRPr>
          </a:p>
          <a:p>
            <a:r>
              <a:rPr lang="en-GB" sz="3200" dirty="0">
                <a:solidFill>
                  <a:schemeClr val="bg1"/>
                </a:solidFill>
                <a:latin typeface="Calibri" panose="020F0502020204030204" pitchFamily="34" charset="0"/>
                <a:cs typeface="Calibri" panose="020F0502020204030204" pitchFamily="34" charset="0"/>
              </a:rPr>
              <a:t>EPA Primary Joint INSET</a:t>
            </a:r>
            <a:r>
              <a:rPr lang="en-GB" sz="1600" dirty="0">
                <a:solidFill>
                  <a:schemeClr val="bg1"/>
                </a:solidFill>
                <a:latin typeface="Calibri" panose="020F0502020204030204" pitchFamily="34" charset="0"/>
                <a:cs typeface="Calibri" panose="020F0502020204030204" pitchFamily="34" charset="0"/>
              </a:rPr>
              <a:t> </a:t>
            </a:r>
            <a:r>
              <a:rPr lang="en-GB" sz="2800" dirty="0">
                <a:solidFill>
                  <a:schemeClr val="bg1"/>
                </a:solidFill>
                <a:latin typeface="Calibri" panose="020F0502020204030204" pitchFamily="34" charset="0"/>
                <a:cs typeface="Calibri" panose="020F0502020204030204" pitchFamily="34" charset="0"/>
              </a:rPr>
              <a:t>January 2024</a:t>
            </a:r>
          </a:p>
        </p:txBody>
      </p:sp>
      <p:pic>
        <p:nvPicPr>
          <p:cNvPr id="13" name="Picture 12">
            <a:extLst>
              <a:ext uri="{FF2B5EF4-FFF2-40B4-BE49-F238E27FC236}">
                <a16:creationId xmlns:a16="http://schemas.microsoft.com/office/drawing/2014/main" id="{416F4C63-E99B-4A63-9985-4C6B91ADC7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20" r="24389"/>
          <a:stretch/>
        </p:blipFill>
        <p:spPr>
          <a:xfrm>
            <a:off x="6853805" y="2284080"/>
            <a:ext cx="2896998" cy="3663714"/>
          </a:xfrm>
          <a:prstGeom prst="rect">
            <a:avLst/>
          </a:prstGeom>
        </p:spPr>
      </p:pic>
      <p:pic>
        <p:nvPicPr>
          <p:cNvPr id="16" name="Picture 15">
            <a:extLst>
              <a:ext uri="{FF2B5EF4-FFF2-40B4-BE49-F238E27FC236}">
                <a16:creationId xmlns:a16="http://schemas.microsoft.com/office/drawing/2014/main" id="{A0E42052-1AE4-4594-94C0-8EC91D2B47B1}"/>
              </a:ext>
            </a:extLst>
          </p:cNvPr>
          <p:cNvPicPr>
            <a:picLocks noChangeAspect="1"/>
          </p:cNvPicPr>
          <p:nvPr/>
        </p:nvPicPr>
        <p:blipFill rotWithShape="1">
          <a:blip r:embed="rId4">
            <a:extLst>
              <a:ext uri="{28A0092B-C50C-407E-A947-70E740481C1C}">
                <a14:useLocalDpi xmlns:a14="http://schemas.microsoft.com/office/drawing/2010/main" val="0"/>
              </a:ext>
            </a:extLst>
          </a:blip>
          <a:srcRect l="20020" t="-383" r="41026"/>
          <a:stretch/>
        </p:blipFill>
        <p:spPr>
          <a:xfrm>
            <a:off x="9813565" y="2263898"/>
            <a:ext cx="2378436" cy="3663714"/>
          </a:xfrm>
          <a:prstGeom prst="rect">
            <a:avLst/>
          </a:prstGeom>
        </p:spPr>
      </p:pic>
      <p:pic>
        <p:nvPicPr>
          <p:cNvPr id="3" name="Picture 2">
            <a:extLst>
              <a:ext uri="{FF2B5EF4-FFF2-40B4-BE49-F238E27FC236}">
                <a16:creationId xmlns:a16="http://schemas.microsoft.com/office/drawing/2014/main" id="{A93FB9CC-705C-429A-B626-52F6DFD3E3BC}"/>
              </a:ext>
            </a:extLst>
          </p:cNvPr>
          <p:cNvPicPr>
            <a:picLocks noChangeAspect="1"/>
          </p:cNvPicPr>
          <p:nvPr/>
        </p:nvPicPr>
        <p:blipFill rotWithShape="1">
          <a:blip r:embed="rId5">
            <a:extLst>
              <a:ext uri="{28A0092B-C50C-407E-A947-70E740481C1C}">
                <a14:useLocalDpi xmlns:a14="http://schemas.microsoft.com/office/drawing/2010/main" val="0"/>
              </a:ext>
            </a:extLst>
          </a:blip>
          <a:srcRect l="51182" r="27547"/>
          <a:stretch/>
        </p:blipFill>
        <p:spPr>
          <a:xfrm>
            <a:off x="0" y="2291094"/>
            <a:ext cx="1740871" cy="3649686"/>
          </a:xfrm>
          <a:prstGeom prst="rect">
            <a:avLst/>
          </a:prstGeom>
        </p:spPr>
      </p:pic>
    </p:spTree>
    <p:extLst>
      <p:ext uri="{BB962C8B-B14F-4D97-AF65-F5344CB8AC3E}">
        <p14:creationId xmlns:p14="http://schemas.microsoft.com/office/powerpoint/2010/main" val="301526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Head with gears">
            <a:extLst>
              <a:ext uri="{FF2B5EF4-FFF2-40B4-BE49-F238E27FC236}">
                <a16:creationId xmlns:a16="http://schemas.microsoft.com/office/drawing/2014/main" id="{8C5C2E96-3965-4B16-9CE7-A950152FB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2166" y="67112"/>
            <a:ext cx="1971413" cy="1971413"/>
          </a:xfrm>
          <a:prstGeom prst="rect">
            <a:avLst/>
          </a:prstGeom>
        </p:spPr>
      </p:pic>
      <p:pic>
        <p:nvPicPr>
          <p:cNvPr id="4" name="Picture 3">
            <a:extLst>
              <a:ext uri="{FF2B5EF4-FFF2-40B4-BE49-F238E27FC236}">
                <a16:creationId xmlns:a16="http://schemas.microsoft.com/office/drawing/2014/main" id="{79DB91A4-A2D3-42ED-B524-05A57851DE9D}"/>
              </a:ext>
            </a:extLst>
          </p:cNvPr>
          <p:cNvPicPr>
            <a:picLocks noChangeAspect="1"/>
          </p:cNvPicPr>
          <p:nvPr/>
        </p:nvPicPr>
        <p:blipFill rotWithShape="1">
          <a:blip r:embed="rId5"/>
          <a:srcRect l="21286" t="38631" r="60286" b="35417"/>
          <a:stretch/>
        </p:blipFill>
        <p:spPr>
          <a:xfrm>
            <a:off x="3943214" y="2856118"/>
            <a:ext cx="8038011" cy="3395902"/>
          </a:xfrm>
          <a:prstGeom prst="rect">
            <a:avLst/>
          </a:prstGeom>
        </p:spPr>
      </p:pic>
      <p:sp>
        <p:nvSpPr>
          <p:cNvPr id="5" name="Rectangle 4">
            <a:extLst>
              <a:ext uri="{FF2B5EF4-FFF2-40B4-BE49-F238E27FC236}">
                <a16:creationId xmlns:a16="http://schemas.microsoft.com/office/drawing/2014/main" id="{322F15E4-ADB7-4DB8-B02B-FB678DEEB20E}"/>
              </a:ext>
            </a:extLst>
          </p:cNvPr>
          <p:cNvSpPr/>
          <p:nvPr/>
        </p:nvSpPr>
        <p:spPr>
          <a:xfrm>
            <a:off x="705394" y="1052818"/>
            <a:ext cx="8534400" cy="1938992"/>
          </a:xfrm>
          <a:prstGeom prst="rect">
            <a:avLst/>
          </a:prstGeom>
        </p:spPr>
        <p:txBody>
          <a:bodyPr wrap="square">
            <a:spAutoFit/>
          </a:bodyPr>
          <a:lstStyle/>
          <a:p>
            <a:pPr marL="342900" indent="-342900">
              <a:buAutoNum type="arabicPeriod"/>
            </a:pPr>
            <a:r>
              <a:rPr lang="en-GB" sz="2400" dirty="0"/>
              <a:t>Learning requires information to be committed to long-term memory.</a:t>
            </a:r>
          </a:p>
          <a:p>
            <a:pPr marL="342900" indent="-342900">
              <a:buAutoNum type="arabicPeriod"/>
            </a:pPr>
            <a:r>
              <a:rPr lang="en-GB" sz="2400" dirty="0"/>
              <a:t>Information is processed through the working memory. </a:t>
            </a:r>
          </a:p>
          <a:p>
            <a:pPr marL="342900" indent="-342900">
              <a:buAutoNum type="arabicPeriod"/>
            </a:pPr>
            <a:r>
              <a:rPr lang="en-GB" sz="2400" dirty="0"/>
              <a:t>The working memory has limited capacity and can be overloaded. </a:t>
            </a:r>
          </a:p>
        </p:txBody>
      </p:sp>
      <p:sp>
        <p:nvSpPr>
          <p:cNvPr id="9" name="TextBox 8">
            <a:extLst>
              <a:ext uri="{FF2B5EF4-FFF2-40B4-BE49-F238E27FC236}">
                <a16:creationId xmlns:a16="http://schemas.microsoft.com/office/drawing/2014/main" id="{15C66C9E-E00E-4335-A228-42D54F1D36A7}"/>
              </a:ext>
            </a:extLst>
          </p:cNvPr>
          <p:cNvSpPr txBox="1"/>
          <p:nvPr/>
        </p:nvSpPr>
        <p:spPr>
          <a:xfrm>
            <a:off x="1143820" y="3539860"/>
            <a:ext cx="2235510" cy="523220"/>
          </a:xfrm>
          <a:prstGeom prst="rect">
            <a:avLst/>
          </a:prstGeom>
          <a:solidFill>
            <a:schemeClr val="accent6">
              <a:lumMod val="40000"/>
              <a:lumOff val="60000"/>
            </a:schemeClr>
          </a:solidFill>
          <a:ln w="28575">
            <a:solidFill>
              <a:schemeClr val="accent6"/>
            </a:solidFill>
          </a:ln>
        </p:spPr>
        <p:txBody>
          <a:bodyPr wrap="square" rtlCol="0">
            <a:spAutoFit/>
          </a:bodyPr>
          <a:lstStyle/>
          <a:p>
            <a:r>
              <a:rPr lang="en-GB" sz="2800" dirty="0"/>
              <a:t>Key Principles </a:t>
            </a:r>
          </a:p>
        </p:txBody>
      </p:sp>
      <p:cxnSp>
        <p:nvCxnSpPr>
          <p:cNvPr id="7" name="Straight Arrow Connector 6">
            <a:extLst>
              <a:ext uri="{FF2B5EF4-FFF2-40B4-BE49-F238E27FC236}">
                <a16:creationId xmlns:a16="http://schemas.microsoft.com/office/drawing/2014/main" id="{1DE1E44A-ECCC-4F60-9A9D-93EC42E4C6E2}"/>
              </a:ext>
            </a:extLst>
          </p:cNvPr>
          <p:cNvCxnSpPr>
            <a:cxnSpLocks/>
          </p:cNvCxnSpPr>
          <p:nvPr/>
        </p:nvCxnSpPr>
        <p:spPr>
          <a:xfrm flipV="1">
            <a:off x="2261575" y="2991810"/>
            <a:ext cx="0" cy="5480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screenshot of a person&#10;&#10;Description generated with very high confidence">
            <a:extLst>
              <a:ext uri="{FF2B5EF4-FFF2-40B4-BE49-F238E27FC236}">
                <a16:creationId xmlns:a16="http://schemas.microsoft.com/office/drawing/2014/main" id="{18ACDA53-A95E-41CF-8FE3-9254276C5029}"/>
              </a:ext>
            </a:extLst>
          </p:cNvPr>
          <p:cNvPicPr/>
          <p:nvPr/>
        </p:nvPicPr>
        <p:blipFill rotWithShape="1">
          <a:blip r:embed="rId6">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FCB208D8-85D6-AA7D-06B5-A005B4E943A3}"/>
              </a:ext>
            </a:extLst>
          </p:cNvPr>
          <p:cNvSpPr txBox="1"/>
          <p:nvPr/>
        </p:nvSpPr>
        <p:spPr>
          <a:xfrm>
            <a:off x="168421" y="282814"/>
            <a:ext cx="8890895" cy="523220"/>
          </a:xfrm>
          <a:prstGeom prst="rect">
            <a:avLst/>
          </a:prstGeom>
          <a:noFill/>
        </p:spPr>
        <p:txBody>
          <a:bodyPr wrap="none" rtlCol="0">
            <a:spAutoFit/>
          </a:bodyPr>
          <a:lstStyle/>
          <a:p>
            <a:r>
              <a:rPr lang="en-GB" sz="2800" b="1" dirty="0">
                <a:solidFill>
                  <a:srgbClr val="000000"/>
                </a:solidFill>
              </a:rPr>
              <a:t>Cognitive Science – the basis of our teaching and learning?</a:t>
            </a:r>
            <a:endParaRPr lang="en-GB" sz="2800" b="1" dirty="0"/>
          </a:p>
        </p:txBody>
      </p:sp>
    </p:spTree>
    <p:custDataLst>
      <p:tags r:id="rId1"/>
    </p:custDataLst>
    <p:extLst>
      <p:ext uri="{BB962C8B-B14F-4D97-AF65-F5344CB8AC3E}">
        <p14:creationId xmlns:p14="http://schemas.microsoft.com/office/powerpoint/2010/main" val="136439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Head with gears">
            <a:extLst>
              <a:ext uri="{FF2B5EF4-FFF2-40B4-BE49-F238E27FC236}">
                <a16:creationId xmlns:a16="http://schemas.microsoft.com/office/drawing/2014/main" id="{8C5C2E96-3965-4B16-9CE7-A950152FB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2166" y="67112"/>
            <a:ext cx="1971413" cy="1971413"/>
          </a:xfrm>
          <a:prstGeom prst="rect">
            <a:avLst/>
          </a:prstGeom>
        </p:spPr>
      </p:pic>
      <p:sp>
        <p:nvSpPr>
          <p:cNvPr id="5" name="Rectangle 4">
            <a:extLst>
              <a:ext uri="{FF2B5EF4-FFF2-40B4-BE49-F238E27FC236}">
                <a16:creationId xmlns:a16="http://schemas.microsoft.com/office/drawing/2014/main" id="{322F15E4-ADB7-4DB8-B02B-FB678DEEB20E}"/>
              </a:ext>
            </a:extLst>
          </p:cNvPr>
          <p:cNvSpPr/>
          <p:nvPr/>
        </p:nvSpPr>
        <p:spPr>
          <a:xfrm>
            <a:off x="705394" y="1052818"/>
            <a:ext cx="8534400" cy="1938992"/>
          </a:xfrm>
          <a:prstGeom prst="rect">
            <a:avLst/>
          </a:prstGeom>
        </p:spPr>
        <p:txBody>
          <a:bodyPr wrap="square">
            <a:spAutoFit/>
          </a:bodyPr>
          <a:lstStyle/>
          <a:p>
            <a:pPr marL="342900" indent="-342900">
              <a:buAutoNum type="arabicPeriod"/>
            </a:pPr>
            <a:r>
              <a:rPr lang="en-GB" sz="2400" dirty="0"/>
              <a:t>Learning requires information to be committed to long-term memory.</a:t>
            </a:r>
          </a:p>
          <a:p>
            <a:pPr marL="342900" indent="-342900">
              <a:buAutoNum type="arabicPeriod"/>
            </a:pPr>
            <a:r>
              <a:rPr lang="en-GB" sz="2400" dirty="0"/>
              <a:t>Information is processed through the working memory. </a:t>
            </a:r>
          </a:p>
          <a:p>
            <a:pPr marL="342900" indent="-342900">
              <a:buAutoNum type="arabicPeriod"/>
            </a:pPr>
            <a:r>
              <a:rPr lang="en-GB" sz="2400" dirty="0"/>
              <a:t>The working memory has limited capacity and can be overloaded. </a:t>
            </a:r>
          </a:p>
        </p:txBody>
      </p:sp>
      <p:sp>
        <p:nvSpPr>
          <p:cNvPr id="9" name="TextBox 8">
            <a:extLst>
              <a:ext uri="{FF2B5EF4-FFF2-40B4-BE49-F238E27FC236}">
                <a16:creationId xmlns:a16="http://schemas.microsoft.com/office/drawing/2014/main" id="{15C66C9E-E00E-4335-A228-42D54F1D36A7}"/>
              </a:ext>
            </a:extLst>
          </p:cNvPr>
          <p:cNvSpPr txBox="1"/>
          <p:nvPr/>
        </p:nvSpPr>
        <p:spPr>
          <a:xfrm>
            <a:off x="1143820" y="3539860"/>
            <a:ext cx="2235510" cy="523220"/>
          </a:xfrm>
          <a:prstGeom prst="rect">
            <a:avLst/>
          </a:prstGeom>
          <a:solidFill>
            <a:schemeClr val="accent6">
              <a:lumMod val="40000"/>
              <a:lumOff val="60000"/>
            </a:schemeClr>
          </a:solidFill>
          <a:ln w="28575">
            <a:solidFill>
              <a:schemeClr val="accent6"/>
            </a:solidFill>
          </a:ln>
        </p:spPr>
        <p:txBody>
          <a:bodyPr wrap="square" rtlCol="0">
            <a:spAutoFit/>
          </a:bodyPr>
          <a:lstStyle/>
          <a:p>
            <a:r>
              <a:rPr lang="en-GB" sz="2800" dirty="0"/>
              <a:t>Key Principles </a:t>
            </a:r>
          </a:p>
        </p:txBody>
      </p:sp>
      <p:cxnSp>
        <p:nvCxnSpPr>
          <p:cNvPr id="7" name="Straight Arrow Connector 6">
            <a:extLst>
              <a:ext uri="{FF2B5EF4-FFF2-40B4-BE49-F238E27FC236}">
                <a16:creationId xmlns:a16="http://schemas.microsoft.com/office/drawing/2014/main" id="{1DE1E44A-ECCC-4F60-9A9D-93EC42E4C6E2}"/>
              </a:ext>
            </a:extLst>
          </p:cNvPr>
          <p:cNvCxnSpPr>
            <a:cxnSpLocks/>
          </p:cNvCxnSpPr>
          <p:nvPr/>
        </p:nvCxnSpPr>
        <p:spPr>
          <a:xfrm flipV="1">
            <a:off x="2261575" y="2991810"/>
            <a:ext cx="0" cy="5480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A4F1F4B-725C-42F8-8853-A303A67A177A}"/>
              </a:ext>
            </a:extLst>
          </p:cNvPr>
          <p:cNvPicPr>
            <a:picLocks noChangeAspect="1"/>
          </p:cNvPicPr>
          <p:nvPr/>
        </p:nvPicPr>
        <p:blipFill rotWithShape="1">
          <a:blip r:embed="rId5"/>
          <a:srcRect l="8214" t="21013" r="67286" b="28749"/>
          <a:stretch/>
        </p:blipFill>
        <p:spPr>
          <a:xfrm>
            <a:off x="5332100" y="2786743"/>
            <a:ext cx="5463875" cy="3361158"/>
          </a:xfrm>
          <a:prstGeom prst="rect">
            <a:avLst/>
          </a:prstGeom>
        </p:spPr>
      </p:pic>
      <p:pic>
        <p:nvPicPr>
          <p:cNvPr id="11" name="Picture 10" descr="A screenshot of a person&#10;&#10;Description generated with very high confidence">
            <a:extLst>
              <a:ext uri="{FF2B5EF4-FFF2-40B4-BE49-F238E27FC236}">
                <a16:creationId xmlns:a16="http://schemas.microsoft.com/office/drawing/2014/main" id="{A98538D7-83A9-4C3D-A855-783A754F9D1D}"/>
              </a:ext>
            </a:extLst>
          </p:cNvPr>
          <p:cNvPicPr/>
          <p:nvPr/>
        </p:nvPicPr>
        <p:blipFill rotWithShape="1">
          <a:blip r:embed="rId6">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22453C51-63BA-8BE2-AD26-DBD7AD47ACA4}"/>
              </a:ext>
            </a:extLst>
          </p:cNvPr>
          <p:cNvSpPr txBox="1"/>
          <p:nvPr/>
        </p:nvSpPr>
        <p:spPr>
          <a:xfrm>
            <a:off x="271468" y="266071"/>
            <a:ext cx="8890895" cy="523220"/>
          </a:xfrm>
          <a:prstGeom prst="rect">
            <a:avLst/>
          </a:prstGeom>
          <a:noFill/>
        </p:spPr>
        <p:txBody>
          <a:bodyPr wrap="none" rtlCol="0">
            <a:spAutoFit/>
          </a:bodyPr>
          <a:lstStyle/>
          <a:p>
            <a:r>
              <a:rPr lang="en-GB" sz="2800" b="1" dirty="0">
                <a:solidFill>
                  <a:srgbClr val="000000"/>
                </a:solidFill>
              </a:rPr>
              <a:t>Cognitive Science – the basis of our teaching and learning?</a:t>
            </a:r>
            <a:endParaRPr lang="en-GB" sz="2800" b="1" dirty="0"/>
          </a:p>
        </p:txBody>
      </p:sp>
    </p:spTree>
    <p:custDataLst>
      <p:tags r:id="rId1"/>
    </p:custDataLst>
    <p:extLst>
      <p:ext uri="{BB962C8B-B14F-4D97-AF65-F5344CB8AC3E}">
        <p14:creationId xmlns:p14="http://schemas.microsoft.com/office/powerpoint/2010/main" val="26864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AD78EA-3505-4B00-98DE-1510A3958370}"/>
              </a:ext>
            </a:extLst>
          </p:cNvPr>
          <p:cNvPicPr>
            <a:picLocks noChangeAspect="1"/>
          </p:cNvPicPr>
          <p:nvPr/>
        </p:nvPicPr>
        <p:blipFill rotWithShape="1">
          <a:blip r:embed="rId2"/>
          <a:srcRect l="8214" t="21013" r="67286" b="28749"/>
          <a:stretch/>
        </p:blipFill>
        <p:spPr>
          <a:xfrm>
            <a:off x="1151985" y="304799"/>
            <a:ext cx="9594392" cy="5902087"/>
          </a:xfrm>
          <a:prstGeom prst="rect">
            <a:avLst/>
          </a:prstGeom>
        </p:spPr>
      </p:pic>
      <p:pic>
        <p:nvPicPr>
          <p:cNvPr id="3" name="Picture 2" descr="A screenshot of a person&#10;&#10;Description generated with very high confidence">
            <a:extLst>
              <a:ext uri="{FF2B5EF4-FFF2-40B4-BE49-F238E27FC236}">
                <a16:creationId xmlns:a16="http://schemas.microsoft.com/office/drawing/2014/main" id="{71F6667C-5D3A-4ED7-905F-2A9CF7F8BA8C}"/>
              </a:ext>
            </a:extLst>
          </p:cNvPr>
          <p:cNvPicPr/>
          <p:nvPr/>
        </p:nvPicPr>
        <p:blipFill rotWithShape="1">
          <a:blip r:embed="rId3">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D07DFF66-A8EC-4B18-ABF7-0F1B3F1B86A2}"/>
              </a:ext>
            </a:extLst>
          </p:cNvPr>
          <p:cNvSpPr txBox="1"/>
          <p:nvPr/>
        </p:nvSpPr>
        <p:spPr>
          <a:xfrm>
            <a:off x="2111697" y="2274838"/>
            <a:ext cx="8534400" cy="2308324"/>
          </a:xfrm>
          <a:prstGeom prst="rect">
            <a:avLst/>
          </a:prstGeom>
          <a:solidFill>
            <a:schemeClr val="accent1">
              <a:lumMod val="75000"/>
            </a:schemeClr>
          </a:solidFill>
        </p:spPr>
        <p:txBody>
          <a:bodyPr wrap="square" rtlCol="0">
            <a:spAutoFit/>
          </a:bodyPr>
          <a:lstStyle/>
          <a:p>
            <a:r>
              <a:rPr lang="en-GB" sz="2400" dirty="0">
                <a:solidFill>
                  <a:schemeClr val="bg1"/>
                </a:solidFill>
              </a:rPr>
              <a:t>Working memory isn’t a box in the brain: it is the simultaneous short-term firing of brain cells, creating a temporary network in which prior knowledge is held together with new information. This firing of brain cells takes energy. The second stage is the consolidation of that pattern of connections as a long-term memory (sometimes called  encoding).</a:t>
            </a:r>
          </a:p>
        </p:txBody>
      </p:sp>
    </p:spTree>
    <p:extLst>
      <p:ext uri="{BB962C8B-B14F-4D97-AF65-F5344CB8AC3E}">
        <p14:creationId xmlns:p14="http://schemas.microsoft.com/office/powerpoint/2010/main" val="206912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Head with gears">
            <a:extLst>
              <a:ext uri="{FF2B5EF4-FFF2-40B4-BE49-F238E27FC236}">
                <a16:creationId xmlns:a16="http://schemas.microsoft.com/office/drawing/2014/main" id="{8C5C2E96-3965-4B16-9CE7-A950152FB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2166" y="67112"/>
            <a:ext cx="1971413" cy="1971413"/>
          </a:xfrm>
          <a:prstGeom prst="rect">
            <a:avLst/>
          </a:prstGeom>
        </p:spPr>
      </p:pic>
      <p:sp>
        <p:nvSpPr>
          <p:cNvPr id="5" name="TextBox 4">
            <a:extLst>
              <a:ext uri="{FF2B5EF4-FFF2-40B4-BE49-F238E27FC236}">
                <a16:creationId xmlns:a16="http://schemas.microsoft.com/office/drawing/2014/main" id="{FB682F88-73D3-43B3-9DA2-7A8F13465A74}"/>
              </a:ext>
            </a:extLst>
          </p:cNvPr>
          <p:cNvSpPr txBox="1"/>
          <p:nvPr/>
        </p:nvSpPr>
        <p:spPr>
          <a:xfrm>
            <a:off x="2794183" y="2476655"/>
            <a:ext cx="5762475" cy="1015663"/>
          </a:xfrm>
          <a:prstGeom prst="rect">
            <a:avLst/>
          </a:prstGeom>
          <a:noFill/>
        </p:spPr>
        <p:txBody>
          <a:bodyPr wrap="none" rtlCol="0">
            <a:spAutoFit/>
          </a:bodyPr>
          <a:lstStyle/>
          <a:p>
            <a:r>
              <a:rPr lang="en-GB" sz="6000" b="1" dirty="0">
                <a:solidFill>
                  <a:srgbClr val="000000"/>
                </a:solidFill>
              </a:rPr>
              <a:t>Initial Questions?</a:t>
            </a:r>
            <a:endParaRPr lang="en-GB" sz="6000" b="1" dirty="0"/>
          </a:p>
        </p:txBody>
      </p:sp>
      <p:pic>
        <p:nvPicPr>
          <p:cNvPr id="7" name="Picture 6" descr="A screenshot of a person&#10;&#10;Description generated with very high confidence">
            <a:extLst>
              <a:ext uri="{FF2B5EF4-FFF2-40B4-BE49-F238E27FC236}">
                <a16:creationId xmlns:a16="http://schemas.microsoft.com/office/drawing/2014/main" id="{7EFEE262-EB15-438A-B1F7-1CF45BEFCEAA}"/>
              </a:ext>
            </a:extLst>
          </p:cNvPr>
          <p:cNvPicPr/>
          <p:nvPr/>
        </p:nvPicPr>
        <p:blipFill rotWithShape="1">
          <a:blip r:embed="rId5">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D57EAB6E-F5AF-B2D7-52E8-B2E2492DD7EC}"/>
              </a:ext>
            </a:extLst>
          </p:cNvPr>
          <p:cNvSpPr txBox="1"/>
          <p:nvPr/>
        </p:nvSpPr>
        <p:spPr>
          <a:xfrm>
            <a:off x="280177" y="406487"/>
            <a:ext cx="8890895" cy="523220"/>
          </a:xfrm>
          <a:prstGeom prst="rect">
            <a:avLst/>
          </a:prstGeom>
          <a:noFill/>
        </p:spPr>
        <p:txBody>
          <a:bodyPr wrap="none" rtlCol="0">
            <a:spAutoFit/>
          </a:bodyPr>
          <a:lstStyle/>
          <a:p>
            <a:r>
              <a:rPr lang="en-GB" sz="2800" b="1" dirty="0">
                <a:solidFill>
                  <a:srgbClr val="000000"/>
                </a:solidFill>
              </a:rPr>
              <a:t>Cognitive Science – the basis of our teaching and learning?</a:t>
            </a:r>
            <a:endParaRPr lang="en-GB" sz="2800" b="1" dirty="0"/>
          </a:p>
        </p:txBody>
      </p:sp>
    </p:spTree>
    <p:custDataLst>
      <p:tags r:id="rId1"/>
    </p:custDataLst>
    <p:extLst>
      <p:ext uri="{BB962C8B-B14F-4D97-AF65-F5344CB8AC3E}">
        <p14:creationId xmlns:p14="http://schemas.microsoft.com/office/powerpoint/2010/main" val="2842277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C8694F2-F219-90AD-46EC-75DA63905EC5}"/>
              </a:ext>
            </a:extLst>
          </p:cNvPr>
          <p:cNvSpPr txBox="1"/>
          <p:nvPr/>
        </p:nvSpPr>
        <p:spPr>
          <a:xfrm>
            <a:off x="838200" y="184805"/>
            <a:ext cx="10515600" cy="15058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kern="1200" dirty="0">
                <a:latin typeface="+mj-lt"/>
                <a:ea typeface="+mj-ea"/>
                <a:cs typeface="+mj-cs"/>
              </a:rPr>
              <a:t>How can we use cognitive science to ensure our teaching allows children to remember more?</a:t>
            </a:r>
          </a:p>
        </p:txBody>
      </p:sp>
      <p:pic>
        <p:nvPicPr>
          <p:cNvPr id="3" name="Picture 2" descr="A book cover with cartoon characters&#10;&#10;Description automatically generated">
            <a:extLst>
              <a:ext uri="{FF2B5EF4-FFF2-40B4-BE49-F238E27FC236}">
                <a16:creationId xmlns:a16="http://schemas.microsoft.com/office/drawing/2014/main" id="{A241B0B3-AAAC-6783-6D29-3EEC1E960BC3}"/>
              </a:ext>
            </a:extLst>
          </p:cNvPr>
          <p:cNvPicPr>
            <a:picLocks noChangeAspect="1"/>
          </p:cNvPicPr>
          <p:nvPr/>
        </p:nvPicPr>
        <p:blipFill>
          <a:blip r:embed="rId2"/>
          <a:stretch>
            <a:fillRect/>
          </a:stretch>
        </p:blipFill>
        <p:spPr>
          <a:xfrm>
            <a:off x="452171" y="1990568"/>
            <a:ext cx="5708699" cy="3809256"/>
          </a:xfrm>
          <a:prstGeom prst="rect">
            <a:avLst/>
          </a:prstGeom>
        </p:spPr>
      </p:pic>
      <p:sp>
        <p:nvSpPr>
          <p:cNvPr id="4" name="TextBox 3">
            <a:extLst>
              <a:ext uri="{FF2B5EF4-FFF2-40B4-BE49-F238E27FC236}">
                <a16:creationId xmlns:a16="http://schemas.microsoft.com/office/drawing/2014/main" id="{8DB0A820-F96F-DD59-0F43-8B517D46E58D}"/>
              </a:ext>
            </a:extLst>
          </p:cNvPr>
          <p:cNvSpPr txBox="1"/>
          <p:nvPr/>
        </p:nvSpPr>
        <p:spPr>
          <a:xfrm>
            <a:off x="6697738" y="2035022"/>
            <a:ext cx="5259008"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FF0000"/>
                </a:solidFill>
                <a:cs typeface="Calibri"/>
              </a:rPr>
              <a:t>Barak </a:t>
            </a:r>
            <a:r>
              <a:rPr lang="en-US" sz="3200" err="1">
                <a:solidFill>
                  <a:srgbClr val="FF0000"/>
                </a:solidFill>
                <a:cs typeface="Calibri"/>
              </a:rPr>
              <a:t>Rosenshine's</a:t>
            </a:r>
            <a:r>
              <a:rPr lang="en-US" sz="3200" dirty="0">
                <a:solidFill>
                  <a:srgbClr val="FF0000"/>
                </a:solidFill>
                <a:cs typeface="Calibri"/>
              </a:rPr>
              <a:t> research is based on 3 sources:</a:t>
            </a:r>
          </a:p>
          <a:p>
            <a:endParaRPr lang="en-US" sz="3200" dirty="0">
              <a:solidFill>
                <a:srgbClr val="FF0000"/>
              </a:solidFill>
              <a:cs typeface="Calibri"/>
            </a:endParaRPr>
          </a:p>
          <a:p>
            <a:pPr marL="285750" indent="-285750">
              <a:buFont typeface="Arial"/>
              <a:buChar char="•"/>
            </a:pPr>
            <a:r>
              <a:rPr lang="en-US" sz="3200" dirty="0">
                <a:solidFill>
                  <a:srgbClr val="FF0000"/>
                </a:solidFill>
                <a:cs typeface="Calibri"/>
              </a:rPr>
              <a:t>Research in cognitive science</a:t>
            </a:r>
          </a:p>
          <a:p>
            <a:pPr marL="285750" indent="-285750">
              <a:buFont typeface="Arial"/>
              <a:buChar char="•"/>
            </a:pPr>
            <a:r>
              <a:rPr lang="en-US" sz="3200" dirty="0">
                <a:solidFill>
                  <a:srgbClr val="FF0000"/>
                </a:solidFill>
                <a:cs typeface="Calibri"/>
              </a:rPr>
              <a:t>research of 'master' teachers</a:t>
            </a:r>
          </a:p>
          <a:p>
            <a:pPr marL="285750" indent="-285750">
              <a:buFont typeface="Arial"/>
              <a:buChar char="•"/>
            </a:pPr>
            <a:r>
              <a:rPr lang="en-US" sz="3200" dirty="0">
                <a:solidFill>
                  <a:srgbClr val="FF0000"/>
                </a:solidFill>
                <a:cs typeface="Calibri"/>
              </a:rPr>
              <a:t>Research on cognitive supports.</a:t>
            </a:r>
          </a:p>
          <a:p>
            <a:pPr marL="285750" indent="-285750">
              <a:buFont typeface="Arial"/>
              <a:buChar char="•"/>
            </a:pPr>
            <a:endParaRPr lang="en-US" dirty="0">
              <a:cs typeface="Calibri"/>
            </a:endParaRPr>
          </a:p>
        </p:txBody>
      </p:sp>
      <p:sp>
        <p:nvSpPr>
          <p:cNvPr id="5" name="TextBox 4">
            <a:extLst>
              <a:ext uri="{FF2B5EF4-FFF2-40B4-BE49-F238E27FC236}">
                <a16:creationId xmlns:a16="http://schemas.microsoft.com/office/drawing/2014/main" id="{CC7D07BF-95E1-22B5-85F2-D746759FCE7D}"/>
              </a:ext>
            </a:extLst>
          </p:cNvPr>
          <p:cNvSpPr txBox="1"/>
          <p:nvPr/>
        </p:nvSpPr>
        <p:spPr>
          <a:xfrm>
            <a:off x="1687286" y="615042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American Educator 2012</a:t>
            </a:r>
            <a:endParaRPr lang="en-US" dirty="0"/>
          </a:p>
        </p:txBody>
      </p:sp>
    </p:spTree>
    <p:extLst>
      <p:ext uri="{BB962C8B-B14F-4D97-AF65-F5344CB8AC3E}">
        <p14:creationId xmlns:p14="http://schemas.microsoft.com/office/powerpoint/2010/main" val="368140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1029" name="Rectangle 7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1030" name="Rectangle 74">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77" name="Rectangle 76">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5" name="TextBox 4">
            <a:extLst>
              <a:ext uri="{FF2B5EF4-FFF2-40B4-BE49-F238E27FC236}">
                <a16:creationId xmlns:a16="http://schemas.microsoft.com/office/drawing/2014/main" id="{FACF737B-8FDD-457B-8623-547BD8FC0285}"/>
              </a:ext>
            </a:extLst>
          </p:cNvPr>
          <p:cNvSpPr txBox="1"/>
          <p:nvPr/>
        </p:nvSpPr>
        <p:spPr>
          <a:xfrm>
            <a:off x="960438" y="640080"/>
            <a:ext cx="4500737" cy="219456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all" spc="120" normalizeH="0" baseline="0" noProof="0">
                <a:ln>
                  <a:noFill/>
                </a:ln>
                <a:solidFill>
                  <a:prstClr val="white"/>
                </a:solidFill>
                <a:effectLst/>
                <a:uLnTx/>
                <a:uFillTx/>
                <a:latin typeface="Franklin Gothic Demi Cond"/>
                <a:ea typeface="+mn-ea"/>
                <a:cs typeface="+mn-cs"/>
              </a:rPr>
              <a:t>Rosenshine’s 10 Principles of Instruction</a:t>
            </a:r>
          </a:p>
        </p:txBody>
      </p:sp>
      <p:sp>
        <p:nvSpPr>
          <p:cNvPr id="3" name="TextBox 2">
            <a:extLst>
              <a:ext uri="{FF2B5EF4-FFF2-40B4-BE49-F238E27FC236}">
                <a16:creationId xmlns:a16="http://schemas.microsoft.com/office/drawing/2014/main" id="{97805132-94D5-4939-92B1-F2F694FDD971}"/>
              </a:ext>
            </a:extLst>
          </p:cNvPr>
          <p:cNvSpPr txBox="1"/>
          <p:nvPr/>
        </p:nvSpPr>
        <p:spPr>
          <a:xfrm>
            <a:off x="960438" y="2916936"/>
            <a:ext cx="4500737" cy="326440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Daily review.</a:t>
            </a:r>
          </a:p>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Present new material using small steps.</a:t>
            </a:r>
          </a:p>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Ask questions.</a:t>
            </a:r>
          </a:p>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Provide models.</a:t>
            </a:r>
          </a:p>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Guide Student practice.</a:t>
            </a:r>
          </a:p>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Check for student understanding.</a:t>
            </a:r>
          </a:p>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Obtain a high success rate.</a:t>
            </a:r>
          </a:p>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Provide scaffolds for difficult tasks.</a:t>
            </a:r>
          </a:p>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Independent practice.</a:t>
            </a:r>
          </a:p>
          <a:p>
            <a:pPr marL="0" marR="0" lvl="0" indent="0" algn="l" defTabSz="914400" rtl="0" eaLnBrk="1" fontAlgn="auto" latinLnBrk="0" hangingPunct="1">
              <a:lnSpc>
                <a:spcPct val="91000"/>
              </a:lnSpc>
              <a:spcBef>
                <a:spcPts val="0"/>
              </a:spcBef>
              <a:spcAft>
                <a:spcPts val="600"/>
              </a:spcAft>
              <a:buClrTx/>
              <a:buSzTx/>
              <a:buFont typeface="+mj-lt"/>
              <a:buAutoNum type="arabicPeriod"/>
              <a:tabLst/>
              <a:defRPr/>
            </a:pPr>
            <a:r>
              <a:rPr kumimoji="0" lang="en-US" sz="1700" b="0" i="0" u="none" strike="noStrike" kern="1200" cap="none" spc="50" normalizeH="0" baseline="0" noProof="0" dirty="0">
                <a:ln>
                  <a:noFill/>
                </a:ln>
                <a:solidFill>
                  <a:prstClr val="white"/>
                </a:solidFill>
                <a:effectLst/>
                <a:uLnTx/>
                <a:uFillTx/>
                <a:latin typeface="Franklin Gothic Medium"/>
                <a:ea typeface="+mn-ea"/>
                <a:cs typeface="+mn-cs"/>
              </a:rPr>
              <a:t>Weekly and monthly review.</a:t>
            </a:r>
          </a:p>
        </p:txBody>
      </p:sp>
      <p:pic>
        <p:nvPicPr>
          <p:cNvPr id="12" name="Picture 4">
            <a:extLst>
              <a:ext uri="{FF2B5EF4-FFF2-40B4-BE49-F238E27FC236}">
                <a16:creationId xmlns:a16="http://schemas.microsoft.com/office/drawing/2014/main" id="{9F032BD6-4898-42E7-B395-0C213027681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0606" y="641048"/>
            <a:ext cx="3942783" cy="557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00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B2ABAA-D515-1064-0088-BAA6CB6ED435}"/>
              </a:ext>
            </a:extLst>
          </p:cNvPr>
          <p:cNvSpPr txBox="1"/>
          <p:nvPr/>
        </p:nvSpPr>
        <p:spPr>
          <a:xfrm>
            <a:off x="561296" y="71604"/>
            <a:ext cx="4996641" cy="219456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2600" kern="1200" cap="all" spc="120" baseline="0" dirty="0">
                <a:solidFill>
                  <a:schemeClr val="bg1"/>
                </a:solidFill>
                <a:latin typeface="+mj-lt"/>
                <a:ea typeface="+mj-ea"/>
                <a:cs typeface="+mj-cs"/>
              </a:rPr>
              <a:t>Tom Sherrington identifies 4 </a:t>
            </a:r>
            <a:r>
              <a:rPr lang="en-US" sz="2600" cap="all" spc="120" dirty="0">
                <a:solidFill>
                  <a:schemeClr val="bg1"/>
                </a:solidFill>
                <a:latin typeface="+mj-lt"/>
                <a:ea typeface="+mj-ea"/>
                <a:cs typeface="+mj-cs"/>
              </a:rPr>
              <a:t>strands</a:t>
            </a:r>
            <a:r>
              <a:rPr lang="en-US" sz="2600" kern="1200" cap="all" spc="120" baseline="0" dirty="0">
                <a:solidFill>
                  <a:schemeClr val="bg1"/>
                </a:solidFill>
                <a:latin typeface="+mj-lt"/>
                <a:ea typeface="+mj-ea"/>
                <a:cs typeface="+mj-cs"/>
              </a:rPr>
              <a:t> across</a:t>
            </a:r>
            <a:r>
              <a:rPr lang="en-US" sz="2600" cap="all" spc="120" dirty="0">
                <a:solidFill>
                  <a:schemeClr val="bg1"/>
                </a:solidFill>
                <a:latin typeface="+mj-lt"/>
                <a:ea typeface="+mj-ea"/>
                <a:cs typeface="+mj-cs"/>
              </a:rPr>
              <a:t> </a:t>
            </a:r>
            <a:r>
              <a:rPr lang="en-US" sz="2600" kern="1200" cap="all" spc="120" baseline="0" dirty="0" err="1">
                <a:solidFill>
                  <a:schemeClr val="bg1"/>
                </a:solidFill>
                <a:latin typeface="+mj-lt"/>
                <a:ea typeface="+mj-ea"/>
                <a:cs typeface="+mj-cs"/>
              </a:rPr>
              <a:t>Rosenshine's</a:t>
            </a:r>
            <a:r>
              <a:rPr lang="en-US" sz="2600" kern="1200" cap="all" spc="120" baseline="0" dirty="0">
                <a:solidFill>
                  <a:schemeClr val="bg1"/>
                </a:solidFill>
                <a:latin typeface="+mj-lt"/>
                <a:ea typeface="+mj-ea"/>
                <a:cs typeface="+mj-cs"/>
              </a:rPr>
              <a:t> Principles of Instruction</a:t>
            </a:r>
            <a:endParaRPr lang="en-US">
              <a:solidFill>
                <a:schemeClr val="bg1"/>
              </a:solidFill>
              <a:ea typeface="+mj-ea"/>
              <a:cs typeface="+mj-cs"/>
            </a:endParaRPr>
          </a:p>
        </p:txBody>
      </p:sp>
      <p:sp>
        <p:nvSpPr>
          <p:cNvPr id="3" name="TextBox 2">
            <a:extLst>
              <a:ext uri="{FF2B5EF4-FFF2-40B4-BE49-F238E27FC236}">
                <a16:creationId xmlns:a16="http://schemas.microsoft.com/office/drawing/2014/main" id="{B51386CB-B793-1FA7-24AE-EEDA4AEDB346}"/>
              </a:ext>
            </a:extLst>
          </p:cNvPr>
          <p:cNvSpPr txBox="1"/>
          <p:nvPr/>
        </p:nvSpPr>
        <p:spPr>
          <a:xfrm>
            <a:off x="222629" y="2916936"/>
            <a:ext cx="5673974" cy="330069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a:bodyPr>
          <a:lstStyle/>
          <a:p>
            <a:pPr>
              <a:lnSpc>
                <a:spcPct val="101000"/>
              </a:lnSpc>
              <a:spcAft>
                <a:spcPts val="600"/>
              </a:spcAft>
            </a:pPr>
            <a:r>
              <a:rPr lang="en-US" sz="2000" b="1" spc="50" dirty="0">
                <a:solidFill>
                  <a:schemeClr val="bg1"/>
                </a:solidFill>
              </a:rPr>
              <a:t>Strand 1:</a:t>
            </a:r>
            <a:r>
              <a:rPr lang="en-US" sz="2000" spc="50" dirty="0">
                <a:solidFill>
                  <a:schemeClr val="bg1"/>
                </a:solidFill>
              </a:rPr>
              <a:t> Reviewing Material (principles 1 and 10)</a:t>
            </a:r>
          </a:p>
          <a:p>
            <a:pPr>
              <a:lnSpc>
                <a:spcPct val="101000"/>
              </a:lnSpc>
              <a:spcAft>
                <a:spcPts val="600"/>
              </a:spcAft>
            </a:pPr>
            <a:endParaRPr lang="en-US" sz="2000" spc="50" dirty="0">
              <a:solidFill>
                <a:schemeClr val="bg1"/>
              </a:solidFill>
            </a:endParaRPr>
          </a:p>
          <a:p>
            <a:pPr>
              <a:lnSpc>
                <a:spcPct val="101000"/>
              </a:lnSpc>
              <a:spcAft>
                <a:spcPts val="600"/>
              </a:spcAft>
            </a:pPr>
            <a:r>
              <a:rPr lang="en-US" sz="2000" spc="50" dirty="0">
                <a:solidFill>
                  <a:schemeClr val="bg1"/>
                </a:solidFill>
              </a:rPr>
              <a:t>Strand 2: Questioning (principles 3 and 6)</a:t>
            </a:r>
          </a:p>
          <a:p>
            <a:pPr>
              <a:lnSpc>
                <a:spcPct val="101000"/>
              </a:lnSpc>
              <a:spcAft>
                <a:spcPts val="600"/>
              </a:spcAft>
            </a:pPr>
            <a:endParaRPr lang="en-US" sz="2000" spc="50" dirty="0">
              <a:solidFill>
                <a:schemeClr val="bg1"/>
              </a:solidFill>
            </a:endParaRPr>
          </a:p>
          <a:p>
            <a:pPr>
              <a:lnSpc>
                <a:spcPct val="101000"/>
              </a:lnSpc>
              <a:spcAft>
                <a:spcPts val="600"/>
              </a:spcAft>
            </a:pPr>
            <a:r>
              <a:rPr lang="en-US" sz="2000" spc="50" dirty="0">
                <a:solidFill>
                  <a:schemeClr val="bg1"/>
                </a:solidFill>
              </a:rPr>
              <a:t>Strand 3: Sequencing Concepts and Modelling (principles 2,4 and 8)</a:t>
            </a:r>
          </a:p>
          <a:p>
            <a:pPr>
              <a:lnSpc>
                <a:spcPct val="101000"/>
              </a:lnSpc>
              <a:spcAft>
                <a:spcPts val="600"/>
              </a:spcAft>
            </a:pPr>
            <a:endParaRPr lang="en-US" sz="2000" spc="50" dirty="0">
              <a:solidFill>
                <a:schemeClr val="bg1"/>
              </a:solidFill>
            </a:endParaRPr>
          </a:p>
          <a:p>
            <a:pPr>
              <a:lnSpc>
                <a:spcPct val="101000"/>
              </a:lnSpc>
              <a:spcAft>
                <a:spcPts val="600"/>
              </a:spcAft>
            </a:pPr>
            <a:r>
              <a:rPr lang="en-US" sz="2000" spc="50" dirty="0">
                <a:solidFill>
                  <a:schemeClr val="bg1"/>
                </a:solidFill>
              </a:rPr>
              <a:t>Strand 4: Stages of Practice (principles 5, 7 and 9)</a:t>
            </a:r>
          </a:p>
          <a:p>
            <a:pPr>
              <a:lnSpc>
                <a:spcPct val="101000"/>
              </a:lnSpc>
              <a:spcAft>
                <a:spcPts val="600"/>
              </a:spcAft>
            </a:pPr>
            <a:endParaRPr lang="en-US" spc="50">
              <a:solidFill>
                <a:schemeClr val="bg1"/>
              </a:solidFill>
            </a:endParaRPr>
          </a:p>
        </p:txBody>
      </p:sp>
      <p:pic>
        <p:nvPicPr>
          <p:cNvPr id="4" name="Picture 3">
            <a:extLst>
              <a:ext uri="{FF2B5EF4-FFF2-40B4-BE49-F238E27FC236}">
                <a16:creationId xmlns:a16="http://schemas.microsoft.com/office/drawing/2014/main" id="{CA9F32C7-7541-67B0-AD70-7E4DDDC3110C}"/>
              </a:ext>
            </a:extLst>
          </p:cNvPr>
          <p:cNvPicPr>
            <a:picLocks noChangeAspect="1"/>
          </p:cNvPicPr>
          <p:nvPr/>
        </p:nvPicPr>
        <p:blipFill>
          <a:blip r:embed="rId2"/>
          <a:stretch>
            <a:fillRect/>
          </a:stretch>
        </p:blipFill>
        <p:spPr>
          <a:xfrm>
            <a:off x="7165571" y="639232"/>
            <a:ext cx="3947521" cy="5579536"/>
          </a:xfrm>
          <a:prstGeom prst="rect">
            <a:avLst/>
          </a:prstGeom>
        </p:spPr>
      </p:pic>
    </p:spTree>
    <p:extLst>
      <p:ext uri="{BB962C8B-B14F-4D97-AF65-F5344CB8AC3E}">
        <p14:creationId xmlns:p14="http://schemas.microsoft.com/office/powerpoint/2010/main" val="2300693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F3F58-CB0B-BCCB-1F75-CFE5B23417A2}"/>
              </a:ext>
            </a:extLst>
          </p:cNvPr>
          <p:cNvSpPr txBox="1"/>
          <p:nvPr/>
        </p:nvSpPr>
        <p:spPr>
          <a:xfrm>
            <a:off x="3212496" y="430591"/>
            <a:ext cx="55976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Strand 1:</a:t>
            </a:r>
            <a:r>
              <a:rPr lang="en-US" sz="3200" dirty="0"/>
              <a:t> Reviewing Material </a:t>
            </a:r>
            <a:endParaRPr lang="en-US" sz="3200" b="1" dirty="0"/>
          </a:p>
        </p:txBody>
      </p:sp>
      <p:pic>
        <p:nvPicPr>
          <p:cNvPr id="3" name="Picture 2" descr="A screenshot of a review material&#10;&#10;Description automatically generated">
            <a:extLst>
              <a:ext uri="{FF2B5EF4-FFF2-40B4-BE49-F238E27FC236}">
                <a16:creationId xmlns:a16="http://schemas.microsoft.com/office/drawing/2014/main" id="{EB2F15AB-B412-2D7F-CCAA-604B8E0BF9F2}"/>
              </a:ext>
            </a:extLst>
          </p:cNvPr>
          <p:cNvPicPr>
            <a:picLocks noChangeAspect="1"/>
          </p:cNvPicPr>
          <p:nvPr/>
        </p:nvPicPr>
        <p:blipFill>
          <a:blip r:embed="rId2"/>
          <a:stretch>
            <a:fillRect/>
          </a:stretch>
        </p:blipFill>
        <p:spPr>
          <a:xfrm>
            <a:off x="422578" y="1079802"/>
            <a:ext cx="7524750" cy="3924300"/>
          </a:xfrm>
          <a:prstGeom prst="rect">
            <a:avLst/>
          </a:prstGeom>
        </p:spPr>
      </p:pic>
      <p:sp>
        <p:nvSpPr>
          <p:cNvPr id="4" name="TextBox 3">
            <a:extLst>
              <a:ext uri="{FF2B5EF4-FFF2-40B4-BE49-F238E27FC236}">
                <a16:creationId xmlns:a16="http://schemas.microsoft.com/office/drawing/2014/main" id="{47B5B936-6CFF-7285-6B3C-CF94D22A8708}"/>
              </a:ext>
            </a:extLst>
          </p:cNvPr>
          <p:cNvSpPr txBox="1"/>
          <p:nvPr/>
        </p:nvSpPr>
        <p:spPr>
          <a:xfrm>
            <a:off x="1130905" y="5436809"/>
            <a:ext cx="1024224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0000"/>
                </a:solidFill>
              </a:rPr>
              <a:t>Daily retrieval practice as well as going back over learning from last week/last month.</a:t>
            </a:r>
          </a:p>
        </p:txBody>
      </p:sp>
      <p:sp>
        <p:nvSpPr>
          <p:cNvPr id="5" name="TextBox 4">
            <a:extLst>
              <a:ext uri="{FF2B5EF4-FFF2-40B4-BE49-F238E27FC236}">
                <a16:creationId xmlns:a16="http://schemas.microsoft.com/office/drawing/2014/main" id="{EF32DC32-BB6C-9382-9DC0-D6B0F348004B}"/>
              </a:ext>
            </a:extLst>
          </p:cNvPr>
          <p:cNvSpPr txBox="1"/>
          <p:nvPr/>
        </p:nvSpPr>
        <p:spPr>
          <a:xfrm>
            <a:off x="7731880" y="1073452"/>
            <a:ext cx="421881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Strengthens connections between previous learning and new learning (schema)</a:t>
            </a:r>
          </a:p>
          <a:p>
            <a:pPr marL="285750" indent="-285750">
              <a:buFont typeface="Arial"/>
              <a:buChar char="•"/>
            </a:pPr>
            <a:endParaRPr lang="en-US" sz="2400" dirty="0"/>
          </a:p>
          <a:p>
            <a:pPr marL="285750" indent="-285750">
              <a:buFont typeface="Arial"/>
              <a:buChar char="•"/>
            </a:pPr>
            <a:r>
              <a:rPr lang="en-US" sz="2400" dirty="0"/>
              <a:t>Develops automaticity to free up working memory capacity allowing learners to focus on new learning.</a:t>
            </a:r>
          </a:p>
        </p:txBody>
      </p:sp>
    </p:spTree>
    <p:extLst>
      <p:ext uri="{BB962C8B-B14F-4D97-AF65-F5344CB8AC3E}">
        <p14:creationId xmlns:p14="http://schemas.microsoft.com/office/powerpoint/2010/main" val="1195769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4" name="Rectangle 13">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25106"/>
            <a:ext cx="12192000"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5" name="TextBox 4">
            <a:extLst>
              <a:ext uri="{FF2B5EF4-FFF2-40B4-BE49-F238E27FC236}">
                <a16:creationId xmlns:a16="http://schemas.microsoft.com/office/drawing/2014/main" id="{B24DBB37-AB04-42B3-A4AB-4DA38D8BD82B}"/>
              </a:ext>
            </a:extLst>
          </p:cNvPr>
          <p:cNvSpPr txBox="1"/>
          <p:nvPr/>
        </p:nvSpPr>
        <p:spPr>
          <a:xfrm>
            <a:off x="960120" y="1841412"/>
            <a:ext cx="10268712" cy="26880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200" b="0" i="0" u="none" strike="noStrike" kern="1200" cap="all" spc="120" normalizeH="0" baseline="0" noProof="0" dirty="0">
                <a:ln>
                  <a:noFill/>
                </a:ln>
                <a:solidFill>
                  <a:prstClr val="black"/>
                </a:solidFill>
                <a:effectLst/>
                <a:uLnTx/>
                <a:uFillTx/>
                <a:latin typeface="Franklin Gothic Demi Cond"/>
                <a:ea typeface="+mn-ea"/>
                <a:cs typeface="+mn-cs"/>
              </a:rPr>
              <a:t>What does </a:t>
            </a:r>
            <a:r>
              <a:rPr kumimoji="0" lang="en-US" sz="6200" b="0" i="0" u="none" strike="noStrike" kern="1200" cap="all" spc="120" normalizeH="0" baseline="0" noProof="0">
                <a:ln>
                  <a:noFill/>
                </a:ln>
                <a:solidFill>
                  <a:prstClr val="black"/>
                </a:solidFill>
                <a:effectLst/>
                <a:uLnTx/>
                <a:uFillTx/>
                <a:latin typeface="Franklin Gothic Demi Cond"/>
                <a:ea typeface="+mn-ea"/>
                <a:cs typeface="+mn-cs"/>
              </a:rPr>
              <a:t>Retrieval Practice </a:t>
            </a:r>
            <a:r>
              <a:rPr kumimoji="0" lang="en-US" sz="6200" b="0" i="0" u="none" strike="noStrike" kern="1200" cap="all" spc="120" normalizeH="0" baseline="0" noProof="0" dirty="0">
                <a:ln>
                  <a:noFill/>
                </a:ln>
                <a:solidFill>
                  <a:prstClr val="black"/>
                </a:solidFill>
                <a:effectLst/>
                <a:uLnTx/>
                <a:uFillTx/>
                <a:latin typeface="Franklin Gothic Demi Cond"/>
                <a:ea typeface="+mn-ea"/>
                <a:cs typeface="+mn-cs"/>
              </a:rPr>
              <a:t>look like in the classroom?</a:t>
            </a:r>
          </a:p>
        </p:txBody>
      </p:sp>
    </p:spTree>
    <p:extLst>
      <p:ext uri="{BB962C8B-B14F-4D97-AF65-F5344CB8AC3E}">
        <p14:creationId xmlns:p14="http://schemas.microsoft.com/office/powerpoint/2010/main" val="407189835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73" name="Rectangle 7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75" name="Rectangle 74">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4" name="TextBox 3">
            <a:extLst>
              <a:ext uri="{FF2B5EF4-FFF2-40B4-BE49-F238E27FC236}">
                <a16:creationId xmlns:a16="http://schemas.microsoft.com/office/drawing/2014/main" id="{D1C656D2-021D-4F1F-9D63-B2EE687CC98F}"/>
              </a:ext>
            </a:extLst>
          </p:cNvPr>
          <p:cNvSpPr txBox="1"/>
          <p:nvPr/>
        </p:nvSpPr>
        <p:spPr>
          <a:xfrm>
            <a:off x="960120" y="640081"/>
            <a:ext cx="5913098" cy="381210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8800" b="0" i="0" u="none" strike="noStrike" kern="1200" cap="all" spc="120" normalizeH="0" baseline="0" noProof="0">
                <a:ln>
                  <a:noFill/>
                </a:ln>
                <a:solidFill>
                  <a:prstClr val="white"/>
                </a:solidFill>
                <a:effectLst/>
                <a:uLnTx/>
                <a:uFillTx/>
                <a:latin typeface="Franklin Gothic Demi Cond"/>
                <a:ea typeface="+mn-ea"/>
                <a:cs typeface="+mn-cs"/>
              </a:rPr>
              <a:t>Low Stakes Quizzing</a:t>
            </a:r>
          </a:p>
        </p:txBody>
      </p:sp>
      <p:pic>
        <p:nvPicPr>
          <p:cNvPr id="6146" name="Picture 2">
            <a:extLst>
              <a:ext uri="{FF2B5EF4-FFF2-40B4-BE49-F238E27FC236}">
                <a16:creationId xmlns:a16="http://schemas.microsoft.com/office/drawing/2014/main" id="{EAD4788D-7214-405F-88C5-CC879E6FCE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78122" y="2128878"/>
            <a:ext cx="3368887" cy="237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35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811628A-35B4-4560-A66D-42B571803F62}"/>
              </a:ext>
            </a:extLst>
          </p:cNvPr>
          <p:cNvSpPr/>
          <p:nvPr/>
        </p:nvSpPr>
        <p:spPr>
          <a:xfrm rot="16200000">
            <a:off x="5398389" y="1038604"/>
            <a:ext cx="440418" cy="11198365"/>
          </a:xfrm>
          <a:prstGeom prst="rect">
            <a:avLst/>
          </a:prstGeom>
          <a:solidFill>
            <a:srgbClr val="080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4F344CD-DDDC-46DB-A874-CE1706AC6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8365" y="6417577"/>
            <a:ext cx="993634" cy="440422"/>
          </a:xfrm>
          <a:prstGeom prst="rect">
            <a:avLst/>
          </a:prstGeom>
        </p:spPr>
      </p:pic>
      <p:sp>
        <p:nvSpPr>
          <p:cNvPr id="11" name="Rectangle 10">
            <a:extLst>
              <a:ext uri="{FF2B5EF4-FFF2-40B4-BE49-F238E27FC236}">
                <a16:creationId xmlns:a16="http://schemas.microsoft.com/office/drawing/2014/main" id="{D188CF29-334B-45B3-97D1-0757074724EF}"/>
              </a:ext>
            </a:extLst>
          </p:cNvPr>
          <p:cNvSpPr/>
          <p:nvPr/>
        </p:nvSpPr>
        <p:spPr>
          <a:xfrm>
            <a:off x="2168799" y="2263898"/>
            <a:ext cx="4419460" cy="2923877"/>
          </a:xfrm>
          <a:prstGeom prst="rect">
            <a:avLst/>
          </a:prstGeom>
        </p:spPr>
        <p:txBody>
          <a:bodyPr wrap="square">
            <a:spAutoFit/>
          </a:bodyPr>
          <a:lstStyle/>
          <a:p>
            <a:r>
              <a:rPr lang="en-GB" sz="3600" dirty="0">
                <a:solidFill>
                  <a:schemeClr val="bg1"/>
                </a:solidFill>
                <a:latin typeface="Calibri" panose="020F0502020204030204" pitchFamily="34" charset="0"/>
                <a:cs typeface="Calibri" panose="020F0502020204030204" pitchFamily="34" charset="0"/>
              </a:rPr>
              <a:t>Active Learning – getting children thinking</a:t>
            </a:r>
          </a:p>
          <a:p>
            <a:endParaRPr lang="en-GB" sz="1600" dirty="0">
              <a:solidFill>
                <a:schemeClr val="bg1"/>
              </a:solidFill>
              <a:latin typeface="Calibri" panose="020F0502020204030204" pitchFamily="34" charset="0"/>
              <a:cs typeface="Calibri" panose="020F0502020204030204" pitchFamily="34" charset="0"/>
            </a:endParaRPr>
          </a:p>
          <a:p>
            <a:r>
              <a:rPr lang="en-GB" sz="3200" dirty="0">
                <a:solidFill>
                  <a:schemeClr val="bg1"/>
                </a:solidFill>
                <a:latin typeface="Calibri" panose="020F0502020204030204" pitchFamily="34" charset="0"/>
                <a:cs typeface="Calibri" panose="020F0502020204030204" pitchFamily="34" charset="0"/>
              </a:rPr>
              <a:t>EPA Primary Joint INSET</a:t>
            </a:r>
            <a:r>
              <a:rPr lang="en-GB" sz="1600" dirty="0">
                <a:solidFill>
                  <a:schemeClr val="bg1"/>
                </a:solidFill>
                <a:latin typeface="Calibri" panose="020F0502020204030204" pitchFamily="34" charset="0"/>
                <a:cs typeface="Calibri" panose="020F0502020204030204" pitchFamily="34" charset="0"/>
              </a:rPr>
              <a:t> </a:t>
            </a:r>
            <a:r>
              <a:rPr lang="en-GB" sz="2800" dirty="0">
                <a:solidFill>
                  <a:schemeClr val="bg1"/>
                </a:solidFill>
                <a:latin typeface="Calibri" panose="020F0502020204030204" pitchFamily="34" charset="0"/>
                <a:cs typeface="Calibri" panose="020F0502020204030204" pitchFamily="34" charset="0"/>
              </a:rPr>
              <a:t>January 2024</a:t>
            </a:r>
          </a:p>
        </p:txBody>
      </p:sp>
      <p:pic>
        <p:nvPicPr>
          <p:cNvPr id="4" name="Picture 3">
            <a:extLst>
              <a:ext uri="{FF2B5EF4-FFF2-40B4-BE49-F238E27FC236}">
                <a16:creationId xmlns:a16="http://schemas.microsoft.com/office/drawing/2014/main" id="{D3BB5956-6386-7A9D-77FC-B5C8876E69EA}"/>
              </a:ext>
            </a:extLst>
          </p:cNvPr>
          <p:cNvPicPr>
            <a:picLocks noChangeAspect="1"/>
          </p:cNvPicPr>
          <p:nvPr/>
        </p:nvPicPr>
        <p:blipFill>
          <a:blip r:embed="rId3"/>
          <a:stretch>
            <a:fillRect/>
          </a:stretch>
        </p:blipFill>
        <p:spPr>
          <a:xfrm>
            <a:off x="654624" y="-4"/>
            <a:ext cx="5849198" cy="6858000"/>
          </a:xfrm>
          <a:prstGeom prst="rect">
            <a:avLst/>
          </a:prstGeom>
        </p:spPr>
      </p:pic>
      <p:pic>
        <p:nvPicPr>
          <p:cNvPr id="6" name="Picture 5">
            <a:extLst>
              <a:ext uri="{FF2B5EF4-FFF2-40B4-BE49-F238E27FC236}">
                <a16:creationId xmlns:a16="http://schemas.microsoft.com/office/drawing/2014/main" id="{AD5D146D-33B8-E6C1-03CF-D0B95DB43130}"/>
              </a:ext>
            </a:extLst>
          </p:cNvPr>
          <p:cNvPicPr>
            <a:picLocks noChangeAspect="1"/>
          </p:cNvPicPr>
          <p:nvPr/>
        </p:nvPicPr>
        <p:blipFill>
          <a:blip r:embed="rId4"/>
          <a:stretch>
            <a:fillRect/>
          </a:stretch>
        </p:blipFill>
        <p:spPr>
          <a:xfrm>
            <a:off x="6818811" y="365351"/>
            <a:ext cx="2600598" cy="2501662"/>
          </a:xfrm>
          <a:prstGeom prst="rect">
            <a:avLst/>
          </a:prstGeom>
        </p:spPr>
      </p:pic>
      <p:sp>
        <p:nvSpPr>
          <p:cNvPr id="10" name="TextBox 9">
            <a:extLst>
              <a:ext uri="{FF2B5EF4-FFF2-40B4-BE49-F238E27FC236}">
                <a16:creationId xmlns:a16="http://schemas.microsoft.com/office/drawing/2014/main" id="{D9E5FA47-F098-03E9-C526-7B60233A9654}"/>
              </a:ext>
            </a:extLst>
          </p:cNvPr>
          <p:cNvSpPr txBox="1"/>
          <p:nvPr/>
        </p:nvSpPr>
        <p:spPr>
          <a:xfrm>
            <a:off x="9419409" y="583474"/>
            <a:ext cx="2537460" cy="830997"/>
          </a:xfrm>
          <a:prstGeom prst="rect">
            <a:avLst/>
          </a:prstGeom>
          <a:noFill/>
        </p:spPr>
        <p:txBody>
          <a:bodyPr wrap="square" rtlCol="0">
            <a:spAutoFit/>
          </a:bodyPr>
          <a:lstStyle/>
          <a:p>
            <a:r>
              <a:rPr lang="en-GB" sz="2400" dirty="0"/>
              <a:t>EPA Best Practice Research Group</a:t>
            </a:r>
          </a:p>
        </p:txBody>
      </p:sp>
      <p:pic>
        <p:nvPicPr>
          <p:cNvPr id="15" name="Picture 14">
            <a:extLst>
              <a:ext uri="{FF2B5EF4-FFF2-40B4-BE49-F238E27FC236}">
                <a16:creationId xmlns:a16="http://schemas.microsoft.com/office/drawing/2014/main" id="{E6F08F7F-5455-C936-9180-E17B8FA1064F}"/>
              </a:ext>
            </a:extLst>
          </p:cNvPr>
          <p:cNvPicPr>
            <a:picLocks noChangeAspect="1"/>
          </p:cNvPicPr>
          <p:nvPr/>
        </p:nvPicPr>
        <p:blipFill>
          <a:blip r:embed="rId5"/>
          <a:stretch>
            <a:fillRect/>
          </a:stretch>
        </p:blipFill>
        <p:spPr>
          <a:xfrm>
            <a:off x="6818811" y="2979556"/>
            <a:ext cx="2467248" cy="2510788"/>
          </a:xfrm>
          <a:prstGeom prst="rect">
            <a:avLst/>
          </a:prstGeom>
        </p:spPr>
      </p:pic>
      <p:sp>
        <p:nvSpPr>
          <p:cNvPr id="17" name="TextBox 16">
            <a:extLst>
              <a:ext uri="{FF2B5EF4-FFF2-40B4-BE49-F238E27FC236}">
                <a16:creationId xmlns:a16="http://schemas.microsoft.com/office/drawing/2014/main" id="{7450BCEA-A5B9-467F-116E-B545CEC742A9}"/>
              </a:ext>
            </a:extLst>
          </p:cNvPr>
          <p:cNvSpPr txBox="1"/>
          <p:nvPr/>
        </p:nvSpPr>
        <p:spPr>
          <a:xfrm>
            <a:off x="9419409" y="3169031"/>
            <a:ext cx="2537460" cy="830997"/>
          </a:xfrm>
          <a:prstGeom prst="rect">
            <a:avLst/>
          </a:prstGeom>
          <a:noFill/>
        </p:spPr>
        <p:txBody>
          <a:bodyPr wrap="square" rtlCol="0">
            <a:spAutoFit/>
          </a:bodyPr>
          <a:lstStyle/>
          <a:p>
            <a:r>
              <a:rPr lang="en-GB" sz="2400" dirty="0"/>
              <a:t>EPA Primary INSET evaluation</a:t>
            </a:r>
          </a:p>
        </p:txBody>
      </p:sp>
    </p:spTree>
    <p:extLst>
      <p:ext uri="{BB962C8B-B14F-4D97-AF65-F5344CB8AC3E}">
        <p14:creationId xmlns:p14="http://schemas.microsoft.com/office/powerpoint/2010/main" val="85450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73" name="Rectangle 7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7170" name="Picture 2">
            <a:extLst>
              <a:ext uri="{FF2B5EF4-FFF2-40B4-BE49-F238E27FC236}">
                <a16:creationId xmlns:a16="http://schemas.microsoft.com/office/drawing/2014/main" id="{CF0CBEF1-CA0D-435B-8930-2B908CE23D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4" name="TextBox 3">
            <a:extLst>
              <a:ext uri="{FF2B5EF4-FFF2-40B4-BE49-F238E27FC236}">
                <a16:creationId xmlns:a16="http://schemas.microsoft.com/office/drawing/2014/main" id="{A5DD51F8-DA7D-49A8-B721-5149262DC6C3}"/>
              </a:ext>
            </a:extLst>
          </p:cNvPr>
          <p:cNvSpPr txBox="1"/>
          <p:nvPr/>
        </p:nvSpPr>
        <p:spPr>
          <a:xfrm>
            <a:off x="961644" y="4675366"/>
            <a:ext cx="10268712" cy="8462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all" spc="120" normalizeH="0" baseline="0" noProof="0">
                <a:ln>
                  <a:noFill/>
                </a:ln>
                <a:solidFill>
                  <a:srgbClr val="FFFFFF"/>
                </a:solidFill>
                <a:effectLst/>
                <a:uLnTx/>
                <a:uFillTx/>
                <a:latin typeface="Franklin Gothic Demi Cond"/>
                <a:ea typeface="+mn-ea"/>
                <a:cs typeface="+mn-cs"/>
              </a:rPr>
              <a:t>Children quiz each other using Knowledge Organisers.</a:t>
            </a:r>
          </a:p>
        </p:txBody>
      </p:sp>
    </p:spTree>
    <p:extLst>
      <p:ext uri="{BB962C8B-B14F-4D97-AF65-F5344CB8AC3E}">
        <p14:creationId xmlns:p14="http://schemas.microsoft.com/office/powerpoint/2010/main" val="167153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C8D5E9-1AF7-4E09-8162-97CBC4B4BB51}"/>
              </a:ext>
            </a:extLst>
          </p:cNvPr>
          <p:cNvSpPr txBox="1"/>
          <p:nvPr/>
        </p:nvSpPr>
        <p:spPr>
          <a:xfrm>
            <a:off x="3048000" y="2969644"/>
            <a:ext cx="6096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MIND MAPS</a:t>
            </a:r>
            <a:endParaRPr kumimoji="0" lang="en-GB" sz="1800" b="0" i="0" u="none" strike="noStrike" kern="1200" cap="none" spc="0" normalizeH="0" baseline="0" noProof="0" dirty="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Franklin Gothic Medium"/>
                <a:ea typeface="+mn-ea"/>
                <a:cs typeface="+mn-cs"/>
              </a:rPr>
            </a:br>
            <a:endParaRPr kumimoji="0" lang="en-GB" sz="1800" b="0" i="0" u="none" strike="noStrike" kern="1200" cap="none" spc="0" normalizeH="0" baseline="0" noProof="0" dirty="0">
              <a:ln>
                <a:noFill/>
              </a:ln>
              <a:solidFill>
                <a:prstClr val="black"/>
              </a:solidFill>
              <a:effectLst/>
              <a:uLnTx/>
              <a:uFillTx/>
              <a:latin typeface="Franklin Gothic Medium"/>
              <a:ea typeface="+mn-ea"/>
              <a:cs typeface="+mn-cs"/>
            </a:endParaRPr>
          </a:p>
        </p:txBody>
      </p:sp>
      <p:pic>
        <p:nvPicPr>
          <p:cNvPr id="9218" name="Picture 2" descr="Light and Sound mind map | Mind map, Mind map template, Sound mind">
            <a:extLst>
              <a:ext uri="{FF2B5EF4-FFF2-40B4-BE49-F238E27FC236}">
                <a16:creationId xmlns:a16="http://schemas.microsoft.com/office/drawing/2014/main" id="{5B097818-2534-48D3-AC58-FE67DD00E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64" y="95856"/>
            <a:ext cx="10344727" cy="6666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659D59-9095-4A8D-8E62-95EF24C8A1EB}"/>
              </a:ext>
            </a:extLst>
          </p:cNvPr>
          <p:cNvSpPr txBox="1"/>
          <p:nvPr/>
        </p:nvSpPr>
        <p:spPr>
          <a:xfrm>
            <a:off x="6326909" y="341745"/>
            <a:ext cx="28170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Franklin Gothic Medium"/>
                <a:ea typeface="+mn-ea"/>
                <a:cs typeface="+mn-cs"/>
              </a:rPr>
              <a:t>Mind Maps</a:t>
            </a:r>
          </a:p>
        </p:txBody>
      </p:sp>
    </p:spTree>
    <p:extLst>
      <p:ext uri="{BB962C8B-B14F-4D97-AF65-F5344CB8AC3E}">
        <p14:creationId xmlns:p14="http://schemas.microsoft.com/office/powerpoint/2010/main" val="4081029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10242" name="Picture 2" descr="Sir Christopher Wren | The Monument to the Great Fire of London">
            <a:extLst>
              <a:ext uri="{FF2B5EF4-FFF2-40B4-BE49-F238E27FC236}">
                <a16:creationId xmlns:a16="http://schemas.microsoft.com/office/drawing/2014/main" id="{F1F7E651-9E8A-4691-A283-AC613DE987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halk and cheese: Samuel Pepys at Ten Trinity Square | MOLA">
            <a:extLst>
              <a:ext uri="{FF2B5EF4-FFF2-40B4-BE49-F238E27FC236}">
                <a16:creationId xmlns:a16="http://schemas.microsoft.com/office/drawing/2014/main" id="{EB88B986-40FB-4421-A898-F046F990D1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udding Lane: Recreating Seventeenth-Century London Journal of Digital  Humanities">
            <a:extLst>
              <a:ext uri="{FF2B5EF4-FFF2-40B4-BE49-F238E27FC236}">
                <a16:creationId xmlns:a16="http://schemas.microsoft.com/office/drawing/2014/main" id="{08AA18E7-794B-4B87-A411-8BF033E123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4078F3B-56DE-45D5-9E9B-966D11B066F0}"/>
              </a:ext>
            </a:extLst>
          </p:cNvPr>
          <p:cNvSpPr txBox="1"/>
          <p:nvPr/>
        </p:nvSpPr>
        <p:spPr>
          <a:xfrm>
            <a:off x="3669290" y="369650"/>
            <a:ext cx="242977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5 minutes to write as much as you can about the link between these pictures</a:t>
            </a:r>
            <a:endParaRPr kumimoji="0" lang="en-GB" sz="1800" b="0" i="0" u="none" strike="noStrike" kern="1200" cap="none" spc="0" normalizeH="0" baseline="0" noProof="0" dirty="0">
              <a:ln>
                <a:noFill/>
              </a:ln>
              <a:solidFill>
                <a:prstClr val="black"/>
              </a:solidFill>
              <a:effectLst/>
              <a:uLnTx/>
              <a:uFillTx/>
              <a:latin typeface="Franklin Gothic Medium"/>
              <a:ea typeface="+mn-ea"/>
              <a:cs typeface="+mn-cs"/>
            </a:endParaRPr>
          </a:p>
        </p:txBody>
      </p:sp>
    </p:spTree>
    <p:extLst>
      <p:ext uri="{BB962C8B-B14F-4D97-AF65-F5344CB8AC3E}">
        <p14:creationId xmlns:p14="http://schemas.microsoft.com/office/powerpoint/2010/main" val="378813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73" name="Rectangle 72">
            <a:extLst>
              <a:ext uri="{FF2B5EF4-FFF2-40B4-BE49-F238E27FC236}">
                <a16:creationId xmlns:a16="http://schemas.microsoft.com/office/drawing/2014/main" id="{D8CD3F60-224B-4A33-8366-65BAA0E6E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8194" name="Picture 2">
            <a:extLst>
              <a:ext uri="{FF2B5EF4-FFF2-40B4-BE49-F238E27FC236}">
                <a16:creationId xmlns:a16="http://schemas.microsoft.com/office/drawing/2014/main" id="{A58E52EA-4023-4408-A3B7-00E2668E5E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660" y="50031"/>
            <a:ext cx="5954130" cy="337896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D531EA12-1994-4156-9DCD-CCD570170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835" y="2926080"/>
            <a:ext cx="7377470" cy="3103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B579ED-9BDD-4C9F-A476-C06459745CAF}"/>
              </a:ext>
            </a:extLst>
          </p:cNvPr>
          <p:cNvSpPr txBox="1"/>
          <p:nvPr/>
        </p:nvSpPr>
        <p:spPr>
          <a:xfrm>
            <a:off x="6640945" y="461818"/>
            <a:ext cx="493221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Franklin Gothic Medium"/>
                <a:ea typeface="+mn-ea"/>
                <a:cs typeface="+mn-cs"/>
              </a:rPr>
              <a:t>Brain Dump</a:t>
            </a:r>
            <a:r>
              <a:rPr kumimoji="0" lang="en-GB" sz="1800" b="0" i="0" u="none" strike="noStrike" kern="1200" cap="none" spc="0" normalizeH="0" baseline="0" noProof="0" dirty="0">
                <a:ln>
                  <a:noFill/>
                </a:ln>
                <a:solidFill>
                  <a:prstClr val="black"/>
                </a:solidFill>
                <a:effectLst/>
                <a:uLnTx/>
                <a:uFillTx/>
                <a:latin typeface="Franklin Gothic Medium"/>
                <a:ea typeface="+mn-ea"/>
                <a:cs typeface="+mn-cs"/>
              </a:rPr>
              <a:t>.</a:t>
            </a:r>
          </a:p>
        </p:txBody>
      </p:sp>
    </p:spTree>
    <p:extLst>
      <p:ext uri="{BB962C8B-B14F-4D97-AF65-F5344CB8AC3E}">
        <p14:creationId xmlns:p14="http://schemas.microsoft.com/office/powerpoint/2010/main" val="3548565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73" name="Rectangle 72">
            <a:extLst>
              <a:ext uri="{FF2B5EF4-FFF2-40B4-BE49-F238E27FC236}">
                <a16:creationId xmlns:a16="http://schemas.microsoft.com/office/drawing/2014/main" id="{D8CD3F60-224B-4A33-8366-65BAA0E6E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4098" name="Picture 2" descr="Table&#10;&#10;Description automatically generated">
            <a:extLst>
              <a:ext uri="{FF2B5EF4-FFF2-40B4-BE49-F238E27FC236}">
                <a16:creationId xmlns:a16="http://schemas.microsoft.com/office/drawing/2014/main" id="{F3864851-5990-419E-A6C4-FE34A28645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0829" y="643467"/>
            <a:ext cx="7930342"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5E4016-3088-427D-83DE-D9BACD892E06}"/>
              </a:ext>
            </a:extLst>
          </p:cNvPr>
          <p:cNvSpPr txBox="1"/>
          <p:nvPr/>
        </p:nvSpPr>
        <p:spPr>
          <a:xfrm>
            <a:off x="3879273" y="0"/>
            <a:ext cx="4433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Franklin Gothic Medium"/>
                <a:ea typeface="+mn-ea"/>
                <a:cs typeface="+mn-cs"/>
              </a:rPr>
              <a:t>Speak Like an Expert</a:t>
            </a:r>
          </a:p>
        </p:txBody>
      </p:sp>
    </p:spTree>
    <p:extLst>
      <p:ext uri="{BB962C8B-B14F-4D97-AF65-F5344CB8AC3E}">
        <p14:creationId xmlns:p14="http://schemas.microsoft.com/office/powerpoint/2010/main" val="2552730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6" name="Rectangle 72">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5127" name="Rectangle 74">
            <a:extLst>
              <a:ext uri="{FF2B5EF4-FFF2-40B4-BE49-F238E27FC236}">
                <a16:creationId xmlns:a16="http://schemas.microsoft.com/office/drawing/2014/main" id="{D8CD3F60-224B-4A33-8366-65BAA0E6E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5124" name="Picture 4">
            <a:extLst>
              <a:ext uri="{FF2B5EF4-FFF2-40B4-BE49-F238E27FC236}">
                <a16:creationId xmlns:a16="http://schemas.microsoft.com/office/drawing/2014/main" id="{33859CE1-DA25-4D51-BA11-1850135879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0591" y="1610683"/>
            <a:ext cx="5130800" cy="40533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ACB98CAD-1A13-4B32-A701-1E2E514661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7733" y="1569085"/>
            <a:ext cx="5130800" cy="37198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79C980-F41A-42BF-955F-DDBE5CDE04B0}"/>
              </a:ext>
            </a:extLst>
          </p:cNvPr>
          <p:cNvSpPr txBox="1"/>
          <p:nvPr/>
        </p:nvSpPr>
        <p:spPr>
          <a:xfrm>
            <a:off x="2054481" y="273827"/>
            <a:ext cx="70288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Franklin Gothic Medium"/>
                <a:ea typeface="+mn-ea"/>
                <a:cs typeface="+mn-cs"/>
              </a:rPr>
              <a:t>Challenge Grids</a:t>
            </a:r>
          </a:p>
        </p:txBody>
      </p:sp>
      <p:sp>
        <p:nvSpPr>
          <p:cNvPr id="10" name="TextBox 9">
            <a:extLst>
              <a:ext uri="{FF2B5EF4-FFF2-40B4-BE49-F238E27FC236}">
                <a16:creationId xmlns:a16="http://schemas.microsoft.com/office/drawing/2014/main" id="{951276C3-91E6-4C03-AAF5-94578C859967}"/>
              </a:ext>
            </a:extLst>
          </p:cNvPr>
          <p:cNvSpPr txBox="1"/>
          <p:nvPr/>
        </p:nvSpPr>
        <p:spPr>
          <a:xfrm>
            <a:off x="2724110" y="5937842"/>
            <a:ext cx="60945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Franklin Gothic Medium"/>
                <a:ea typeface="+mn-ea"/>
                <a:cs typeface="+mn-cs"/>
              </a:rPr>
              <a:t>Review learning from last lesson, last week, last month and last term.</a:t>
            </a:r>
          </a:p>
        </p:txBody>
      </p:sp>
    </p:spTree>
    <p:extLst>
      <p:ext uri="{BB962C8B-B14F-4D97-AF65-F5344CB8AC3E}">
        <p14:creationId xmlns:p14="http://schemas.microsoft.com/office/powerpoint/2010/main" val="3140696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Description automatically generated">
            <a:extLst>
              <a:ext uri="{FF2B5EF4-FFF2-40B4-BE49-F238E27FC236}">
                <a16:creationId xmlns:a16="http://schemas.microsoft.com/office/drawing/2014/main" id="{527B2084-B76B-C01C-9700-2286A94C554C}"/>
              </a:ext>
            </a:extLst>
          </p:cNvPr>
          <p:cNvPicPr>
            <a:picLocks noChangeAspect="1"/>
          </p:cNvPicPr>
          <p:nvPr/>
        </p:nvPicPr>
        <p:blipFill>
          <a:blip r:embed="rId2"/>
          <a:stretch>
            <a:fillRect/>
          </a:stretch>
        </p:blipFill>
        <p:spPr>
          <a:xfrm>
            <a:off x="267684" y="1200831"/>
            <a:ext cx="6951587" cy="3621768"/>
          </a:xfrm>
          <a:prstGeom prst="rect">
            <a:avLst/>
          </a:prstGeom>
        </p:spPr>
      </p:pic>
      <p:sp>
        <p:nvSpPr>
          <p:cNvPr id="3" name="TextBox 2">
            <a:extLst>
              <a:ext uri="{FF2B5EF4-FFF2-40B4-BE49-F238E27FC236}">
                <a16:creationId xmlns:a16="http://schemas.microsoft.com/office/drawing/2014/main" id="{B686EDD5-EDD1-4817-6A47-3046819FAECA}"/>
              </a:ext>
            </a:extLst>
          </p:cNvPr>
          <p:cNvSpPr txBox="1"/>
          <p:nvPr/>
        </p:nvSpPr>
        <p:spPr>
          <a:xfrm>
            <a:off x="3044976" y="365881"/>
            <a:ext cx="46179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Strand 2: Questioning</a:t>
            </a:r>
          </a:p>
        </p:txBody>
      </p:sp>
      <p:sp>
        <p:nvSpPr>
          <p:cNvPr id="4" name="TextBox 3">
            <a:extLst>
              <a:ext uri="{FF2B5EF4-FFF2-40B4-BE49-F238E27FC236}">
                <a16:creationId xmlns:a16="http://schemas.microsoft.com/office/drawing/2014/main" id="{650F5FFD-DDA6-106E-74B3-C40612E40C93}"/>
              </a:ext>
            </a:extLst>
          </p:cNvPr>
          <p:cNvSpPr txBox="1"/>
          <p:nvPr/>
        </p:nvSpPr>
        <p:spPr>
          <a:xfrm>
            <a:off x="7323666" y="1200451"/>
            <a:ext cx="4775199"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FF0000"/>
                </a:solidFill>
              </a:rPr>
              <a:t>Questioning has 2 main purposes.</a:t>
            </a:r>
          </a:p>
          <a:p>
            <a:endParaRPr lang="en-US" sz="3200" dirty="0">
              <a:solidFill>
                <a:srgbClr val="FF0000"/>
              </a:solidFill>
            </a:endParaRPr>
          </a:p>
          <a:p>
            <a:pPr marL="285750" indent="-285750">
              <a:buFont typeface="Arial"/>
              <a:buChar char="•"/>
            </a:pPr>
            <a:r>
              <a:rPr lang="en-US" sz="3200" dirty="0">
                <a:solidFill>
                  <a:srgbClr val="FF0000"/>
                </a:solidFill>
              </a:rPr>
              <a:t>Opportunities to </a:t>
            </a:r>
            <a:r>
              <a:rPr lang="en-US" sz="3200" dirty="0" err="1">
                <a:solidFill>
                  <a:srgbClr val="FF0000"/>
                </a:solidFill>
              </a:rPr>
              <a:t>practise</a:t>
            </a:r>
            <a:r>
              <a:rPr lang="en-US" sz="3200" dirty="0">
                <a:solidFill>
                  <a:srgbClr val="FF0000"/>
                </a:solidFill>
              </a:rPr>
              <a:t> using new learning.</a:t>
            </a:r>
          </a:p>
          <a:p>
            <a:pPr marL="285750" indent="-285750">
              <a:buFont typeface="Arial"/>
              <a:buChar char="•"/>
            </a:pPr>
            <a:endParaRPr lang="en-US" sz="3200" dirty="0">
              <a:solidFill>
                <a:srgbClr val="FF0000"/>
              </a:solidFill>
            </a:endParaRPr>
          </a:p>
          <a:p>
            <a:pPr marL="285750" indent="-285750">
              <a:buFont typeface="Arial"/>
              <a:buChar char="•"/>
            </a:pPr>
            <a:r>
              <a:rPr lang="en-US" sz="3200" dirty="0">
                <a:solidFill>
                  <a:srgbClr val="FF0000"/>
                </a:solidFill>
              </a:rPr>
              <a:t>Teacher to assess each pupils understanding.</a:t>
            </a:r>
          </a:p>
        </p:txBody>
      </p:sp>
    </p:spTree>
    <p:extLst>
      <p:ext uri="{BB962C8B-B14F-4D97-AF65-F5344CB8AC3E}">
        <p14:creationId xmlns:p14="http://schemas.microsoft.com/office/powerpoint/2010/main" val="2527430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0" name="Freeform: Shape 9">
            <a:extLst>
              <a:ext uri="{FF2B5EF4-FFF2-40B4-BE49-F238E27FC236}">
                <a16:creationId xmlns:a16="http://schemas.microsoft.com/office/drawing/2014/main" id="{E27CBDD7-6A01-4B3F-B16A-F50305427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43467 w 12192000"/>
              <a:gd name="connsiteY0" fmla="*/ 640822 h 6858000"/>
              <a:gd name="connsiteX1" fmla="*/ 643467 w 12192000"/>
              <a:gd name="connsiteY1" fmla="*/ 6217178 h 6858000"/>
              <a:gd name="connsiteX2" fmla="*/ 11548533 w 12192000"/>
              <a:gd name="connsiteY2" fmla="*/ 6217178 h 6858000"/>
              <a:gd name="connsiteX3" fmla="*/ 11548533 w 12192000"/>
              <a:gd name="connsiteY3" fmla="*/ 64082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0822"/>
                </a:moveTo>
                <a:lnTo>
                  <a:pt x="643467" y="6217178"/>
                </a:lnTo>
                <a:lnTo>
                  <a:pt x="11548533" y="6217178"/>
                </a:lnTo>
                <a:lnTo>
                  <a:pt x="11548533" y="640822"/>
                </a:lnTo>
                <a:close/>
                <a:moveTo>
                  <a:pt x="0" y="0"/>
                </a:moveTo>
                <a:lnTo>
                  <a:pt x="12192000" y="0"/>
                </a:lnTo>
                <a:lnTo>
                  <a:pt x="12192000"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3" name="Picture 2">
            <a:extLst>
              <a:ext uri="{FF2B5EF4-FFF2-40B4-BE49-F238E27FC236}">
                <a16:creationId xmlns:a16="http://schemas.microsoft.com/office/drawing/2014/main" id="{27C82FC9-CB49-468E-BD81-87DB70E4E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439" y="2179993"/>
            <a:ext cx="9893122" cy="2498014"/>
          </a:xfrm>
          <a:prstGeom prst="rect">
            <a:avLst/>
          </a:prstGeom>
        </p:spPr>
      </p:pic>
    </p:spTree>
    <p:extLst>
      <p:ext uri="{BB962C8B-B14F-4D97-AF65-F5344CB8AC3E}">
        <p14:creationId xmlns:p14="http://schemas.microsoft.com/office/powerpoint/2010/main" val="1181033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DD6D37-BBEC-50EF-B716-06F3B40BB5DA}"/>
              </a:ext>
            </a:extLst>
          </p:cNvPr>
          <p:cNvSpPr txBox="1"/>
          <p:nvPr/>
        </p:nvSpPr>
        <p:spPr>
          <a:xfrm>
            <a:off x="3051024" y="368905"/>
            <a:ext cx="571862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t>Process Questions</a:t>
            </a:r>
          </a:p>
        </p:txBody>
      </p:sp>
      <p:sp>
        <p:nvSpPr>
          <p:cNvPr id="3" name="TextBox 2">
            <a:extLst>
              <a:ext uri="{FF2B5EF4-FFF2-40B4-BE49-F238E27FC236}">
                <a16:creationId xmlns:a16="http://schemas.microsoft.com/office/drawing/2014/main" id="{EFFDDCFB-1D68-BC35-CC62-161B72D40962}"/>
              </a:ext>
            </a:extLst>
          </p:cNvPr>
          <p:cNvSpPr txBox="1"/>
          <p:nvPr/>
        </p:nvSpPr>
        <p:spPr>
          <a:xfrm>
            <a:off x="332619" y="5092095"/>
            <a:ext cx="51320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How did you work that out?</a:t>
            </a:r>
          </a:p>
        </p:txBody>
      </p:sp>
      <p:sp>
        <p:nvSpPr>
          <p:cNvPr id="4" name="TextBox 3">
            <a:extLst>
              <a:ext uri="{FF2B5EF4-FFF2-40B4-BE49-F238E27FC236}">
                <a16:creationId xmlns:a16="http://schemas.microsoft.com/office/drawing/2014/main" id="{10AD8698-030D-1A0E-A80C-641FAEF61023}"/>
              </a:ext>
            </a:extLst>
          </p:cNvPr>
          <p:cNvSpPr txBox="1"/>
          <p:nvPr/>
        </p:nvSpPr>
        <p:spPr>
          <a:xfrm>
            <a:off x="329293" y="1298121"/>
            <a:ext cx="116912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Process questions involve deeper thinking and allow teachers to assess student's depth of understanding as well as giving students opportunity to build on  their understanding through explaining and listening to other's explanations.</a:t>
            </a:r>
          </a:p>
        </p:txBody>
      </p:sp>
      <p:sp>
        <p:nvSpPr>
          <p:cNvPr id="5" name="TextBox 4">
            <a:extLst>
              <a:ext uri="{FF2B5EF4-FFF2-40B4-BE49-F238E27FC236}">
                <a16:creationId xmlns:a16="http://schemas.microsoft.com/office/drawing/2014/main" id="{C8DB95C6-F50B-8D25-EF01-EE95F27872D9}"/>
              </a:ext>
            </a:extLst>
          </p:cNvPr>
          <p:cNvSpPr txBox="1"/>
          <p:nvPr/>
        </p:nvSpPr>
        <p:spPr>
          <a:xfrm>
            <a:off x="5671456" y="4346120"/>
            <a:ext cx="35705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Why does x happen?</a:t>
            </a:r>
          </a:p>
        </p:txBody>
      </p:sp>
      <p:sp>
        <p:nvSpPr>
          <p:cNvPr id="6" name="TextBox 5">
            <a:extLst>
              <a:ext uri="{FF2B5EF4-FFF2-40B4-BE49-F238E27FC236}">
                <a16:creationId xmlns:a16="http://schemas.microsoft.com/office/drawing/2014/main" id="{CEE6DBA5-2AED-4333-789E-F89D98A088EB}"/>
              </a:ext>
            </a:extLst>
          </p:cNvPr>
          <p:cNvSpPr txBox="1"/>
          <p:nvPr/>
        </p:nvSpPr>
        <p:spPr>
          <a:xfrm>
            <a:off x="639535" y="2857500"/>
            <a:ext cx="46699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What would happen if.......?</a:t>
            </a:r>
          </a:p>
        </p:txBody>
      </p:sp>
      <p:sp>
        <p:nvSpPr>
          <p:cNvPr id="8" name="TextBox 7">
            <a:extLst>
              <a:ext uri="{FF2B5EF4-FFF2-40B4-BE49-F238E27FC236}">
                <a16:creationId xmlns:a16="http://schemas.microsoft.com/office/drawing/2014/main" id="{98C5D115-6B8B-D183-5021-CF9E0C415F57}"/>
              </a:ext>
            </a:extLst>
          </p:cNvPr>
          <p:cNvSpPr txBox="1"/>
          <p:nvPr/>
        </p:nvSpPr>
        <p:spPr>
          <a:xfrm>
            <a:off x="5456464" y="5728607"/>
            <a:ext cx="51380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Why do you disagree with …...?</a:t>
            </a:r>
          </a:p>
        </p:txBody>
      </p:sp>
      <p:sp>
        <p:nvSpPr>
          <p:cNvPr id="9" name="TextBox 8">
            <a:extLst>
              <a:ext uri="{FF2B5EF4-FFF2-40B4-BE49-F238E27FC236}">
                <a16:creationId xmlns:a16="http://schemas.microsoft.com/office/drawing/2014/main" id="{7269A425-8773-C40F-DC0E-2A3023EB90CD}"/>
              </a:ext>
            </a:extLst>
          </p:cNvPr>
          <p:cNvSpPr txBox="1"/>
          <p:nvPr/>
        </p:nvSpPr>
        <p:spPr>
          <a:xfrm>
            <a:off x="6806292" y="2555421"/>
            <a:ext cx="465908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If I changed the number to_ what do you expect would happen?</a:t>
            </a:r>
          </a:p>
        </p:txBody>
      </p:sp>
    </p:spTree>
    <p:extLst>
      <p:ext uri="{BB962C8B-B14F-4D97-AF65-F5344CB8AC3E}">
        <p14:creationId xmlns:p14="http://schemas.microsoft.com/office/powerpoint/2010/main" val="797152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10" name="Rectangle 9">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pic>
        <p:nvPicPr>
          <p:cNvPr id="4" name="Picture 3" descr="Different coloured question marks">
            <a:extLst>
              <a:ext uri="{FF2B5EF4-FFF2-40B4-BE49-F238E27FC236}">
                <a16:creationId xmlns:a16="http://schemas.microsoft.com/office/drawing/2014/main" id="{ED0312A1-5997-D055-443C-40252AD1483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extBox 1">
            <a:extLst>
              <a:ext uri="{FF2B5EF4-FFF2-40B4-BE49-F238E27FC236}">
                <a16:creationId xmlns:a16="http://schemas.microsoft.com/office/drawing/2014/main" id="{76B2430B-98A7-4359-B8F6-3AD98D7EFFA6}"/>
              </a:ext>
            </a:extLst>
          </p:cNvPr>
          <p:cNvSpPr txBox="1"/>
          <p:nvPr/>
        </p:nvSpPr>
        <p:spPr>
          <a:xfrm>
            <a:off x="961644" y="4675366"/>
            <a:ext cx="10268712" cy="846223"/>
          </a:xfrm>
          <a:prstGeom prst="rect">
            <a:avLst/>
          </a:prstGeom>
        </p:spPr>
        <p:txBody>
          <a:bodyPr vert="horz" lIns="91440" tIns="45720" rIns="91440" bIns="45720" rtlCol="0" anchor="b">
            <a:normAutofit fontScale="85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800" b="0" i="0" u="none" strike="noStrike" kern="1200" cap="all" spc="120" normalizeH="0" baseline="0" noProof="0" dirty="0">
                <a:ln>
                  <a:noFill/>
                </a:ln>
                <a:solidFill>
                  <a:srgbClr val="FFFFFF"/>
                </a:solidFill>
                <a:effectLst/>
                <a:uLnTx/>
                <a:uFillTx/>
                <a:latin typeface="Franklin Gothic Demi Cond"/>
                <a:ea typeface="+mn-ea"/>
                <a:cs typeface="+mn-cs"/>
              </a:rPr>
              <a:t>Ask more questions, to more pupils, more of the time.</a:t>
            </a:r>
          </a:p>
        </p:txBody>
      </p:sp>
      <p:sp>
        <p:nvSpPr>
          <p:cNvPr id="3" name="TextBox 2">
            <a:extLst>
              <a:ext uri="{FF2B5EF4-FFF2-40B4-BE49-F238E27FC236}">
                <a16:creationId xmlns:a16="http://schemas.microsoft.com/office/drawing/2014/main" id="{25935722-6E69-D249-8AEB-ABB491924E70}"/>
              </a:ext>
            </a:extLst>
          </p:cNvPr>
          <p:cNvSpPr txBox="1"/>
          <p:nvPr/>
        </p:nvSpPr>
        <p:spPr>
          <a:xfrm>
            <a:off x="1102178" y="530678"/>
            <a:ext cx="10330542" cy="13849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Tom Sherrington talks about ways to involve more pupils in each question, so teachers have a better understanding of where each pupil is in their understanding</a:t>
            </a:r>
            <a:endParaRPr lang="en-US"/>
          </a:p>
        </p:txBody>
      </p:sp>
    </p:spTree>
    <p:extLst>
      <p:ext uri="{BB962C8B-B14F-4D97-AF65-F5344CB8AC3E}">
        <p14:creationId xmlns:p14="http://schemas.microsoft.com/office/powerpoint/2010/main" val="682274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811628A-35B4-4560-A66D-42B571803F62}"/>
              </a:ext>
            </a:extLst>
          </p:cNvPr>
          <p:cNvSpPr/>
          <p:nvPr/>
        </p:nvSpPr>
        <p:spPr>
          <a:xfrm rot="16200000">
            <a:off x="5398389" y="1038604"/>
            <a:ext cx="440418" cy="11198365"/>
          </a:xfrm>
          <a:prstGeom prst="rect">
            <a:avLst/>
          </a:prstGeom>
          <a:solidFill>
            <a:srgbClr val="080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D30F3AF-5DEF-4230-B5B1-73E1F49AEF6C}"/>
              </a:ext>
            </a:extLst>
          </p:cNvPr>
          <p:cNvSpPr/>
          <p:nvPr/>
        </p:nvSpPr>
        <p:spPr>
          <a:xfrm>
            <a:off x="1803633" y="0"/>
            <a:ext cx="4987411" cy="5947794"/>
          </a:xfrm>
          <a:prstGeom prst="rect">
            <a:avLst/>
          </a:prstGeom>
          <a:solidFill>
            <a:srgbClr val="0703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F344CD-DDDC-46DB-A874-CE1706AC6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8365" y="6417577"/>
            <a:ext cx="993634" cy="440422"/>
          </a:xfrm>
          <a:prstGeom prst="rect">
            <a:avLst/>
          </a:prstGeom>
        </p:spPr>
      </p:pic>
      <p:sp>
        <p:nvSpPr>
          <p:cNvPr id="11" name="Rectangle 10">
            <a:extLst>
              <a:ext uri="{FF2B5EF4-FFF2-40B4-BE49-F238E27FC236}">
                <a16:creationId xmlns:a16="http://schemas.microsoft.com/office/drawing/2014/main" id="{D188CF29-334B-45B3-97D1-0757074724EF}"/>
              </a:ext>
            </a:extLst>
          </p:cNvPr>
          <p:cNvSpPr/>
          <p:nvPr/>
        </p:nvSpPr>
        <p:spPr>
          <a:xfrm>
            <a:off x="1933667" y="3827337"/>
            <a:ext cx="4419460" cy="1938992"/>
          </a:xfrm>
          <a:prstGeom prst="rect">
            <a:avLst/>
          </a:prstGeom>
        </p:spPr>
        <p:txBody>
          <a:bodyPr wrap="square">
            <a:spAutoFit/>
          </a:bodyPr>
          <a:lstStyle/>
          <a:p>
            <a:r>
              <a:rPr lang="en-GB" sz="3600" dirty="0">
                <a:solidFill>
                  <a:schemeClr val="bg1"/>
                </a:solidFill>
                <a:latin typeface="Calibri" panose="020F0502020204030204" pitchFamily="34" charset="0"/>
                <a:cs typeface="Calibri" panose="020F0502020204030204" pitchFamily="34" charset="0"/>
              </a:rPr>
              <a:t>Developing teaching and learning</a:t>
            </a:r>
          </a:p>
          <a:p>
            <a:r>
              <a:rPr lang="en-GB" sz="1600" dirty="0">
                <a:solidFill>
                  <a:schemeClr val="bg1"/>
                </a:solidFill>
                <a:latin typeface="Calibri" panose="020F0502020204030204" pitchFamily="34" charset="0"/>
                <a:cs typeface="Calibri" panose="020F0502020204030204" pitchFamily="34" charset="0"/>
              </a:rPr>
              <a:t>Embedding lessons from Cognitive Science</a:t>
            </a:r>
          </a:p>
          <a:p>
            <a:endParaRPr lang="en-GB" sz="1600" dirty="0">
              <a:solidFill>
                <a:schemeClr val="bg1"/>
              </a:solidFill>
              <a:latin typeface="Calibri" panose="020F0502020204030204" pitchFamily="34" charset="0"/>
              <a:cs typeface="Calibri" panose="020F0502020204030204" pitchFamily="34" charset="0"/>
            </a:endParaRPr>
          </a:p>
          <a:p>
            <a:r>
              <a:rPr lang="en-GB" sz="1600" dirty="0">
                <a:solidFill>
                  <a:schemeClr val="bg1"/>
                </a:solidFill>
                <a:latin typeface="Calibri" panose="020F0502020204030204" pitchFamily="34" charset="0"/>
                <a:cs typeface="Calibri" panose="020F0502020204030204" pitchFamily="34" charset="0"/>
              </a:rPr>
              <a:t>EPA Primary Joint INSET, January 2024</a:t>
            </a:r>
          </a:p>
        </p:txBody>
      </p:sp>
      <p:pic>
        <p:nvPicPr>
          <p:cNvPr id="13" name="Picture 12">
            <a:extLst>
              <a:ext uri="{FF2B5EF4-FFF2-40B4-BE49-F238E27FC236}">
                <a16:creationId xmlns:a16="http://schemas.microsoft.com/office/drawing/2014/main" id="{416F4C63-E99B-4A63-9985-4C6B91ADC7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20" r="24389"/>
          <a:stretch/>
        </p:blipFill>
        <p:spPr>
          <a:xfrm>
            <a:off x="6853805" y="2284080"/>
            <a:ext cx="2896998" cy="3663714"/>
          </a:xfrm>
          <a:prstGeom prst="rect">
            <a:avLst/>
          </a:prstGeom>
        </p:spPr>
      </p:pic>
      <p:pic>
        <p:nvPicPr>
          <p:cNvPr id="16" name="Picture 15">
            <a:extLst>
              <a:ext uri="{FF2B5EF4-FFF2-40B4-BE49-F238E27FC236}">
                <a16:creationId xmlns:a16="http://schemas.microsoft.com/office/drawing/2014/main" id="{A0E42052-1AE4-4594-94C0-8EC91D2B47B1}"/>
              </a:ext>
            </a:extLst>
          </p:cNvPr>
          <p:cNvPicPr>
            <a:picLocks noChangeAspect="1"/>
          </p:cNvPicPr>
          <p:nvPr/>
        </p:nvPicPr>
        <p:blipFill rotWithShape="1">
          <a:blip r:embed="rId4">
            <a:extLst>
              <a:ext uri="{28A0092B-C50C-407E-A947-70E740481C1C}">
                <a14:useLocalDpi xmlns:a14="http://schemas.microsoft.com/office/drawing/2010/main" val="0"/>
              </a:ext>
            </a:extLst>
          </a:blip>
          <a:srcRect l="20020" t="-383" r="41026"/>
          <a:stretch/>
        </p:blipFill>
        <p:spPr>
          <a:xfrm>
            <a:off x="9813565" y="2263898"/>
            <a:ext cx="2378436" cy="3663714"/>
          </a:xfrm>
          <a:prstGeom prst="rect">
            <a:avLst/>
          </a:prstGeom>
        </p:spPr>
      </p:pic>
      <p:pic>
        <p:nvPicPr>
          <p:cNvPr id="3" name="Picture 2">
            <a:extLst>
              <a:ext uri="{FF2B5EF4-FFF2-40B4-BE49-F238E27FC236}">
                <a16:creationId xmlns:a16="http://schemas.microsoft.com/office/drawing/2014/main" id="{A93FB9CC-705C-429A-B626-52F6DFD3E3BC}"/>
              </a:ext>
            </a:extLst>
          </p:cNvPr>
          <p:cNvPicPr>
            <a:picLocks noChangeAspect="1"/>
          </p:cNvPicPr>
          <p:nvPr/>
        </p:nvPicPr>
        <p:blipFill rotWithShape="1">
          <a:blip r:embed="rId5">
            <a:extLst>
              <a:ext uri="{28A0092B-C50C-407E-A947-70E740481C1C}">
                <a14:useLocalDpi xmlns:a14="http://schemas.microsoft.com/office/drawing/2010/main" val="0"/>
              </a:ext>
            </a:extLst>
          </a:blip>
          <a:srcRect l="51182" r="27547"/>
          <a:stretch/>
        </p:blipFill>
        <p:spPr>
          <a:xfrm>
            <a:off x="0" y="2291094"/>
            <a:ext cx="1740871" cy="3649686"/>
          </a:xfrm>
          <a:prstGeom prst="rect">
            <a:avLst/>
          </a:prstGeom>
        </p:spPr>
      </p:pic>
    </p:spTree>
    <p:extLst>
      <p:ext uri="{BB962C8B-B14F-4D97-AF65-F5344CB8AC3E}">
        <p14:creationId xmlns:p14="http://schemas.microsoft.com/office/powerpoint/2010/main" val="220114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Re-Establishing Teaching Routines. – teacherhead">
            <a:extLst>
              <a:ext uri="{FF2B5EF4-FFF2-40B4-BE49-F238E27FC236}">
                <a16:creationId xmlns:a16="http://schemas.microsoft.com/office/drawing/2014/main" id="{8F0A99A1-9A08-8118-B248-4CAC4B82514F}"/>
              </a:ext>
            </a:extLst>
          </p:cNvPr>
          <p:cNvPicPr>
            <a:picLocks noChangeAspect="1"/>
          </p:cNvPicPr>
          <p:nvPr/>
        </p:nvPicPr>
        <p:blipFill>
          <a:blip r:embed="rId2"/>
          <a:stretch>
            <a:fillRect/>
          </a:stretch>
        </p:blipFill>
        <p:spPr>
          <a:xfrm>
            <a:off x="1907229" y="643467"/>
            <a:ext cx="8377542" cy="5571066"/>
          </a:xfrm>
          <a:prstGeom prst="rect">
            <a:avLst/>
          </a:prstGeom>
        </p:spPr>
      </p:pic>
    </p:spTree>
    <p:extLst>
      <p:ext uri="{BB962C8B-B14F-4D97-AF65-F5344CB8AC3E}">
        <p14:creationId xmlns:p14="http://schemas.microsoft.com/office/powerpoint/2010/main" val="313575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4E41B-22EB-F638-7301-56F4D865505A}"/>
              </a:ext>
            </a:extLst>
          </p:cNvPr>
          <p:cNvSpPr txBox="1"/>
          <p:nvPr/>
        </p:nvSpPr>
        <p:spPr>
          <a:xfrm>
            <a:off x="2149928" y="421821"/>
            <a:ext cx="78921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STRAND 3: Sequencing concepts and modelling </a:t>
            </a:r>
          </a:p>
        </p:txBody>
      </p:sp>
      <p:pic>
        <p:nvPicPr>
          <p:cNvPr id="3" name="Picture 2">
            <a:extLst>
              <a:ext uri="{FF2B5EF4-FFF2-40B4-BE49-F238E27FC236}">
                <a16:creationId xmlns:a16="http://schemas.microsoft.com/office/drawing/2014/main" id="{83711257-BBCA-DBE4-DF92-66BFE7C4D44F}"/>
              </a:ext>
            </a:extLst>
          </p:cNvPr>
          <p:cNvPicPr>
            <a:picLocks noChangeAspect="1"/>
          </p:cNvPicPr>
          <p:nvPr/>
        </p:nvPicPr>
        <p:blipFill>
          <a:blip r:embed="rId2"/>
          <a:stretch>
            <a:fillRect/>
          </a:stretch>
        </p:blipFill>
        <p:spPr>
          <a:xfrm>
            <a:off x="1385888" y="1331459"/>
            <a:ext cx="9115425" cy="3781425"/>
          </a:xfrm>
          <a:prstGeom prst="rect">
            <a:avLst/>
          </a:prstGeom>
        </p:spPr>
      </p:pic>
    </p:spTree>
    <p:extLst>
      <p:ext uri="{BB962C8B-B14F-4D97-AF65-F5344CB8AC3E}">
        <p14:creationId xmlns:p14="http://schemas.microsoft.com/office/powerpoint/2010/main" val="1676207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couple of people walking on a ladder&#10;&#10;Description automatically generated">
            <a:extLst>
              <a:ext uri="{FF2B5EF4-FFF2-40B4-BE49-F238E27FC236}">
                <a16:creationId xmlns:a16="http://schemas.microsoft.com/office/drawing/2014/main" id="{8F795446-2A96-30F5-8E1C-08CFC1BE0834}"/>
              </a:ext>
            </a:extLst>
          </p:cNvPr>
          <p:cNvPicPr>
            <a:picLocks noChangeAspect="1"/>
          </p:cNvPicPr>
          <p:nvPr/>
        </p:nvPicPr>
        <p:blipFill>
          <a:blip r:embed="rId2"/>
          <a:stretch>
            <a:fillRect/>
          </a:stretch>
        </p:blipFill>
        <p:spPr>
          <a:xfrm>
            <a:off x="94474" y="0"/>
            <a:ext cx="5645795" cy="6858000"/>
          </a:xfrm>
          <a:prstGeom prst="rect">
            <a:avLst/>
          </a:prstGeom>
        </p:spPr>
      </p:pic>
      <p:sp>
        <p:nvSpPr>
          <p:cNvPr id="3" name="TextBox 2">
            <a:extLst>
              <a:ext uri="{FF2B5EF4-FFF2-40B4-BE49-F238E27FC236}">
                <a16:creationId xmlns:a16="http://schemas.microsoft.com/office/drawing/2014/main" id="{FC19F29A-F52B-D975-9E7D-773C27A5A9BC}"/>
              </a:ext>
            </a:extLst>
          </p:cNvPr>
          <p:cNvSpPr txBox="1"/>
          <p:nvPr/>
        </p:nvSpPr>
        <p:spPr>
          <a:xfrm>
            <a:off x="6232071" y="272142"/>
            <a:ext cx="579120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'The more effective teachers do not overwhelm their students by presenting too much new material at once. Rather, these teachers only  present small amounts of new material at any time and then assist the students as they practice this material.</a:t>
            </a:r>
          </a:p>
          <a:p>
            <a:endParaRPr lang="en-US" sz="2800" dirty="0"/>
          </a:p>
          <a:p>
            <a:r>
              <a:rPr lang="en-US" sz="2800" dirty="0"/>
              <a:t>Only after students have mastered the first step  do teachers proceed to the next step.'</a:t>
            </a:r>
          </a:p>
          <a:p>
            <a:endParaRPr lang="en-US" sz="2800" dirty="0"/>
          </a:p>
          <a:p>
            <a:r>
              <a:rPr lang="en-US" sz="2000" dirty="0"/>
              <a:t>Barak </a:t>
            </a:r>
            <a:r>
              <a:rPr lang="en-US" sz="2000" err="1"/>
              <a:t>Rosenshine</a:t>
            </a:r>
            <a:r>
              <a:rPr lang="en-US" sz="2000" dirty="0"/>
              <a:t> 2012</a:t>
            </a:r>
          </a:p>
        </p:txBody>
      </p:sp>
    </p:spTree>
    <p:extLst>
      <p:ext uri="{BB962C8B-B14F-4D97-AF65-F5344CB8AC3E}">
        <p14:creationId xmlns:p14="http://schemas.microsoft.com/office/powerpoint/2010/main" val="2179708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F9B1C2-7D20-4F91-A660-197C98B9A3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39445"/>
            <a:ext cx="6114985" cy="2298326"/>
          </a:xfrm>
          <a:prstGeom prst="rect">
            <a:avLst/>
          </a:prstGeom>
          <a:solidFill>
            <a:schemeClr val="tx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D0274D-AD06-FD10-ECE3-9F59E984787A}"/>
              </a:ext>
            </a:extLst>
          </p:cNvPr>
          <p:cNvSpPr txBox="1"/>
          <p:nvPr/>
        </p:nvSpPr>
        <p:spPr>
          <a:xfrm>
            <a:off x="960119" y="2100845"/>
            <a:ext cx="4670234" cy="197552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6600" cap="all" spc="120">
                <a:solidFill>
                  <a:schemeClr val="bg1"/>
                </a:solidFill>
                <a:latin typeface="+mj-lt"/>
                <a:ea typeface="+mj-ea"/>
                <a:cs typeface="+mj-cs"/>
              </a:rPr>
              <a:t>MODELLING</a:t>
            </a:r>
          </a:p>
        </p:txBody>
      </p:sp>
      <p:sp useBgFill="1">
        <p:nvSpPr>
          <p:cNvPr id="16" name="Rectangle 15">
            <a:extLst>
              <a:ext uri="{FF2B5EF4-FFF2-40B4-BE49-F238E27FC236}">
                <a16:creationId xmlns:a16="http://schemas.microsoft.com/office/drawing/2014/main" id="{A89C4E6E-ECA4-40E5-A54E-13E92B678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237771"/>
            <a:ext cx="6114982" cy="809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rtyn (He/Him) on X: &quot;For me this year it has been about STEM sentences. I  have been working with colleagues as part of my PD lead with @NCETM It has  had a">
            <a:extLst>
              <a:ext uri="{FF2B5EF4-FFF2-40B4-BE49-F238E27FC236}">
                <a16:creationId xmlns:a16="http://schemas.microsoft.com/office/drawing/2014/main" id="{D66C172D-4FE8-5A0C-F219-62CCB9F6F1E6}"/>
              </a:ext>
            </a:extLst>
          </p:cNvPr>
          <p:cNvPicPr>
            <a:picLocks noChangeAspect="1"/>
          </p:cNvPicPr>
          <p:nvPr/>
        </p:nvPicPr>
        <p:blipFill>
          <a:blip r:embed="rId2"/>
          <a:stretch>
            <a:fillRect/>
          </a:stretch>
        </p:blipFill>
        <p:spPr>
          <a:xfrm>
            <a:off x="6946684" y="914400"/>
            <a:ext cx="1626066" cy="2298327"/>
          </a:xfrm>
          <a:prstGeom prst="rect">
            <a:avLst/>
          </a:prstGeom>
        </p:spPr>
      </p:pic>
      <p:pic>
        <p:nvPicPr>
          <p:cNvPr id="2" name="Picture 1" descr="Research methodology | The Language Gym">
            <a:extLst>
              <a:ext uri="{FF2B5EF4-FFF2-40B4-BE49-F238E27FC236}">
                <a16:creationId xmlns:a16="http://schemas.microsoft.com/office/drawing/2014/main" id="{76D46667-9DF1-9F7A-2DBB-23CD31761C06}"/>
              </a:ext>
            </a:extLst>
          </p:cNvPr>
          <p:cNvPicPr>
            <a:picLocks noChangeAspect="1"/>
          </p:cNvPicPr>
          <p:nvPr/>
        </p:nvPicPr>
        <p:blipFill>
          <a:blip r:embed="rId3"/>
          <a:stretch>
            <a:fillRect/>
          </a:stretch>
        </p:blipFill>
        <p:spPr>
          <a:xfrm>
            <a:off x="9275063" y="1057826"/>
            <a:ext cx="2002536" cy="2011475"/>
          </a:xfrm>
          <a:prstGeom prst="rect">
            <a:avLst/>
          </a:prstGeom>
        </p:spPr>
      </p:pic>
      <p:pic>
        <p:nvPicPr>
          <p:cNvPr id="4" name="Picture 3" descr="adding fractions examples | mathtestpreparation.com">
            <a:extLst>
              <a:ext uri="{FF2B5EF4-FFF2-40B4-BE49-F238E27FC236}">
                <a16:creationId xmlns:a16="http://schemas.microsoft.com/office/drawing/2014/main" id="{51551E67-DED2-681C-62EB-F29863F065F6}"/>
              </a:ext>
            </a:extLst>
          </p:cNvPr>
          <p:cNvPicPr>
            <a:picLocks noChangeAspect="1"/>
          </p:cNvPicPr>
          <p:nvPr/>
        </p:nvPicPr>
        <p:blipFill>
          <a:blip r:embed="rId4"/>
          <a:stretch>
            <a:fillRect/>
          </a:stretch>
        </p:blipFill>
        <p:spPr>
          <a:xfrm>
            <a:off x="7719576" y="3671316"/>
            <a:ext cx="2596896" cy="2272284"/>
          </a:xfrm>
          <a:prstGeom prst="rect">
            <a:avLst/>
          </a:prstGeom>
        </p:spPr>
      </p:pic>
      <p:pic>
        <p:nvPicPr>
          <p:cNvPr id="6" name="Picture 5" descr="A blue rectangle with white text&#10;&#10;Description automatically generated">
            <a:extLst>
              <a:ext uri="{FF2B5EF4-FFF2-40B4-BE49-F238E27FC236}">
                <a16:creationId xmlns:a16="http://schemas.microsoft.com/office/drawing/2014/main" id="{A9CF3C3E-549B-E802-9B1F-004C3FF7F5D7}"/>
              </a:ext>
            </a:extLst>
          </p:cNvPr>
          <p:cNvPicPr>
            <a:picLocks noChangeAspect="1"/>
          </p:cNvPicPr>
          <p:nvPr/>
        </p:nvPicPr>
        <p:blipFill>
          <a:blip r:embed="rId5"/>
          <a:stretch>
            <a:fillRect/>
          </a:stretch>
        </p:blipFill>
        <p:spPr>
          <a:xfrm>
            <a:off x="124505" y="4649561"/>
            <a:ext cx="6489246" cy="1532164"/>
          </a:xfrm>
          <a:prstGeom prst="rect">
            <a:avLst/>
          </a:prstGeom>
        </p:spPr>
      </p:pic>
    </p:spTree>
    <p:extLst>
      <p:ext uri="{BB962C8B-B14F-4D97-AF65-F5344CB8AC3E}">
        <p14:creationId xmlns:p14="http://schemas.microsoft.com/office/powerpoint/2010/main" val="4108941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401D0-F179-3F12-66B5-BDEE3AB26370}"/>
              </a:ext>
            </a:extLst>
          </p:cNvPr>
          <p:cNvSpPr txBox="1"/>
          <p:nvPr/>
        </p:nvSpPr>
        <p:spPr>
          <a:xfrm>
            <a:off x="2128157" y="449035"/>
            <a:ext cx="80880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SCAFFOLDS FOR DIFFICULT TASKS</a:t>
            </a:r>
          </a:p>
        </p:txBody>
      </p:sp>
      <p:sp>
        <p:nvSpPr>
          <p:cNvPr id="3" name="TextBox 2">
            <a:extLst>
              <a:ext uri="{FF2B5EF4-FFF2-40B4-BE49-F238E27FC236}">
                <a16:creationId xmlns:a16="http://schemas.microsoft.com/office/drawing/2014/main" id="{1E51C83B-260A-6710-1C39-6D1632C9B90D}"/>
              </a:ext>
            </a:extLst>
          </p:cNvPr>
          <p:cNvSpPr txBox="1"/>
          <p:nvPr/>
        </p:nvSpPr>
        <p:spPr>
          <a:xfrm>
            <a:off x="288471" y="5148943"/>
            <a:ext cx="1177834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A scaffold is a temporary support that is used to assist a learner.</a:t>
            </a:r>
          </a:p>
        </p:txBody>
      </p:sp>
      <p:pic>
        <p:nvPicPr>
          <p:cNvPr id="4" name="Picture 3" descr="STEM Sentence Stems Classroom Sentence Starters Classroom Talk Posters  Classroom Decor Pastel Classroom - Etsy UK">
            <a:extLst>
              <a:ext uri="{FF2B5EF4-FFF2-40B4-BE49-F238E27FC236}">
                <a16:creationId xmlns:a16="http://schemas.microsoft.com/office/drawing/2014/main" id="{19DE0D63-F3EB-3DAA-CF6C-28475516A8C6}"/>
              </a:ext>
            </a:extLst>
          </p:cNvPr>
          <p:cNvPicPr>
            <a:picLocks noChangeAspect="1"/>
          </p:cNvPicPr>
          <p:nvPr/>
        </p:nvPicPr>
        <p:blipFill>
          <a:blip r:embed="rId2"/>
          <a:stretch>
            <a:fillRect/>
          </a:stretch>
        </p:blipFill>
        <p:spPr>
          <a:xfrm>
            <a:off x="584427" y="2004332"/>
            <a:ext cx="2466975" cy="1847850"/>
          </a:xfrm>
          <a:prstGeom prst="rect">
            <a:avLst/>
          </a:prstGeom>
        </p:spPr>
      </p:pic>
      <p:pic>
        <p:nvPicPr>
          <p:cNvPr id="5" name="Picture 4" descr="Think-aloud techniques – How to understand MFL learners' thinking processes  | The Language Gym">
            <a:extLst>
              <a:ext uri="{FF2B5EF4-FFF2-40B4-BE49-F238E27FC236}">
                <a16:creationId xmlns:a16="http://schemas.microsoft.com/office/drawing/2014/main" id="{32ACE63B-7969-FB4D-92A9-FDBF76216145}"/>
              </a:ext>
            </a:extLst>
          </p:cNvPr>
          <p:cNvPicPr>
            <a:picLocks noChangeAspect="1"/>
          </p:cNvPicPr>
          <p:nvPr/>
        </p:nvPicPr>
        <p:blipFill>
          <a:blip r:embed="rId3"/>
          <a:stretch>
            <a:fillRect/>
          </a:stretch>
        </p:blipFill>
        <p:spPr>
          <a:xfrm>
            <a:off x="3657600" y="1606324"/>
            <a:ext cx="2133600" cy="2143125"/>
          </a:xfrm>
          <a:prstGeom prst="rect">
            <a:avLst/>
          </a:prstGeom>
        </p:spPr>
      </p:pic>
      <p:pic>
        <p:nvPicPr>
          <p:cNvPr id="6" name="Picture 5" descr="A cartoon of a dog&#10;&#10;Description automatically generated">
            <a:extLst>
              <a:ext uri="{FF2B5EF4-FFF2-40B4-BE49-F238E27FC236}">
                <a16:creationId xmlns:a16="http://schemas.microsoft.com/office/drawing/2014/main" id="{AE6D3653-DA82-E0AF-BC63-BB1858BFB201}"/>
              </a:ext>
            </a:extLst>
          </p:cNvPr>
          <p:cNvPicPr>
            <a:picLocks noChangeAspect="1"/>
          </p:cNvPicPr>
          <p:nvPr/>
        </p:nvPicPr>
        <p:blipFill>
          <a:blip r:embed="rId4"/>
          <a:stretch>
            <a:fillRect/>
          </a:stretch>
        </p:blipFill>
        <p:spPr>
          <a:xfrm>
            <a:off x="6389914" y="1602272"/>
            <a:ext cx="5290458" cy="790511"/>
          </a:xfrm>
          <a:prstGeom prst="rect">
            <a:avLst/>
          </a:prstGeom>
        </p:spPr>
      </p:pic>
      <p:pic>
        <p:nvPicPr>
          <p:cNvPr id="7" name="Picture 6" descr="A black and white image of numbers&#10;&#10;Description automatically generated">
            <a:extLst>
              <a:ext uri="{FF2B5EF4-FFF2-40B4-BE49-F238E27FC236}">
                <a16:creationId xmlns:a16="http://schemas.microsoft.com/office/drawing/2014/main" id="{E3CA059A-225A-67CA-B998-70884AB29F3B}"/>
              </a:ext>
            </a:extLst>
          </p:cNvPr>
          <p:cNvPicPr>
            <a:picLocks noChangeAspect="1"/>
          </p:cNvPicPr>
          <p:nvPr/>
        </p:nvPicPr>
        <p:blipFill>
          <a:blip r:embed="rId5"/>
          <a:stretch>
            <a:fillRect/>
          </a:stretch>
        </p:blipFill>
        <p:spPr>
          <a:xfrm>
            <a:off x="8834438" y="2785381"/>
            <a:ext cx="2469697" cy="2136322"/>
          </a:xfrm>
          <a:prstGeom prst="rect">
            <a:avLst/>
          </a:prstGeom>
        </p:spPr>
      </p:pic>
      <p:pic>
        <p:nvPicPr>
          <p:cNvPr id="8" name="Picture 7" descr="A round grey button with hands touching a error button&#10;&#10;Description automatically generated">
            <a:extLst>
              <a:ext uri="{FF2B5EF4-FFF2-40B4-BE49-F238E27FC236}">
                <a16:creationId xmlns:a16="http://schemas.microsoft.com/office/drawing/2014/main" id="{0516CB87-0A0E-C343-9853-F8FDB31D0AE5}"/>
              </a:ext>
            </a:extLst>
          </p:cNvPr>
          <p:cNvPicPr>
            <a:picLocks noChangeAspect="1"/>
          </p:cNvPicPr>
          <p:nvPr/>
        </p:nvPicPr>
        <p:blipFill>
          <a:blip r:embed="rId6"/>
          <a:stretch>
            <a:fillRect/>
          </a:stretch>
        </p:blipFill>
        <p:spPr>
          <a:xfrm>
            <a:off x="6176963" y="2924175"/>
            <a:ext cx="1949904" cy="1934936"/>
          </a:xfrm>
          <a:prstGeom prst="rect">
            <a:avLst/>
          </a:prstGeom>
        </p:spPr>
      </p:pic>
    </p:spTree>
    <p:extLst>
      <p:ext uri="{BB962C8B-B14F-4D97-AF65-F5344CB8AC3E}">
        <p14:creationId xmlns:p14="http://schemas.microsoft.com/office/powerpoint/2010/main" val="3789134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ADE3654-04B2-F1A1-8F20-FFE55334AB0E}"/>
              </a:ext>
            </a:extLst>
          </p:cNvPr>
          <p:cNvSpPr txBox="1"/>
          <p:nvPr/>
        </p:nvSpPr>
        <p:spPr>
          <a:xfrm>
            <a:off x="961644" y="4572003"/>
            <a:ext cx="10268712" cy="116912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6100" cap="all" spc="120">
                <a:solidFill>
                  <a:schemeClr val="bg1"/>
                </a:solidFill>
                <a:latin typeface="+mj-lt"/>
                <a:ea typeface="+mj-ea"/>
                <a:cs typeface="+mj-cs"/>
              </a:rPr>
              <a:t>STRAND 4: STAGES OF PRACTICE</a:t>
            </a:r>
          </a:p>
        </p:txBody>
      </p:sp>
      <p:pic>
        <p:nvPicPr>
          <p:cNvPr id="3" name="Picture 2" descr="The Complete Guide to Rosenshine's Principles of Instruction">
            <a:extLst>
              <a:ext uri="{FF2B5EF4-FFF2-40B4-BE49-F238E27FC236}">
                <a16:creationId xmlns:a16="http://schemas.microsoft.com/office/drawing/2014/main" id="{AB829008-8082-53BE-25E1-4626F45913C2}"/>
              </a:ext>
            </a:extLst>
          </p:cNvPr>
          <p:cNvPicPr>
            <a:picLocks noChangeAspect="1"/>
          </p:cNvPicPr>
          <p:nvPr/>
        </p:nvPicPr>
        <p:blipFill>
          <a:blip r:embed="rId2"/>
          <a:stretch>
            <a:fillRect/>
          </a:stretch>
        </p:blipFill>
        <p:spPr>
          <a:xfrm>
            <a:off x="2813163" y="639575"/>
            <a:ext cx="6565673" cy="3082664"/>
          </a:xfrm>
          <a:prstGeom prst="rect">
            <a:avLst/>
          </a:prstGeom>
        </p:spPr>
      </p:pic>
      <p:sp>
        <p:nvSpPr>
          <p:cNvPr id="4" name="TextBox 3">
            <a:extLst>
              <a:ext uri="{FF2B5EF4-FFF2-40B4-BE49-F238E27FC236}">
                <a16:creationId xmlns:a16="http://schemas.microsoft.com/office/drawing/2014/main" id="{8E6307A7-6110-B038-AD3F-A7B28C03030A}"/>
              </a:ext>
            </a:extLst>
          </p:cNvPr>
          <p:cNvSpPr txBox="1"/>
          <p:nvPr/>
        </p:nvSpPr>
        <p:spPr>
          <a:xfrm>
            <a:off x="530678" y="491217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347848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105CDEF-A681-FDD9-BBA4-FE0ADB00AEF6}"/>
              </a:ext>
            </a:extLst>
          </p:cNvPr>
          <p:cNvSpPr txBox="1"/>
          <p:nvPr/>
        </p:nvSpPr>
        <p:spPr>
          <a:xfrm>
            <a:off x="46039" y="248194"/>
            <a:ext cx="6046507" cy="219456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Bef>
                <a:spcPct val="0"/>
              </a:spcBef>
              <a:spcAft>
                <a:spcPts val="600"/>
              </a:spcAft>
            </a:pPr>
            <a:r>
              <a:rPr lang="en-US" sz="4400" kern="1200" cap="all" spc="120" baseline="0" dirty="0">
                <a:solidFill>
                  <a:schemeClr val="bg1"/>
                </a:solidFill>
                <a:latin typeface="+mj-lt"/>
                <a:ea typeface="+mj-ea"/>
                <a:cs typeface="+mj-cs"/>
              </a:rPr>
              <a:t>GUIDED PRACTICE</a:t>
            </a:r>
            <a:r>
              <a:rPr lang="en-US" sz="4400" cap="all" spc="120" dirty="0">
                <a:solidFill>
                  <a:schemeClr val="bg1"/>
                </a:solidFill>
                <a:latin typeface="+mj-lt"/>
                <a:ea typeface="+mj-ea"/>
                <a:cs typeface="+mj-cs"/>
              </a:rPr>
              <a:t> AND INDEPENDENT PRACTICE</a:t>
            </a:r>
            <a:endParaRPr lang="en-US" sz="4400" kern="1200" cap="all" spc="120" baseline="0" dirty="0">
              <a:solidFill>
                <a:schemeClr val="bg1"/>
              </a:solidFill>
              <a:latin typeface="+mj-lt"/>
              <a:ea typeface="+mj-ea"/>
              <a:cs typeface="+mj-cs"/>
            </a:endParaRPr>
          </a:p>
        </p:txBody>
      </p:sp>
      <p:sp>
        <p:nvSpPr>
          <p:cNvPr id="3" name="TextBox 2">
            <a:extLst>
              <a:ext uri="{FF2B5EF4-FFF2-40B4-BE49-F238E27FC236}">
                <a16:creationId xmlns:a16="http://schemas.microsoft.com/office/drawing/2014/main" id="{FE73E8D1-0736-49BF-D5FB-5C65A233D514}"/>
              </a:ext>
            </a:extLst>
          </p:cNvPr>
          <p:cNvSpPr txBox="1"/>
          <p:nvPr/>
        </p:nvSpPr>
        <p:spPr>
          <a:xfrm>
            <a:off x="176667" y="2916936"/>
            <a:ext cx="5698165" cy="326440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01000"/>
              </a:lnSpc>
              <a:spcAft>
                <a:spcPts val="600"/>
              </a:spcAft>
            </a:pPr>
            <a:r>
              <a:rPr lang="en-US" sz="2800" spc="50" dirty="0">
                <a:solidFill>
                  <a:schemeClr val="bg1"/>
                </a:solidFill>
              </a:rPr>
              <a:t>Students need to spend additional time rephrasing, elaborating and </a:t>
            </a:r>
            <a:r>
              <a:rPr lang="en-US" sz="2800" spc="50" err="1">
                <a:solidFill>
                  <a:schemeClr val="bg1"/>
                </a:solidFill>
              </a:rPr>
              <a:t>summarising</a:t>
            </a:r>
            <a:r>
              <a:rPr lang="en-US" sz="2800" spc="50" dirty="0">
                <a:solidFill>
                  <a:schemeClr val="bg1"/>
                </a:solidFill>
              </a:rPr>
              <a:t> new material in order to store this material in their long- term memory.</a:t>
            </a:r>
          </a:p>
        </p:txBody>
      </p:sp>
      <p:pic>
        <p:nvPicPr>
          <p:cNvPr id="4" name="Picture 3" descr="I, We, You – mrthorntonteach">
            <a:extLst>
              <a:ext uri="{FF2B5EF4-FFF2-40B4-BE49-F238E27FC236}">
                <a16:creationId xmlns:a16="http://schemas.microsoft.com/office/drawing/2014/main" id="{D5C9FDB0-E521-F3D5-6730-14B4ADEB5538}"/>
              </a:ext>
            </a:extLst>
          </p:cNvPr>
          <p:cNvPicPr>
            <a:picLocks noChangeAspect="1"/>
          </p:cNvPicPr>
          <p:nvPr/>
        </p:nvPicPr>
        <p:blipFill>
          <a:blip r:embed="rId2"/>
          <a:stretch>
            <a:fillRect/>
          </a:stretch>
        </p:blipFill>
        <p:spPr>
          <a:xfrm>
            <a:off x="6741822" y="1484032"/>
            <a:ext cx="4795019" cy="3889935"/>
          </a:xfrm>
          <a:prstGeom prst="rect">
            <a:avLst/>
          </a:prstGeom>
        </p:spPr>
      </p:pic>
    </p:spTree>
    <p:extLst>
      <p:ext uri="{BB962C8B-B14F-4D97-AF65-F5344CB8AC3E}">
        <p14:creationId xmlns:p14="http://schemas.microsoft.com/office/powerpoint/2010/main" val="2194359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3AF562-AE36-3944-2C67-B6F3E373DBEA}"/>
              </a:ext>
            </a:extLst>
          </p:cNvPr>
          <p:cNvSpPr txBox="1"/>
          <p:nvPr/>
        </p:nvSpPr>
        <p:spPr>
          <a:xfrm>
            <a:off x="517071" y="408214"/>
            <a:ext cx="11386456"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In guided practice the most successful teachers:</a:t>
            </a:r>
          </a:p>
          <a:p>
            <a:endParaRPr lang="en-US" sz="3200" dirty="0"/>
          </a:p>
          <a:p>
            <a:pPr marL="285750" indent="-285750">
              <a:buFont typeface="Arial"/>
              <a:buChar char="•"/>
            </a:pPr>
            <a:r>
              <a:rPr lang="en-US" sz="3200" dirty="0"/>
              <a:t>Presented material in small chunks</a:t>
            </a:r>
          </a:p>
          <a:p>
            <a:pPr marL="285750" indent="-285750">
              <a:buFont typeface="Arial"/>
              <a:buChar char="•"/>
            </a:pPr>
            <a:r>
              <a:rPr lang="en-US" sz="3200" dirty="0"/>
              <a:t>Asked carefully planned questions to gauge understanding and allow students to process new material.</a:t>
            </a:r>
          </a:p>
          <a:p>
            <a:pPr marL="285750" indent="-285750">
              <a:buFont typeface="Arial"/>
              <a:buChar char="•"/>
            </a:pPr>
            <a:r>
              <a:rPr lang="en-US" sz="3200" dirty="0"/>
              <a:t>Asked students to </a:t>
            </a:r>
            <a:r>
              <a:rPr lang="en-US" sz="3200" dirty="0" err="1"/>
              <a:t>summarise</a:t>
            </a:r>
            <a:r>
              <a:rPr lang="en-US" sz="3200" dirty="0"/>
              <a:t> the main points</a:t>
            </a:r>
          </a:p>
          <a:p>
            <a:pPr marL="285750" indent="-285750">
              <a:buFont typeface="Arial"/>
              <a:buChar char="•"/>
            </a:pPr>
            <a:r>
              <a:rPr lang="en-US" sz="3200" dirty="0"/>
              <a:t>Used formative assessment to address misconceptions quickly within the lesson.</a:t>
            </a:r>
          </a:p>
          <a:p>
            <a:pPr marL="285750" indent="-285750">
              <a:buFont typeface="Arial"/>
              <a:buChar char="•"/>
            </a:pPr>
            <a:r>
              <a:rPr lang="en-US" sz="3200" dirty="0"/>
              <a:t>Modelled examples</a:t>
            </a:r>
          </a:p>
          <a:p>
            <a:pPr marL="285750" indent="-285750">
              <a:buFont typeface="Arial"/>
              <a:buChar char="•"/>
            </a:pPr>
            <a:r>
              <a:rPr lang="en-US" sz="3200" dirty="0"/>
              <a:t>Thought aloud demonstrating their thought process</a:t>
            </a:r>
          </a:p>
          <a:p>
            <a:pPr marL="285750" indent="-285750">
              <a:buFont typeface="Arial"/>
              <a:buChar char="•"/>
            </a:pPr>
            <a:r>
              <a:rPr lang="en-US" sz="3200" dirty="0"/>
              <a:t>Prepared students adequately to be able to apply the new knowledge independently.</a:t>
            </a:r>
          </a:p>
          <a:p>
            <a:pPr marL="285750" indent="-285750">
              <a:buFont typeface="Arial"/>
              <a:buChar char="•"/>
            </a:pPr>
            <a:r>
              <a:rPr lang="en-US" sz="3200" dirty="0"/>
              <a:t>Students had a success rate of about 80%</a:t>
            </a:r>
          </a:p>
        </p:txBody>
      </p:sp>
      <p:pic>
        <p:nvPicPr>
          <p:cNvPr id="4" name="Picture 2" descr="80 percent illustration stock illustration. Illustration of marketing -  32798661">
            <a:extLst>
              <a:ext uri="{FF2B5EF4-FFF2-40B4-BE49-F238E27FC236}">
                <a16:creationId xmlns:a16="http://schemas.microsoft.com/office/drawing/2014/main" id="{87282E8D-E6B8-EB4A-FE4F-A1F2FEBF9E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74534" y="5800680"/>
            <a:ext cx="1743293" cy="105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749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Rectangle 73">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14341" name="Rectangle 7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14342" name="Rectangle 77">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extBox 1">
            <a:extLst>
              <a:ext uri="{FF2B5EF4-FFF2-40B4-BE49-F238E27FC236}">
                <a16:creationId xmlns:a16="http://schemas.microsoft.com/office/drawing/2014/main" id="{11F04A30-1B9E-49A8-B6F5-072AF8FECA8B}"/>
              </a:ext>
            </a:extLst>
          </p:cNvPr>
          <p:cNvSpPr txBox="1"/>
          <p:nvPr/>
        </p:nvSpPr>
        <p:spPr>
          <a:xfrm>
            <a:off x="960438" y="317499"/>
            <a:ext cx="4500737" cy="209550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all" spc="120" normalizeH="0" baseline="0" noProof="0">
                <a:ln>
                  <a:noFill/>
                </a:ln>
                <a:solidFill>
                  <a:prstClr val="white"/>
                </a:solidFill>
                <a:effectLst/>
                <a:uLnTx/>
                <a:uFillTx/>
                <a:latin typeface="Franklin Gothic Demi Cond"/>
                <a:ea typeface="+mn-ea"/>
                <a:cs typeface="+mn-cs"/>
              </a:rPr>
              <a:t>Independent Practice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0" i="0" u="none" strike="noStrike" kern="1200" cap="all" spc="120" normalizeH="0" baseline="0" noProof="0">
                <a:ln>
                  <a:noFill/>
                </a:ln>
                <a:solidFill>
                  <a:prstClr val="white"/>
                </a:solidFill>
                <a:effectLst/>
                <a:uLnTx/>
                <a:uFillTx/>
                <a:latin typeface="Franklin Gothic Demi Cond"/>
                <a:ea typeface="+mn-ea"/>
                <a:cs typeface="+mn-cs"/>
              </a:rPr>
              <a:t>Principle 9</a:t>
            </a:r>
          </a:p>
        </p:txBody>
      </p:sp>
      <p:sp>
        <p:nvSpPr>
          <p:cNvPr id="3" name="TextBox 2">
            <a:extLst>
              <a:ext uri="{FF2B5EF4-FFF2-40B4-BE49-F238E27FC236}">
                <a16:creationId xmlns:a16="http://schemas.microsoft.com/office/drawing/2014/main" id="{DE06F0EF-6B8D-4500-B8A8-CEAB8C1DF78C}"/>
              </a:ext>
            </a:extLst>
          </p:cNvPr>
          <p:cNvSpPr txBox="1"/>
          <p:nvPr/>
        </p:nvSpPr>
        <p:spPr>
          <a:xfrm>
            <a:off x="152400" y="2587624"/>
            <a:ext cx="5831840" cy="4087495"/>
          </a:xfrm>
          <a:prstGeom prst="rect">
            <a:avLst/>
          </a:prstGeom>
        </p:spPr>
        <p:txBody>
          <a:bodyPr vert="horz" lIns="91440" tIns="45720" rIns="91440" bIns="45720" rtlCol="0" anchor="t">
            <a:normAutofit fontScale="92500" lnSpcReduction="10000"/>
          </a:bodyPr>
          <a:lstStyle/>
          <a:p>
            <a:pPr marL="342900" marR="0" lvl="0" indent="-342900" algn="l" defTabSz="914400" rtl="0" eaLnBrk="1" fontAlgn="auto" latinLnBrk="0" hangingPunct="1">
              <a:lnSpc>
                <a:spcPct val="101000"/>
              </a:lnSpc>
              <a:spcBef>
                <a:spcPts val="0"/>
              </a:spcBef>
              <a:spcAft>
                <a:spcPts val="6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white"/>
                </a:solidFill>
                <a:effectLst/>
                <a:uLnTx/>
                <a:uFillTx/>
                <a:latin typeface="Franklin Gothic Medium"/>
                <a:ea typeface="+mn-ea"/>
                <a:cs typeface="+mn-cs"/>
              </a:rPr>
              <a:t>Independent practice is needed in order for a skill to become automatic.</a:t>
            </a:r>
          </a:p>
          <a:p>
            <a:pPr marL="342900" marR="0" lvl="0" indent="-342900" algn="l" defTabSz="914400" rtl="0" eaLnBrk="1" fontAlgn="auto" latinLnBrk="0" hangingPunct="1">
              <a:lnSpc>
                <a:spcPct val="101000"/>
              </a:lnSpc>
              <a:spcBef>
                <a:spcPts val="0"/>
              </a:spcBef>
              <a:spcAft>
                <a:spcPts val="600"/>
              </a:spcAft>
              <a:buClrTx/>
              <a:buSzTx/>
              <a:buFont typeface="Arial" panose="020B0604020202020204" pitchFamily="34" charset="0"/>
              <a:buChar char="•"/>
              <a:tabLst/>
              <a:defRPr/>
            </a:pPr>
            <a:endParaRPr kumimoji="0" lang="en-US" sz="2400" b="0" i="0" u="none" strike="noStrike" kern="1200" cap="none" spc="50" normalizeH="0" baseline="0" noProof="0" dirty="0">
              <a:ln>
                <a:noFill/>
              </a:ln>
              <a:solidFill>
                <a:prstClr val="white"/>
              </a:solidFill>
              <a:effectLst/>
              <a:uLnTx/>
              <a:uFillTx/>
              <a:latin typeface="Franklin Gothic Medium"/>
              <a:ea typeface="+mn-ea"/>
              <a:cs typeface="+mn-cs"/>
            </a:endParaRPr>
          </a:p>
          <a:p>
            <a:pPr marL="342900" marR="0" lvl="0" indent="-342900" algn="l" defTabSz="914400" rtl="0" eaLnBrk="1" fontAlgn="auto" latinLnBrk="0" hangingPunct="1">
              <a:lnSpc>
                <a:spcPct val="101000"/>
              </a:lnSpc>
              <a:spcBef>
                <a:spcPts val="0"/>
              </a:spcBef>
              <a:spcAft>
                <a:spcPts val="6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white"/>
                </a:solidFill>
                <a:effectLst/>
                <a:uLnTx/>
                <a:uFillTx/>
                <a:latin typeface="Franklin Gothic Medium"/>
                <a:ea typeface="+mn-ea"/>
                <a:cs typeface="+mn-cs"/>
              </a:rPr>
              <a:t>When material is overlearned, it can be recalled automatically.</a:t>
            </a:r>
          </a:p>
          <a:p>
            <a:pPr marL="342900" marR="0" lvl="0" indent="-342900" algn="l" defTabSz="914400" rtl="0" eaLnBrk="1" fontAlgn="auto" latinLnBrk="0" hangingPunct="1">
              <a:lnSpc>
                <a:spcPct val="101000"/>
              </a:lnSpc>
              <a:spcBef>
                <a:spcPts val="0"/>
              </a:spcBef>
              <a:spcAft>
                <a:spcPts val="600"/>
              </a:spcAft>
              <a:buClrTx/>
              <a:buSzTx/>
              <a:buFont typeface="Arial" panose="020B0604020202020204" pitchFamily="34" charset="0"/>
              <a:buChar char="•"/>
              <a:tabLst/>
              <a:defRPr/>
            </a:pPr>
            <a:endParaRPr kumimoji="0" lang="en-US" sz="2400" b="0" i="0" u="none" strike="noStrike" kern="1200" cap="none" spc="50" normalizeH="0" baseline="0" noProof="0" dirty="0">
              <a:ln>
                <a:noFill/>
              </a:ln>
              <a:solidFill>
                <a:prstClr val="white"/>
              </a:solidFill>
              <a:effectLst/>
              <a:uLnTx/>
              <a:uFillTx/>
              <a:latin typeface="Franklin Gothic Medium"/>
              <a:ea typeface="+mn-ea"/>
              <a:cs typeface="+mn-cs"/>
            </a:endParaRPr>
          </a:p>
          <a:p>
            <a:pPr marL="342900" marR="0" lvl="0" indent="-342900" algn="l" defTabSz="914400" rtl="0" eaLnBrk="1" fontAlgn="auto" latinLnBrk="0" hangingPunct="1">
              <a:lnSpc>
                <a:spcPct val="101000"/>
              </a:lnSpc>
              <a:spcBef>
                <a:spcPts val="0"/>
              </a:spcBef>
              <a:spcAft>
                <a:spcPts val="6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white"/>
                </a:solidFill>
                <a:effectLst/>
                <a:uLnTx/>
                <a:uFillTx/>
                <a:latin typeface="Franklin Gothic Medium"/>
                <a:ea typeface="+mn-ea"/>
                <a:cs typeface="+mn-cs"/>
              </a:rPr>
              <a:t>Reduces cognitive load when building on to this knowledge.</a:t>
            </a:r>
          </a:p>
          <a:p>
            <a:pPr marL="342900" marR="0" lvl="0" indent="-342900" algn="l" defTabSz="914400" rtl="0" eaLnBrk="1" fontAlgn="auto" latinLnBrk="0" hangingPunct="1">
              <a:lnSpc>
                <a:spcPct val="101000"/>
              </a:lnSpc>
              <a:spcBef>
                <a:spcPts val="0"/>
              </a:spcBef>
              <a:spcAft>
                <a:spcPts val="600"/>
              </a:spcAft>
              <a:buClrTx/>
              <a:buSzTx/>
              <a:buFont typeface="Arial" panose="020B0604020202020204" pitchFamily="34" charset="0"/>
              <a:buChar char="•"/>
              <a:tabLst/>
              <a:defRPr/>
            </a:pPr>
            <a:endParaRPr kumimoji="0" lang="en-US" sz="2400" b="0" i="0" u="none" strike="noStrike" kern="1200" cap="none" spc="50" normalizeH="0" baseline="0" noProof="0" dirty="0">
              <a:ln>
                <a:noFill/>
              </a:ln>
              <a:solidFill>
                <a:prstClr val="white"/>
              </a:solidFill>
              <a:effectLst/>
              <a:uLnTx/>
              <a:uFillTx/>
              <a:latin typeface="Franklin Gothic Medium"/>
              <a:ea typeface="+mn-ea"/>
              <a:cs typeface="+mn-cs"/>
            </a:endParaRPr>
          </a:p>
          <a:p>
            <a:pPr marL="342900" marR="0" lvl="0" indent="-342900" algn="l" defTabSz="914400" rtl="0" eaLnBrk="1" fontAlgn="auto" latinLnBrk="0" hangingPunct="1">
              <a:lnSpc>
                <a:spcPct val="101000"/>
              </a:lnSpc>
              <a:spcBef>
                <a:spcPts val="0"/>
              </a:spcBef>
              <a:spcAft>
                <a:spcPts val="6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white"/>
                </a:solidFill>
                <a:effectLst/>
                <a:uLnTx/>
                <a:uFillTx/>
                <a:latin typeface="Franklin Gothic Medium"/>
                <a:ea typeface="+mn-ea"/>
                <a:cs typeface="+mn-cs"/>
              </a:rPr>
              <a:t>Daily, weekly, monthly review supports this.</a:t>
            </a:r>
          </a:p>
        </p:txBody>
      </p:sp>
      <p:pic>
        <p:nvPicPr>
          <p:cNvPr id="14338" name="Picture 2" descr="Two primary school pupils working at their desks in class - stock photo |  Crushpixel">
            <a:extLst>
              <a:ext uri="{FF2B5EF4-FFF2-40B4-BE49-F238E27FC236}">
                <a16:creationId xmlns:a16="http://schemas.microsoft.com/office/drawing/2014/main" id="{E06281E3-FF2C-4F1B-AB53-7B5D3776EF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
          <a:stretch/>
        </p:blipFill>
        <p:spPr bwMode="auto">
          <a:xfrm>
            <a:off x="6094474" y="10"/>
            <a:ext cx="609752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9906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6B6A-04DF-4B29-A68D-A4BEDD3E404C}"/>
              </a:ext>
            </a:extLst>
          </p:cNvPr>
          <p:cNvSpPr>
            <a:spLocks noGrp="1"/>
          </p:cNvSpPr>
          <p:nvPr>
            <p:ph type="ctrTitle"/>
          </p:nvPr>
        </p:nvSpPr>
        <p:spPr>
          <a:xfrm>
            <a:off x="421945" y="1007396"/>
            <a:ext cx="8147289" cy="1297115"/>
          </a:xfrm>
        </p:spPr>
        <p:txBody>
          <a:bodyPr anchor="t">
            <a:normAutofit fontScale="90000"/>
          </a:bodyPr>
          <a:lstStyle/>
          <a:p>
            <a:pPr algn="l"/>
            <a:r>
              <a:rPr lang="en-GB" sz="4000" b="1" dirty="0">
                <a:solidFill>
                  <a:srgbClr val="000000"/>
                </a:solidFill>
              </a:rPr>
              <a:t>Developing teaching and learning – embedding lessons from Cognitive Science</a:t>
            </a:r>
          </a:p>
        </p:txBody>
      </p:sp>
      <p:pic>
        <p:nvPicPr>
          <p:cNvPr id="16" name="Graphic 15" descr="Head with gears">
            <a:extLst>
              <a:ext uri="{FF2B5EF4-FFF2-40B4-BE49-F238E27FC236}">
                <a16:creationId xmlns:a16="http://schemas.microsoft.com/office/drawing/2014/main" id="{96CF5682-C1AD-4F46-B850-F9C7B275BD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39404" y="2113384"/>
            <a:ext cx="3449216" cy="3449216"/>
          </a:xfrm>
          <a:prstGeom prst="rect">
            <a:avLst/>
          </a:prstGeom>
        </p:spPr>
      </p:pic>
      <p:pic>
        <p:nvPicPr>
          <p:cNvPr id="11" name="Picture 10" descr="A screenshot of a person&#10;&#10;Description generated with very high confidence">
            <a:extLst>
              <a:ext uri="{FF2B5EF4-FFF2-40B4-BE49-F238E27FC236}">
                <a16:creationId xmlns:a16="http://schemas.microsoft.com/office/drawing/2014/main" id="{48EC2B53-F0B9-489C-A348-763BBC7235FF}"/>
              </a:ext>
            </a:extLst>
          </p:cNvPr>
          <p:cNvPicPr/>
          <p:nvPr/>
        </p:nvPicPr>
        <p:blipFill rotWithShape="1">
          <a:blip r:embed="rId4">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793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6B6A-04DF-4B29-A68D-A4BEDD3E404C}"/>
              </a:ext>
            </a:extLst>
          </p:cNvPr>
          <p:cNvSpPr>
            <a:spLocks noGrp="1"/>
          </p:cNvSpPr>
          <p:nvPr>
            <p:ph type="ctrTitle"/>
          </p:nvPr>
        </p:nvSpPr>
        <p:spPr>
          <a:xfrm>
            <a:off x="298058" y="284584"/>
            <a:ext cx="11595884" cy="1297115"/>
          </a:xfrm>
        </p:spPr>
        <p:txBody>
          <a:bodyPr anchor="t">
            <a:normAutofit/>
          </a:bodyPr>
          <a:lstStyle/>
          <a:p>
            <a:pPr algn="l"/>
            <a:r>
              <a:rPr lang="en-GB" sz="4000" b="1" dirty="0">
                <a:solidFill>
                  <a:srgbClr val="000000"/>
                </a:solidFill>
              </a:rPr>
              <a:t>Developing teaching and learning – embedding lessons from Cognitive Science</a:t>
            </a:r>
          </a:p>
        </p:txBody>
      </p:sp>
      <p:pic>
        <p:nvPicPr>
          <p:cNvPr id="16" name="Graphic 15" descr="Head with gears">
            <a:extLst>
              <a:ext uri="{FF2B5EF4-FFF2-40B4-BE49-F238E27FC236}">
                <a16:creationId xmlns:a16="http://schemas.microsoft.com/office/drawing/2014/main" id="{96CF5682-C1AD-4F46-B850-F9C7B275BD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 y="4713596"/>
            <a:ext cx="1608827" cy="1608827"/>
          </a:xfrm>
          <a:prstGeom prst="rect">
            <a:avLst/>
          </a:prstGeom>
        </p:spPr>
      </p:pic>
      <p:pic>
        <p:nvPicPr>
          <p:cNvPr id="11" name="Picture 10" descr="A screenshot of a person&#10;&#10;Description generated with very high confidence">
            <a:extLst>
              <a:ext uri="{FF2B5EF4-FFF2-40B4-BE49-F238E27FC236}">
                <a16:creationId xmlns:a16="http://schemas.microsoft.com/office/drawing/2014/main" id="{48EC2B53-F0B9-489C-A348-763BBC7235FF}"/>
              </a:ext>
            </a:extLst>
          </p:cNvPr>
          <p:cNvPicPr/>
          <p:nvPr/>
        </p:nvPicPr>
        <p:blipFill rotWithShape="1">
          <a:blip r:embed="rId4">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graphicFrame>
        <p:nvGraphicFramePr>
          <p:cNvPr id="3" name="Diagram 2">
            <a:extLst>
              <a:ext uri="{FF2B5EF4-FFF2-40B4-BE49-F238E27FC236}">
                <a16:creationId xmlns:a16="http://schemas.microsoft.com/office/drawing/2014/main" id="{83489CD9-D2CC-2F85-BFDD-547AB032D67C}"/>
              </a:ext>
            </a:extLst>
          </p:cNvPr>
          <p:cNvGraphicFramePr/>
          <p:nvPr>
            <p:extLst>
              <p:ext uri="{D42A27DB-BD31-4B8C-83A1-F6EECF244321}">
                <p14:modId xmlns:p14="http://schemas.microsoft.com/office/powerpoint/2010/main" val="398964622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04216BEF-43D3-1D99-6124-CB7AC7E0992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267131" y="2935417"/>
            <a:ext cx="1515345" cy="2144404"/>
          </a:xfrm>
          <a:prstGeom prst="rect">
            <a:avLst/>
          </a:prstGeom>
        </p:spPr>
      </p:pic>
      <p:pic>
        <p:nvPicPr>
          <p:cNvPr id="9" name="Picture 8">
            <a:extLst>
              <a:ext uri="{FF2B5EF4-FFF2-40B4-BE49-F238E27FC236}">
                <a16:creationId xmlns:a16="http://schemas.microsoft.com/office/drawing/2014/main" id="{70E52F07-2C7D-A65A-2BA0-F241200B92F8}"/>
              </a:ext>
            </a:extLst>
          </p:cNvPr>
          <p:cNvPicPr>
            <a:picLocks noChangeAspect="1"/>
          </p:cNvPicPr>
          <p:nvPr/>
        </p:nvPicPr>
        <p:blipFill>
          <a:blip r:embed="rId12"/>
          <a:stretch>
            <a:fillRect/>
          </a:stretch>
        </p:blipFill>
        <p:spPr>
          <a:xfrm>
            <a:off x="7851155" y="1027611"/>
            <a:ext cx="1292347" cy="1693816"/>
          </a:xfrm>
          <a:prstGeom prst="rect">
            <a:avLst/>
          </a:prstGeom>
        </p:spPr>
      </p:pic>
    </p:spTree>
    <p:extLst>
      <p:ext uri="{BB962C8B-B14F-4D97-AF65-F5344CB8AC3E}">
        <p14:creationId xmlns:p14="http://schemas.microsoft.com/office/powerpoint/2010/main" val="2712540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Head with gears">
            <a:extLst>
              <a:ext uri="{FF2B5EF4-FFF2-40B4-BE49-F238E27FC236}">
                <a16:creationId xmlns:a16="http://schemas.microsoft.com/office/drawing/2014/main" id="{8C5C2E96-3965-4B16-9CE7-A950152FB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2166" y="67112"/>
            <a:ext cx="1971413" cy="1971413"/>
          </a:xfrm>
          <a:prstGeom prst="rect">
            <a:avLst/>
          </a:prstGeom>
        </p:spPr>
      </p:pic>
      <p:sp>
        <p:nvSpPr>
          <p:cNvPr id="20" name="TextBox 19">
            <a:extLst>
              <a:ext uri="{FF2B5EF4-FFF2-40B4-BE49-F238E27FC236}">
                <a16:creationId xmlns:a16="http://schemas.microsoft.com/office/drawing/2014/main" id="{FB682F88-73D3-43B3-9DA2-7A8F13465A74}"/>
              </a:ext>
            </a:extLst>
          </p:cNvPr>
          <p:cNvSpPr txBox="1"/>
          <p:nvPr/>
        </p:nvSpPr>
        <p:spPr>
          <a:xfrm>
            <a:off x="480474" y="2282692"/>
            <a:ext cx="11378115" cy="646331"/>
          </a:xfrm>
          <a:prstGeom prst="rect">
            <a:avLst/>
          </a:prstGeom>
          <a:noFill/>
        </p:spPr>
        <p:txBody>
          <a:bodyPr wrap="none" rtlCol="0">
            <a:spAutoFit/>
          </a:bodyPr>
          <a:lstStyle/>
          <a:p>
            <a:r>
              <a:rPr lang="en-GB" sz="3600" b="1" dirty="0">
                <a:solidFill>
                  <a:srgbClr val="000000"/>
                </a:solidFill>
              </a:rPr>
              <a:t>Cognitive Science – the basis of our teaching and learning?</a:t>
            </a:r>
            <a:endParaRPr lang="en-GB" sz="3600" b="1" dirty="0"/>
          </a:p>
        </p:txBody>
      </p:sp>
      <p:pic>
        <p:nvPicPr>
          <p:cNvPr id="6" name="Picture 5" descr="A screenshot of a person&#10;&#10;Description generated with very high confidence">
            <a:extLst>
              <a:ext uri="{FF2B5EF4-FFF2-40B4-BE49-F238E27FC236}">
                <a16:creationId xmlns:a16="http://schemas.microsoft.com/office/drawing/2014/main" id="{BEA9CF9F-27E7-49A2-8C51-37889B308326}"/>
              </a:ext>
            </a:extLst>
          </p:cNvPr>
          <p:cNvPicPr/>
          <p:nvPr/>
        </p:nvPicPr>
        <p:blipFill rotWithShape="1">
          <a:blip r:embed="rId5">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24463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Head with gears">
            <a:extLst>
              <a:ext uri="{FF2B5EF4-FFF2-40B4-BE49-F238E27FC236}">
                <a16:creationId xmlns:a16="http://schemas.microsoft.com/office/drawing/2014/main" id="{8C5C2E96-3965-4B16-9CE7-A950152FB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2166" y="67112"/>
            <a:ext cx="1971413" cy="1971413"/>
          </a:xfrm>
          <a:prstGeom prst="rect">
            <a:avLst/>
          </a:prstGeom>
        </p:spPr>
      </p:pic>
      <p:sp>
        <p:nvSpPr>
          <p:cNvPr id="20" name="TextBox 19">
            <a:extLst>
              <a:ext uri="{FF2B5EF4-FFF2-40B4-BE49-F238E27FC236}">
                <a16:creationId xmlns:a16="http://schemas.microsoft.com/office/drawing/2014/main" id="{FB682F88-73D3-43B3-9DA2-7A8F13465A74}"/>
              </a:ext>
            </a:extLst>
          </p:cNvPr>
          <p:cNvSpPr txBox="1"/>
          <p:nvPr/>
        </p:nvSpPr>
        <p:spPr>
          <a:xfrm>
            <a:off x="393388" y="880612"/>
            <a:ext cx="6556731" cy="707886"/>
          </a:xfrm>
          <a:prstGeom prst="rect">
            <a:avLst/>
          </a:prstGeom>
          <a:noFill/>
        </p:spPr>
        <p:txBody>
          <a:bodyPr wrap="square" rtlCol="0">
            <a:spAutoFit/>
          </a:bodyPr>
          <a:lstStyle/>
          <a:p>
            <a:r>
              <a:rPr lang="en-GB" sz="4000" b="1">
                <a:solidFill>
                  <a:srgbClr val="000000"/>
                </a:solidFill>
              </a:rPr>
              <a:t>Cognitive Science – what is it?</a:t>
            </a:r>
            <a:endParaRPr lang="en-GB" sz="4000" b="1" dirty="0"/>
          </a:p>
        </p:txBody>
      </p:sp>
      <p:pic>
        <p:nvPicPr>
          <p:cNvPr id="3" name="Picture 2">
            <a:extLst>
              <a:ext uri="{FF2B5EF4-FFF2-40B4-BE49-F238E27FC236}">
                <a16:creationId xmlns:a16="http://schemas.microsoft.com/office/drawing/2014/main" id="{A9BE860D-298B-4CB0-AF7A-24E7444D8DEA}"/>
              </a:ext>
            </a:extLst>
          </p:cNvPr>
          <p:cNvPicPr>
            <a:picLocks noChangeAspect="1"/>
          </p:cNvPicPr>
          <p:nvPr/>
        </p:nvPicPr>
        <p:blipFill rotWithShape="1">
          <a:blip r:embed="rId5"/>
          <a:srcRect l="20500" t="55536" r="69143" b="28988"/>
          <a:stretch/>
        </p:blipFill>
        <p:spPr>
          <a:xfrm>
            <a:off x="235129" y="1916602"/>
            <a:ext cx="6020710" cy="2698938"/>
          </a:xfrm>
          <a:prstGeom prst="rect">
            <a:avLst/>
          </a:prstGeom>
        </p:spPr>
      </p:pic>
      <p:pic>
        <p:nvPicPr>
          <p:cNvPr id="7" name="Picture 6">
            <a:extLst>
              <a:ext uri="{FF2B5EF4-FFF2-40B4-BE49-F238E27FC236}">
                <a16:creationId xmlns:a16="http://schemas.microsoft.com/office/drawing/2014/main" id="{6F12B494-096F-4AE1-B965-FE64FC12ECDF}"/>
              </a:ext>
            </a:extLst>
          </p:cNvPr>
          <p:cNvPicPr>
            <a:picLocks noChangeAspect="1"/>
          </p:cNvPicPr>
          <p:nvPr/>
        </p:nvPicPr>
        <p:blipFill rotWithShape="1">
          <a:blip r:embed="rId5"/>
          <a:srcRect l="20500" t="71012" r="69143" b="16131"/>
          <a:stretch/>
        </p:blipFill>
        <p:spPr>
          <a:xfrm>
            <a:off x="5947953" y="1999753"/>
            <a:ext cx="6252195" cy="2328404"/>
          </a:xfrm>
          <a:prstGeom prst="rect">
            <a:avLst/>
          </a:prstGeom>
        </p:spPr>
      </p:pic>
      <p:pic>
        <p:nvPicPr>
          <p:cNvPr id="9" name="Picture 8" descr="A screenshot of a person&#10;&#10;Description generated with very high confidence">
            <a:extLst>
              <a:ext uri="{FF2B5EF4-FFF2-40B4-BE49-F238E27FC236}">
                <a16:creationId xmlns:a16="http://schemas.microsoft.com/office/drawing/2014/main" id="{C0B3EB81-F3CE-46A6-B9B9-49EC1292A815}"/>
              </a:ext>
            </a:extLst>
          </p:cNvPr>
          <p:cNvPicPr/>
          <p:nvPr/>
        </p:nvPicPr>
        <p:blipFill rotWithShape="1">
          <a:blip r:embed="rId6">
            <a:extLst>
              <a:ext uri="{28A0092B-C50C-407E-A947-70E740481C1C}">
                <a14:useLocalDpi xmlns:a14="http://schemas.microsoft.com/office/drawing/2010/main" val="0"/>
              </a:ext>
            </a:extLst>
          </a:blip>
          <a:srcRect l="9726" t="5898" r="66895" b="81770"/>
          <a:stretch/>
        </p:blipFill>
        <p:spPr bwMode="auto">
          <a:xfrm>
            <a:off x="11247105" y="6450957"/>
            <a:ext cx="944895" cy="424461"/>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930707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Head with gears">
            <a:extLst>
              <a:ext uri="{FF2B5EF4-FFF2-40B4-BE49-F238E27FC236}">
                <a16:creationId xmlns:a16="http://schemas.microsoft.com/office/drawing/2014/main" id="{8C5C2E96-3965-4B16-9CE7-A950152FB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2166" y="67112"/>
            <a:ext cx="1971413" cy="1971413"/>
          </a:xfrm>
          <a:prstGeom prst="rect">
            <a:avLst/>
          </a:prstGeom>
        </p:spPr>
      </p:pic>
      <p:sp>
        <p:nvSpPr>
          <p:cNvPr id="20" name="TextBox 19">
            <a:extLst>
              <a:ext uri="{FF2B5EF4-FFF2-40B4-BE49-F238E27FC236}">
                <a16:creationId xmlns:a16="http://schemas.microsoft.com/office/drawing/2014/main" id="{FB682F88-73D3-43B3-9DA2-7A8F13465A74}"/>
              </a:ext>
            </a:extLst>
          </p:cNvPr>
          <p:cNvSpPr txBox="1"/>
          <p:nvPr/>
        </p:nvSpPr>
        <p:spPr>
          <a:xfrm>
            <a:off x="393388" y="880612"/>
            <a:ext cx="6556731" cy="707886"/>
          </a:xfrm>
          <a:prstGeom prst="rect">
            <a:avLst/>
          </a:prstGeom>
          <a:noFill/>
        </p:spPr>
        <p:txBody>
          <a:bodyPr wrap="square" rtlCol="0">
            <a:spAutoFit/>
          </a:bodyPr>
          <a:lstStyle/>
          <a:p>
            <a:r>
              <a:rPr lang="en-GB" sz="4000" b="1" dirty="0">
                <a:solidFill>
                  <a:srgbClr val="000000"/>
                </a:solidFill>
              </a:rPr>
              <a:t>Cognitive Science – what is it?</a:t>
            </a:r>
            <a:endParaRPr lang="en-GB" sz="4000" b="1" dirty="0"/>
          </a:p>
        </p:txBody>
      </p:sp>
      <p:sp>
        <p:nvSpPr>
          <p:cNvPr id="4" name="Rectangle 3">
            <a:extLst>
              <a:ext uri="{FF2B5EF4-FFF2-40B4-BE49-F238E27FC236}">
                <a16:creationId xmlns:a16="http://schemas.microsoft.com/office/drawing/2014/main" id="{5EF7A0A4-182D-442F-84E0-634FD4E6D834}"/>
              </a:ext>
            </a:extLst>
          </p:cNvPr>
          <p:cNvSpPr/>
          <p:nvPr/>
        </p:nvSpPr>
        <p:spPr>
          <a:xfrm>
            <a:off x="1002640" y="2806107"/>
            <a:ext cx="10035232" cy="2308324"/>
          </a:xfrm>
          <a:prstGeom prst="rect">
            <a:avLst/>
          </a:prstGeom>
        </p:spPr>
        <p:txBody>
          <a:bodyPr wrap="square">
            <a:spAutoFit/>
          </a:bodyPr>
          <a:lstStyle/>
          <a:p>
            <a:r>
              <a:rPr lang="en-GB" sz="2400" dirty="0"/>
              <a:t>One of the appealing prospects for both these approaches is that they might reveal something fundamental about learning, memory, and the brain. </a:t>
            </a:r>
          </a:p>
          <a:p>
            <a:endParaRPr lang="en-GB" sz="2400" dirty="0"/>
          </a:p>
          <a:p>
            <a:r>
              <a:rPr lang="en-GB" sz="2400" dirty="0"/>
              <a:t>These understandings might be applicable across many contexts—to the extent to which humans share the same basic processes of learning and memory. </a:t>
            </a:r>
          </a:p>
          <a:p>
            <a:endParaRPr lang="en-GB" sz="2400" dirty="0"/>
          </a:p>
        </p:txBody>
      </p:sp>
      <p:sp>
        <p:nvSpPr>
          <p:cNvPr id="2" name="Rectangle 1">
            <a:extLst>
              <a:ext uri="{FF2B5EF4-FFF2-40B4-BE49-F238E27FC236}">
                <a16:creationId xmlns:a16="http://schemas.microsoft.com/office/drawing/2014/main" id="{503DD3C0-0B17-4982-A28C-BC8D3158A5CC}"/>
              </a:ext>
            </a:extLst>
          </p:cNvPr>
          <p:cNvSpPr/>
          <p:nvPr/>
        </p:nvSpPr>
        <p:spPr>
          <a:xfrm>
            <a:off x="923393" y="2063692"/>
            <a:ext cx="8572860" cy="584775"/>
          </a:xfrm>
          <a:prstGeom prst="rect">
            <a:avLst/>
          </a:prstGeom>
        </p:spPr>
        <p:txBody>
          <a:bodyPr wrap="none">
            <a:spAutoFit/>
          </a:bodyPr>
          <a:lstStyle/>
          <a:p>
            <a:r>
              <a:rPr lang="en-GB" sz="3200" b="1" dirty="0"/>
              <a:t>Cognitive psychology and Cognitive Neuroscience</a:t>
            </a:r>
          </a:p>
        </p:txBody>
      </p:sp>
      <p:sp>
        <p:nvSpPr>
          <p:cNvPr id="10" name="TextBox 9">
            <a:extLst>
              <a:ext uri="{FF2B5EF4-FFF2-40B4-BE49-F238E27FC236}">
                <a16:creationId xmlns:a16="http://schemas.microsoft.com/office/drawing/2014/main" id="{FECF60EA-5694-489B-9A77-39188CFC1560}"/>
              </a:ext>
            </a:extLst>
          </p:cNvPr>
          <p:cNvSpPr txBox="1"/>
          <p:nvPr/>
        </p:nvSpPr>
        <p:spPr>
          <a:xfrm rot="20351404">
            <a:off x="3774412" y="2469323"/>
            <a:ext cx="4395183" cy="1384995"/>
          </a:xfrm>
          <a:prstGeom prst="rect">
            <a:avLst/>
          </a:prstGeom>
          <a:solidFill>
            <a:schemeClr val="accent6">
              <a:lumMod val="40000"/>
              <a:lumOff val="60000"/>
            </a:schemeClr>
          </a:solidFill>
          <a:ln w="28575">
            <a:solidFill>
              <a:schemeClr val="accent6"/>
            </a:solidFill>
          </a:ln>
        </p:spPr>
        <p:txBody>
          <a:bodyPr wrap="square" rtlCol="0">
            <a:spAutoFit/>
          </a:bodyPr>
          <a:lstStyle/>
          <a:p>
            <a:r>
              <a:rPr lang="en-GB" sz="2800" dirty="0"/>
              <a:t>Basically it’s probably our best way of knowing what is going on when we ‘learn’!</a:t>
            </a:r>
          </a:p>
        </p:txBody>
      </p:sp>
      <p:pic>
        <p:nvPicPr>
          <p:cNvPr id="9" name="Picture 8" descr="A screenshot of a person&#10;&#10;Description generated with very high confidence">
            <a:extLst>
              <a:ext uri="{FF2B5EF4-FFF2-40B4-BE49-F238E27FC236}">
                <a16:creationId xmlns:a16="http://schemas.microsoft.com/office/drawing/2014/main" id="{A61783F0-7516-4813-9DDF-126568E15F29}"/>
              </a:ext>
            </a:extLst>
          </p:cNvPr>
          <p:cNvPicPr/>
          <p:nvPr/>
        </p:nvPicPr>
        <p:blipFill rotWithShape="1">
          <a:blip r:embed="rId5">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11224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Head with gears">
            <a:extLst>
              <a:ext uri="{FF2B5EF4-FFF2-40B4-BE49-F238E27FC236}">
                <a16:creationId xmlns:a16="http://schemas.microsoft.com/office/drawing/2014/main" id="{8C5C2E96-3965-4B16-9CE7-A950152FB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2166" y="67112"/>
            <a:ext cx="1971413" cy="1971413"/>
          </a:xfrm>
          <a:prstGeom prst="rect">
            <a:avLst/>
          </a:prstGeom>
        </p:spPr>
      </p:pic>
      <p:sp>
        <p:nvSpPr>
          <p:cNvPr id="20" name="TextBox 19">
            <a:extLst>
              <a:ext uri="{FF2B5EF4-FFF2-40B4-BE49-F238E27FC236}">
                <a16:creationId xmlns:a16="http://schemas.microsoft.com/office/drawing/2014/main" id="{FB682F88-73D3-43B3-9DA2-7A8F13465A74}"/>
              </a:ext>
            </a:extLst>
          </p:cNvPr>
          <p:cNvSpPr txBox="1"/>
          <p:nvPr/>
        </p:nvSpPr>
        <p:spPr>
          <a:xfrm>
            <a:off x="393388" y="880612"/>
            <a:ext cx="6556731" cy="707886"/>
          </a:xfrm>
          <a:prstGeom prst="rect">
            <a:avLst/>
          </a:prstGeom>
          <a:noFill/>
        </p:spPr>
        <p:txBody>
          <a:bodyPr wrap="square" rtlCol="0">
            <a:spAutoFit/>
          </a:bodyPr>
          <a:lstStyle/>
          <a:p>
            <a:r>
              <a:rPr lang="en-GB" sz="4000" b="1" dirty="0">
                <a:solidFill>
                  <a:srgbClr val="000000"/>
                </a:solidFill>
              </a:rPr>
              <a:t>Cognitive Science – what is it?</a:t>
            </a:r>
            <a:endParaRPr lang="en-GB" sz="4000" b="1" dirty="0"/>
          </a:p>
        </p:txBody>
      </p:sp>
      <p:sp>
        <p:nvSpPr>
          <p:cNvPr id="2" name="Rectangle 1">
            <a:extLst>
              <a:ext uri="{FF2B5EF4-FFF2-40B4-BE49-F238E27FC236}">
                <a16:creationId xmlns:a16="http://schemas.microsoft.com/office/drawing/2014/main" id="{503DD3C0-0B17-4982-A28C-BC8D3158A5CC}"/>
              </a:ext>
            </a:extLst>
          </p:cNvPr>
          <p:cNvSpPr/>
          <p:nvPr/>
        </p:nvSpPr>
        <p:spPr>
          <a:xfrm>
            <a:off x="923393" y="2063692"/>
            <a:ext cx="8572860" cy="584775"/>
          </a:xfrm>
          <a:prstGeom prst="rect">
            <a:avLst/>
          </a:prstGeom>
        </p:spPr>
        <p:txBody>
          <a:bodyPr wrap="none">
            <a:spAutoFit/>
          </a:bodyPr>
          <a:lstStyle/>
          <a:p>
            <a:r>
              <a:rPr lang="en-GB" sz="3200" b="1" dirty="0"/>
              <a:t>Cognitive psychology and Cognitive Neuroscience</a:t>
            </a:r>
          </a:p>
        </p:txBody>
      </p:sp>
      <p:sp>
        <p:nvSpPr>
          <p:cNvPr id="3" name="Rectangle 2"/>
          <p:cNvSpPr/>
          <p:nvPr/>
        </p:nvSpPr>
        <p:spPr>
          <a:xfrm>
            <a:off x="3020290" y="3355355"/>
            <a:ext cx="7633855" cy="2585323"/>
          </a:xfrm>
          <a:prstGeom prst="rect">
            <a:avLst/>
          </a:prstGeom>
        </p:spPr>
        <p:txBody>
          <a:bodyPr wrap="square">
            <a:spAutoFit/>
          </a:bodyPr>
          <a:lstStyle/>
          <a:p>
            <a:r>
              <a:rPr lang="en-US" sz="2400" dirty="0">
                <a:solidFill>
                  <a:srgbClr val="000000"/>
                </a:solidFill>
              </a:rPr>
              <a:t>“Learning is defined as an alteration in long-term memory. If nothing has altered in long-term memory nothing has been learned.”</a:t>
            </a:r>
          </a:p>
          <a:p>
            <a:endParaRPr lang="en-US" sz="2400" dirty="0">
              <a:solidFill>
                <a:srgbClr val="000000"/>
              </a:solidFill>
            </a:endParaRPr>
          </a:p>
          <a:p>
            <a:r>
              <a:rPr lang="en-US" sz="2400" dirty="0">
                <a:solidFill>
                  <a:srgbClr val="000000"/>
                </a:solidFill>
              </a:rPr>
              <a:t>“Progress means knowing more and remembering more.”</a:t>
            </a:r>
          </a:p>
          <a:p>
            <a:endParaRPr lang="en-US" b="0" i="0" dirty="0">
              <a:solidFill>
                <a:srgbClr val="000000"/>
              </a:solidFill>
              <a:effectLst/>
              <a:latin typeface="Arial" panose="020B0604020202020204" pitchFamily="34" charset="0"/>
            </a:endParaRPr>
          </a:p>
          <a:p>
            <a:pPr algn="r"/>
            <a:r>
              <a:rPr lang="en-US" sz="2400" dirty="0" err="1">
                <a:solidFill>
                  <a:srgbClr val="000000"/>
                </a:solidFill>
              </a:rPr>
              <a:t>Ofsted</a:t>
            </a:r>
            <a:r>
              <a:rPr lang="en-US" sz="2400" dirty="0">
                <a:solidFill>
                  <a:srgbClr val="000000"/>
                </a:solidFill>
              </a:rPr>
              <a:t> 2018</a:t>
            </a:r>
            <a:endParaRPr lang="en-US" sz="2400" b="0" i="0" dirty="0">
              <a:solidFill>
                <a:srgbClr val="000000"/>
              </a:solidFill>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52" y="3355355"/>
            <a:ext cx="2626902" cy="1755877"/>
          </a:xfrm>
          <a:prstGeom prst="rect">
            <a:avLst/>
          </a:prstGeom>
        </p:spPr>
      </p:pic>
      <p:pic>
        <p:nvPicPr>
          <p:cNvPr id="9" name="Picture 8" descr="A screenshot of a person&#10;&#10;Description generated with very high confidence">
            <a:extLst>
              <a:ext uri="{FF2B5EF4-FFF2-40B4-BE49-F238E27FC236}">
                <a16:creationId xmlns:a16="http://schemas.microsoft.com/office/drawing/2014/main" id="{C7C83BB5-6BFB-42AA-BD1B-F3E85C91224B}"/>
              </a:ext>
            </a:extLst>
          </p:cNvPr>
          <p:cNvPicPr/>
          <p:nvPr/>
        </p:nvPicPr>
        <p:blipFill rotWithShape="1">
          <a:blip r:embed="rId6">
            <a:extLst>
              <a:ext uri="{28A0092B-C50C-407E-A947-70E740481C1C}">
                <a14:useLocalDpi xmlns:a14="http://schemas.microsoft.com/office/drawing/2010/main" val="0"/>
              </a:ext>
            </a:extLst>
          </a:blip>
          <a:srcRect l="9726" t="5898" r="66895" b="81770"/>
          <a:stretch/>
        </p:blipFill>
        <p:spPr bwMode="auto">
          <a:xfrm>
            <a:off x="11247105" y="6433539"/>
            <a:ext cx="944895" cy="424461"/>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4035699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1|3.7"/>
</p:tagLst>
</file>

<file path=ppt/tags/tag2.xml><?xml version="1.0" encoding="utf-8"?>
<p:tagLst xmlns:a="http://schemas.openxmlformats.org/drawingml/2006/main" xmlns:r="http://schemas.openxmlformats.org/officeDocument/2006/relationships" xmlns:p="http://schemas.openxmlformats.org/presentationml/2006/main">
  <p:tag name="TIMING" val="|9.1|3.7"/>
</p:tagLst>
</file>

<file path=ppt/tags/tag3.xml><?xml version="1.0" encoding="utf-8"?>
<p:tagLst xmlns:a="http://schemas.openxmlformats.org/drawingml/2006/main" xmlns:r="http://schemas.openxmlformats.org/officeDocument/2006/relationships" xmlns:p="http://schemas.openxmlformats.org/presentationml/2006/main">
  <p:tag name="TIMING" val="|9.1|3.7"/>
</p:tagLst>
</file>

<file path=ppt/tags/tag4.xml><?xml version="1.0" encoding="utf-8"?>
<p:tagLst xmlns:a="http://schemas.openxmlformats.org/drawingml/2006/main" xmlns:r="http://schemas.openxmlformats.org/officeDocument/2006/relationships" xmlns:p="http://schemas.openxmlformats.org/presentationml/2006/main">
  <p:tag name="TIMING" val="|9.1|3.7"/>
</p:tagLst>
</file>

<file path=ppt/tags/tag5.xml><?xml version="1.0" encoding="utf-8"?>
<p:tagLst xmlns:a="http://schemas.openxmlformats.org/drawingml/2006/main" xmlns:r="http://schemas.openxmlformats.org/officeDocument/2006/relationships" xmlns:p="http://schemas.openxmlformats.org/presentationml/2006/main">
  <p:tag name="TIMING" val="|9.1|3.7"/>
</p:tagLst>
</file>

<file path=ppt/tags/tag6.xml><?xml version="1.0" encoding="utf-8"?>
<p:tagLst xmlns:a="http://schemas.openxmlformats.org/drawingml/2006/main" xmlns:r="http://schemas.openxmlformats.org/officeDocument/2006/relationships" xmlns:p="http://schemas.openxmlformats.org/presentationml/2006/main">
  <p:tag name="TIMING" val="|9.1|3.7"/>
</p:tagLst>
</file>

<file path=ppt/tags/tag7.xml><?xml version="1.0" encoding="utf-8"?>
<p:tagLst xmlns:a="http://schemas.openxmlformats.org/drawingml/2006/main" xmlns:r="http://schemas.openxmlformats.org/officeDocument/2006/relationships" xmlns:p="http://schemas.openxmlformats.org/presentationml/2006/main">
  <p:tag name="TIMING" val="|9.1|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27555a0d-cddd-4f17-b470-127ab24496b3">T73MNCJEYYRU-1575454833-140178</_dlc_DocId>
    <_dlc_DocIdUrl xmlns="27555a0d-cddd-4f17-b470-127ab24496b3">
      <Url>https://epatrust.sharepoint.com/sites/EPA-StaffSharedAreas/_layouts/15/DocIdRedir.aspx?ID=T73MNCJEYYRU-1575454833-140178</Url>
      <Description>T73MNCJEYYRU-1575454833-140178</Description>
    </_dlc_DocIdUrl>
    <TaxCatchAll xmlns="27555a0d-cddd-4f17-b470-127ab24496b3" xsi:nil="true"/>
    <lcf76f155ced4ddcb4097134ff3c332f xmlns="a5e742ad-81b1-42e0-be43-9483076b4056">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E3B29B622B571439C9C74F993ED2DB3" ma:contentTypeVersion="14" ma:contentTypeDescription="Create a new document." ma:contentTypeScope="" ma:versionID="b86371fd71e10abda86e041d9dff102e">
  <xsd:schema xmlns:xsd="http://www.w3.org/2001/XMLSchema" xmlns:xs="http://www.w3.org/2001/XMLSchema" xmlns:p="http://schemas.microsoft.com/office/2006/metadata/properties" xmlns:ns2="27555a0d-cddd-4f17-b470-127ab24496b3" xmlns:ns3="a5e742ad-81b1-42e0-be43-9483076b4056" targetNamespace="http://schemas.microsoft.com/office/2006/metadata/properties" ma:root="true" ma:fieldsID="61d1349537a9382881f775d549d7d40d" ns2:_="" ns3:_="">
    <xsd:import namespace="27555a0d-cddd-4f17-b470-127ab24496b3"/>
    <xsd:import namespace="a5e742ad-81b1-42e0-be43-9483076b405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555a0d-cddd-4f17-b470-127ab24496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1ffb21f6-bfb4-4eb5-8e95-e4fd527a9219}" ma:internalName="TaxCatchAll" ma:showField="CatchAllData" ma:web="27555a0d-cddd-4f17-b470-127ab24496b3">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e742ad-81b1-42e0-be43-9483076b405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d26bf55-efd0-4526-8113-54329d9458f7"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ECE784-D9BC-42F2-9397-FFC67B27DD6C}">
  <ds:schemaRefs>
    <ds:schemaRef ds:uri="http://schemas.microsoft.com/sharepoint/events"/>
  </ds:schemaRefs>
</ds:datastoreItem>
</file>

<file path=customXml/itemProps2.xml><?xml version="1.0" encoding="utf-8"?>
<ds:datastoreItem xmlns:ds="http://schemas.openxmlformats.org/officeDocument/2006/customXml" ds:itemID="{76F94798-CE8C-46D8-8025-D88561DC65FB}">
  <ds:schemaRefs>
    <ds:schemaRef ds:uri="http://schemas.microsoft.com/sharepoint/v3/contenttype/forms"/>
  </ds:schemaRefs>
</ds:datastoreItem>
</file>

<file path=customXml/itemProps3.xml><?xml version="1.0" encoding="utf-8"?>
<ds:datastoreItem xmlns:ds="http://schemas.openxmlformats.org/officeDocument/2006/customXml" ds:itemID="{096AF1E0-3C80-4DC2-9DA1-B3C0A0C30F8A}">
  <ds:schemaRefs>
    <ds:schemaRef ds:uri="http://schemas.microsoft.com/office/infopath/2007/PartnerControls"/>
    <ds:schemaRef ds:uri="http://purl.org/dc/terms/"/>
    <ds:schemaRef ds:uri="http://purl.org/dc/elements/1.1/"/>
    <ds:schemaRef ds:uri="http://schemas.microsoft.com/office/2006/metadata/properties"/>
    <ds:schemaRef ds:uri="http://www.w3.org/XML/1998/namespace"/>
    <ds:schemaRef ds:uri="a5e742ad-81b1-42e0-be43-9483076b4056"/>
    <ds:schemaRef ds:uri="http://schemas.microsoft.com/office/2006/documentManagement/types"/>
    <ds:schemaRef ds:uri="http://schemas.openxmlformats.org/package/2006/metadata/core-properties"/>
    <ds:schemaRef ds:uri="27555a0d-cddd-4f17-b470-127ab24496b3"/>
    <ds:schemaRef ds:uri="http://purl.org/dc/dcmitype/"/>
  </ds:schemaRefs>
</ds:datastoreItem>
</file>

<file path=customXml/itemProps4.xml><?xml version="1.0" encoding="utf-8"?>
<ds:datastoreItem xmlns:ds="http://schemas.openxmlformats.org/officeDocument/2006/customXml" ds:itemID="{CDD998B1-B919-45A7-8345-EBDB8A838C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555a0d-cddd-4f17-b470-127ab24496b3"/>
    <ds:schemaRef ds:uri="a5e742ad-81b1-42e0-be43-9483076b40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650</TotalTime>
  <Words>1044</Words>
  <Application>Microsoft Office PowerPoint</Application>
  <PresentationFormat>Widescreen</PresentationFormat>
  <Paragraphs>134</Paragraphs>
  <Slides>38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Calibri Light</vt:lpstr>
      <vt:lpstr>Franklin Gothic Demi Cond</vt:lpstr>
      <vt:lpstr>Franklin Gothic Medium</vt:lpstr>
      <vt:lpstr>Wingdings</vt:lpstr>
      <vt:lpstr>Office Theme</vt:lpstr>
      <vt:lpstr>JuxtaposeVTI</vt:lpstr>
      <vt:lpstr>PowerPoint Presentation</vt:lpstr>
      <vt:lpstr>PowerPoint Presentation</vt:lpstr>
      <vt:lpstr>PowerPoint Presentation</vt:lpstr>
      <vt:lpstr>Developing teaching and learning – embedding lessons from Cognitive Science</vt:lpstr>
      <vt:lpstr>Developing teaching and learning – embedding lessons from Cognitive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dc:creator>
  <cp:lastModifiedBy>DSI</cp:lastModifiedBy>
  <cp:revision>505</cp:revision>
  <cp:lastPrinted>2024-01-06T11:24:16Z</cp:lastPrinted>
  <dcterms:created xsi:type="dcterms:W3CDTF">2019-07-18T14:38:20Z</dcterms:created>
  <dcterms:modified xsi:type="dcterms:W3CDTF">2024-01-06T11:30:55Z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4337000.00000000</vt:lpwstr>
  </property>
  <property fmtid="{D5CDD505-2E9C-101B-9397-08002B2CF9AE}" pid="3" name="ContentTypeId">
    <vt:lpwstr>0x0101002E3B29B622B571439C9C74F993ED2DB3</vt:lpwstr>
  </property>
  <property fmtid="{D5CDD505-2E9C-101B-9397-08002B2CF9AE}" pid="4" name="_dlc_DocIdItemGuid">
    <vt:lpwstr>247fbb85-426a-46b0-8e73-d47ca7e3dfce</vt:lpwstr>
  </property>
  <property fmtid="{D5CDD505-2E9C-101B-9397-08002B2CF9AE}" pid="5" name="MediaServiceImageTags">
    <vt:lpwstr/>
  </property>
</Properties>
</file>