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4"/>
  </p:sldMasterIdLst>
  <p:sldIdLst>
    <p:sldId id="256" r:id="rId5"/>
    <p:sldId id="272" r:id="rId6"/>
    <p:sldId id="271" r:id="rId7"/>
    <p:sldId id="273" r:id="rId8"/>
    <p:sldId id="283" r:id="rId9"/>
    <p:sldId id="300" r:id="rId10"/>
    <p:sldId id="274" r:id="rId11"/>
    <p:sldId id="276" r:id="rId12"/>
    <p:sldId id="289" r:id="rId13"/>
    <p:sldId id="287" r:id="rId14"/>
    <p:sldId id="288" r:id="rId15"/>
    <p:sldId id="290" r:id="rId16"/>
    <p:sldId id="291" r:id="rId17"/>
    <p:sldId id="293" r:id="rId18"/>
    <p:sldId id="292" r:id="rId19"/>
    <p:sldId id="275" r:id="rId20"/>
    <p:sldId id="286" r:id="rId21"/>
    <p:sldId id="284" r:id="rId22"/>
    <p:sldId id="285" r:id="rId23"/>
    <p:sldId id="294" r:id="rId24"/>
    <p:sldId id="257" r:id="rId25"/>
    <p:sldId id="258" r:id="rId26"/>
    <p:sldId id="259" r:id="rId27"/>
    <p:sldId id="260" r:id="rId28"/>
    <p:sldId id="261" r:id="rId29"/>
    <p:sldId id="262" r:id="rId30"/>
    <p:sldId id="263" r:id="rId31"/>
    <p:sldId id="265" r:id="rId32"/>
    <p:sldId id="266" r:id="rId33"/>
    <p:sldId id="264" r:id="rId34"/>
    <p:sldId id="268" r:id="rId35"/>
    <p:sldId id="277" r:id="rId36"/>
    <p:sldId id="282" r:id="rId37"/>
    <p:sldId id="278" r:id="rId38"/>
    <p:sldId id="279" r:id="rId39"/>
    <p:sldId id="301" r:id="rId40"/>
    <p:sldId id="280" r:id="rId41"/>
    <p:sldId id="281" r:id="rId42"/>
    <p:sldId id="295" r:id="rId43"/>
    <p:sldId id="296" r:id="rId44"/>
    <p:sldId id="302" r:id="rId45"/>
    <p:sldId id="297" r:id="rId46"/>
    <p:sldId id="298" r:id="rId47"/>
    <p:sldId id="299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9F6125-A3B0-4DE3-B2DA-15879A65007C}" v="2" dt="2022-04-23T15:17:05.8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11CAE6-093B-4FCC-8EE6-2D61F54FDD6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000B91E-25E5-4D90-ADBC-745F81445C5E}">
      <dgm:prSet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4000" dirty="0">
              <a:solidFill>
                <a:schemeClr val="tx1"/>
              </a:solidFill>
            </a:rPr>
            <a:t>Think about your class.</a:t>
          </a:r>
        </a:p>
      </dgm:t>
    </dgm:pt>
    <dgm:pt modelId="{BC1BFA6A-D014-4BBE-BDBC-8BC5EA02E185}" type="parTrans" cxnId="{1812E3DE-A382-4CE3-841B-877B122BCB1E}">
      <dgm:prSet/>
      <dgm:spPr/>
      <dgm:t>
        <a:bodyPr/>
        <a:lstStyle/>
        <a:p>
          <a:endParaRPr lang="en-US"/>
        </a:p>
      </dgm:t>
    </dgm:pt>
    <dgm:pt modelId="{2084B38C-3C0D-44A8-A5F6-055653BA8A83}" type="sibTrans" cxnId="{1812E3DE-A382-4CE3-841B-877B122BCB1E}">
      <dgm:prSet/>
      <dgm:spPr/>
      <dgm:t>
        <a:bodyPr/>
        <a:lstStyle/>
        <a:p>
          <a:endParaRPr lang="en-US"/>
        </a:p>
      </dgm:t>
    </dgm:pt>
    <dgm:pt modelId="{36C54E4A-79E1-4CBC-8277-0944AA6A4EAE}">
      <dgm:prSet/>
      <dgm:spPr/>
      <dgm:t>
        <a:bodyPr/>
        <a:lstStyle/>
        <a:p>
          <a:r>
            <a:rPr lang="en-US" dirty="0"/>
            <a:t>Which pupils do you think receive more of your attention during questioning?</a:t>
          </a:r>
        </a:p>
      </dgm:t>
    </dgm:pt>
    <dgm:pt modelId="{6F7260D7-C250-44F9-A1EE-E8EC461179B6}" type="parTrans" cxnId="{B70A70C5-C912-40DC-834B-A266F3A90573}">
      <dgm:prSet/>
      <dgm:spPr/>
      <dgm:t>
        <a:bodyPr/>
        <a:lstStyle/>
        <a:p>
          <a:endParaRPr lang="en-US"/>
        </a:p>
      </dgm:t>
    </dgm:pt>
    <dgm:pt modelId="{0CB54DEB-3F70-44AA-AEB1-1D4A01E09442}" type="sibTrans" cxnId="{B70A70C5-C912-40DC-834B-A266F3A90573}">
      <dgm:prSet/>
      <dgm:spPr/>
      <dgm:t>
        <a:bodyPr/>
        <a:lstStyle/>
        <a:p>
          <a:endParaRPr lang="en-US"/>
        </a:p>
      </dgm:t>
    </dgm:pt>
    <dgm:pt modelId="{CB0BCCCC-6A59-48F3-9454-2C445A1713A7}">
      <dgm:prSet/>
      <dgm:spPr/>
      <dgm:t>
        <a:bodyPr/>
        <a:lstStyle/>
        <a:p>
          <a:r>
            <a:rPr lang="en-US"/>
            <a:t>What might possible reasons be for this?</a:t>
          </a:r>
        </a:p>
      </dgm:t>
    </dgm:pt>
    <dgm:pt modelId="{D9B42CB1-50A9-443E-8942-A4B24622B475}" type="parTrans" cxnId="{8D98F364-088A-4D1B-AC2A-F14FCEF47776}">
      <dgm:prSet/>
      <dgm:spPr/>
      <dgm:t>
        <a:bodyPr/>
        <a:lstStyle/>
        <a:p>
          <a:endParaRPr lang="en-US"/>
        </a:p>
      </dgm:t>
    </dgm:pt>
    <dgm:pt modelId="{E76F154D-D302-422A-AC83-352CEB549153}" type="sibTrans" cxnId="{8D98F364-088A-4D1B-AC2A-F14FCEF47776}">
      <dgm:prSet/>
      <dgm:spPr/>
      <dgm:t>
        <a:bodyPr/>
        <a:lstStyle/>
        <a:p>
          <a:endParaRPr lang="en-US"/>
        </a:p>
      </dgm:t>
    </dgm:pt>
    <dgm:pt modelId="{23B4D489-FF47-426E-891F-4843E1CFB5AC}">
      <dgm:prSet/>
      <dgm:spPr/>
      <dgm:t>
        <a:bodyPr/>
        <a:lstStyle/>
        <a:p>
          <a:r>
            <a:rPr lang="en-US"/>
            <a:t>Which pupils, on reflection, do you question least?</a:t>
          </a:r>
        </a:p>
      </dgm:t>
    </dgm:pt>
    <dgm:pt modelId="{313A16D2-50E9-4B14-97E7-E0CB68C52F3F}" type="parTrans" cxnId="{9543D854-B49C-4467-8D04-67EF06DA700B}">
      <dgm:prSet/>
      <dgm:spPr/>
      <dgm:t>
        <a:bodyPr/>
        <a:lstStyle/>
        <a:p>
          <a:endParaRPr lang="en-US"/>
        </a:p>
      </dgm:t>
    </dgm:pt>
    <dgm:pt modelId="{D043D922-AC6A-4B3F-9D34-0F1FB30D447C}" type="sibTrans" cxnId="{9543D854-B49C-4467-8D04-67EF06DA700B}">
      <dgm:prSet/>
      <dgm:spPr/>
      <dgm:t>
        <a:bodyPr/>
        <a:lstStyle/>
        <a:p>
          <a:endParaRPr lang="en-US"/>
        </a:p>
      </dgm:t>
    </dgm:pt>
    <dgm:pt modelId="{8B8492B1-04C3-4886-89BE-39EBEE4B2F49}">
      <dgm:prSet/>
      <dgm:spPr/>
      <dgm:t>
        <a:bodyPr/>
        <a:lstStyle/>
        <a:p>
          <a:r>
            <a:rPr lang="en-US"/>
            <a:t>What might possible reasons be for this?</a:t>
          </a:r>
        </a:p>
      </dgm:t>
    </dgm:pt>
    <dgm:pt modelId="{D62E2DD4-5250-4541-9B02-FE121B212238}" type="parTrans" cxnId="{AE439C0B-8F5C-4198-B5F9-CB51A3F1E7AE}">
      <dgm:prSet/>
      <dgm:spPr/>
      <dgm:t>
        <a:bodyPr/>
        <a:lstStyle/>
        <a:p>
          <a:endParaRPr lang="en-US"/>
        </a:p>
      </dgm:t>
    </dgm:pt>
    <dgm:pt modelId="{7200B0F7-5421-46D9-9DB1-7501B00BE67E}" type="sibTrans" cxnId="{AE439C0B-8F5C-4198-B5F9-CB51A3F1E7AE}">
      <dgm:prSet/>
      <dgm:spPr/>
      <dgm:t>
        <a:bodyPr/>
        <a:lstStyle/>
        <a:p>
          <a:endParaRPr lang="en-US"/>
        </a:p>
      </dgm:t>
    </dgm:pt>
    <dgm:pt modelId="{2B903909-6E62-4966-87B3-ED289E3DE2CA}" type="pres">
      <dgm:prSet presAssocID="{3B11CAE6-093B-4FCC-8EE6-2D61F54FDD64}" presName="linear" presStyleCnt="0">
        <dgm:presLayoutVars>
          <dgm:animLvl val="lvl"/>
          <dgm:resizeHandles val="exact"/>
        </dgm:presLayoutVars>
      </dgm:prSet>
      <dgm:spPr/>
    </dgm:pt>
    <dgm:pt modelId="{E4209380-C821-4A79-91ED-F9D518CD2479}" type="pres">
      <dgm:prSet presAssocID="{6000B91E-25E5-4D90-ADBC-745F81445C5E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CCE6952D-D4A0-4FA4-914D-6454E2F67ACB}" type="pres">
      <dgm:prSet presAssocID="{6000B91E-25E5-4D90-ADBC-745F81445C5E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AE439C0B-8F5C-4198-B5F9-CB51A3F1E7AE}" srcId="{6000B91E-25E5-4D90-ADBC-745F81445C5E}" destId="{8B8492B1-04C3-4886-89BE-39EBEE4B2F49}" srcOrd="3" destOrd="0" parTransId="{D62E2DD4-5250-4541-9B02-FE121B212238}" sibTransId="{7200B0F7-5421-46D9-9DB1-7501B00BE67E}"/>
    <dgm:cxn modelId="{C7E0CA19-4AC9-473E-8BA2-76FB649BAFDE}" type="presOf" srcId="{8B8492B1-04C3-4886-89BE-39EBEE4B2F49}" destId="{CCE6952D-D4A0-4FA4-914D-6454E2F67ACB}" srcOrd="0" destOrd="3" presId="urn:microsoft.com/office/officeart/2005/8/layout/vList2"/>
    <dgm:cxn modelId="{9559521D-7D40-45E4-A271-BFB1FB2B1B3E}" type="presOf" srcId="{23B4D489-FF47-426E-891F-4843E1CFB5AC}" destId="{CCE6952D-D4A0-4FA4-914D-6454E2F67ACB}" srcOrd="0" destOrd="2" presId="urn:microsoft.com/office/officeart/2005/8/layout/vList2"/>
    <dgm:cxn modelId="{0CB3991D-13D3-4312-B764-2BAA0A3AE937}" type="presOf" srcId="{36C54E4A-79E1-4CBC-8277-0944AA6A4EAE}" destId="{CCE6952D-D4A0-4FA4-914D-6454E2F67ACB}" srcOrd="0" destOrd="0" presId="urn:microsoft.com/office/officeart/2005/8/layout/vList2"/>
    <dgm:cxn modelId="{3A13F620-95D4-4462-9D7C-A1467158B203}" type="presOf" srcId="{6000B91E-25E5-4D90-ADBC-745F81445C5E}" destId="{E4209380-C821-4A79-91ED-F9D518CD2479}" srcOrd="0" destOrd="0" presId="urn:microsoft.com/office/officeart/2005/8/layout/vList2"/>
    <dgm:cxn modelId="{8D98F364-088A-4D1B-AC2A-F14FCEF47776}" srcId="{6000B91E-25E5-4D90-ADBC-745F81445C5E}" destId="{CB0BCCCC-6A59-48F3-9454-2C445A1713A7}" srcOrd="1" destOrd="0" parTransId="{D9B42CB1-50A9-443E-8942-A4B24622B475}" sibTransId="{E76F154D-D302-422A-AC83-352CEB549153}"/>
    <dgm:cxn modelId="{1A88516A-D576-4FA7-B3A3-C81A48116A90}" type="presOf" srcId="{3B11CAE6-093B-4FCC-8EE6-2D61F54FDD64}" destId="{2B903909-6E62-4966-87B3-ED289E3DE2CA}" srcOrd="0" destOrd="0" presId="urn:microsoft.com/office/officeart/2005/8/layout/vList2"/>
    <dgm:cxn modelId="{9543D854-B49C-4467-8D04-67EF06DA700B}" srcId="{6000B91E-25E5-4D90-ADBC-745F81445C5E}" destId="{23B4D489-FF47-426E-891F-4843E1CFB5AC}" srcOrd="2" destOrd="0" parTransId="{313A16D2-50E9-4B14-97E7-E0CB68C52F3F}" sibTransId="{D043D922-AC6A-4B3F-9D34-0F1FB30D447C}"/>
    <dgm:cxn modelId="{78F110AA-91B0-4930-8163-B74224D31B2A}" type="presOf" srcId="{CB0BCCCC-6A59-48F3-9454-2C445A1713A7}" destId="{CCE6952D-D4A0-4FA4-914D-6454E2F67ACB}" srcOrd="0" destOrd="1" presId="urn:microsoft.com/office/officeart/2005/8/layout/vList2"/>
    <dgm:cxn modelId="{B70A70C5-C912-40DC-834B-A266F3A90573}" srcId="{6000B91E-25E5-4D90-ADBC-745F81445C5E}" destId="{36C54E4A-79E1-4CBC-8277-0944AA6A4EAE}" srcOrd="0" destOrd="0" parTransId="{6F7260D7-C250-44F9-A1EE-E8EC461179B6}" sibTransId="{0CB54DEB-3F70-44AA-AEB1-1D4A01E09442}"/>
    <dgm:cxn modelId="{1812E3DE-A382-4CE3-841B-877B122BCB1E}" srcId="{3B11CAE6-093B-4FCC-8EE6-2D61F54FDD64}" destId="{6000B91E-25E5-4D90-ADBC-745F81445C5E}" srcOrd="0" destOrd="0" parTransId="{BC1BFA6A-D014-4BBE-BDBC-8BC5EA02E185}" sibTransId="{2084B38C-3C0D-44A8-A5F6-055653BA8A83}"/>
    <dgm:cxn modelId="{C65D902E-0FD3-47BD-BE5F-26837FC0AB84}" type="presParOf" srcId="{2B903909-6E62-4966-87B3-ED289E3DE2CA}" destId="{E4209380-C821-4A79-91ED-F9D518CD2479}" srcOrd="0" destOrd="0" presId="urn:microsoft.com/office/officeart/2005/8/layout/vList2"/>
    <dgm:cxn modelId="{CC2C69D3-8586-4925-8E87-FFBF89B1B33C}" type="presParOf" srcId="{2B903909-6E62-4966-87B3-ED289E3DE2CA}" destId="{CCE6952D-D4A0-4FA4-914D-6454E2F67ACB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209380-C821-4A79-91ED-F9D518CD2479}">
      <dsp:nvSpPr>
        <dsp:cNvPr id="0" name=""/>
        <dsp:cNvSpPr/>
      </dsp:nvSpPr>
      <dsp:spPr>
        <a:xfrm>
          <a:off x="0" y="38430"/>
          <a:ext cx="5902959" cy="921375"/>
        </a:xfrm>
        <a:prstGeom prst="roundRect">
          <a:avLst/>
        </a:prstGeom>
        <a:solidFill>
          <a:schemeClr val="accent4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>
              <a:solidFill>
                <a:schemeClr val="tx1"/>
              </a:solidFill>
            </a:rPr>
            <a:t>Think about your class.</a:t>
          </a:r>
        </a:p>
      </dsp:txBody>
      <dsp:txXfrm>
        <a:off x="44978" y="83408"/>
        <a:ext cx="5813003" cy="831419"/>
      </dsp:txXfrm>
    </dsp:sp>
    <dsp:sp modelId="{CCE6952D-D4A0-4FA4-914D-6454E2F67ACB}">
      <dsp:nvSpPr>
        <dsp:cNvPr id="0" name=""/>
        <dsp:cNvSpPr/>
      </dsp:nvSpPr>
      <dsp:spPr>
        <a:xfrm>
          <a:off x="0" y="959805"/>
          <a:ext cx="5902959" cy="54958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7419" tIns="57150" rIns="320040" bIns="57150" numCol="1" spcCol="1270" anchor="t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500" kern="1200" dirty="0"/>
            <a:t>Which pupils do you think receive more of your attention during questioning?</a:t>
          </a:r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500" kern="1200"/>
            <a:t>What might possible reasons be for this?</a:t>
          </a:r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500" kern="1200"/>
            <a:t>Which pupils, on reflection, do you question least?</a:t>
          </a:r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500" kern="1200"/>
            <a:t>What might possible reasons be for this?</a:t>
          </a:r>
        </a:p>
      </dsp:txBody>
      <dsp:txXfrm>
        <a:off x="0" y="959805"/>
        <a:ext cx="5902959" cy="54958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A1C012-8297-4361-ACE8-A2509FB18911}"/>
              </a:ext>
            </a:extLst>
          </p:cNvPr>
          <p:cNvSpPr/>
          <p:nvPr/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EC2572-8518-46FF-8F60-FE2963DF4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120" y="640080"/>
            <a:ext cx="10268712" cy="3227832"/>
          </a:xfrm>
        </p:spPr>
        <p:txBody>
          <a:bodyPr anchor="b">
            <a:normAutofit/>
          </a:bodyPr>
          <a:lstStyle>
            <a:lvl1pPr algn="ctr">
              <a:defRPr sz="8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A0C76A-7715-48A4-8CF5-14BBF61962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0120" y="4526280"/>
            <a:ext cx="10268712" cy="1508760"/>
          </a:xfrm>
        </p:spPr>
        <p:txBody>
          <a:bodyPr>
            <a:norm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2D4EF84-F7DF-49C5-9285-301284AD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4/26/2022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1266E04-79AF-49EF-86BC-DB29D304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0DF5B53-9A9A-46CE-A910-25ADA5875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315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327B9-64C6-4AFE-8E67-F60CD17A8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92656D-F600-4D76-8A0F-BDBE78759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A13412-4939-4879-B91F-BB5B029B6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4/26/2022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237DB9-DE7D-4687-82D7-612600F06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19356-0444-4C23-82D3-E2FDE28D3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6049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EB51B7C-D548-4AB7-90A4-C196105E6D56}"/>
              </a:ext>
            </a:extLst>
          </p:cNvPr>
          <p:cNvSpPr/>
          <p:nvPr/>
        </p:nvSpPr>
        <p:spPr>
          <a:xfrm>
            <a:off x="7108274" y="0"/>
            <a:ext cx="508372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DC521B-8B54-4843-9FF4-B2C30FA004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51740" y="643467"/>
            <a:ext cx="3477092" cy="5533495"/>
          </a:xfrm>
        </p:spPr>
        <p:txBody>
          <a:bodyPr vert="eaVert" tIns="9144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0E3F10-9E27-41E6-A965-4243E37BE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60120" y="643467"/>
            <a:ext cx="5504687" cy="5533496"/>
          </a:xfrm>
        </p:spPr>
        <p:txBody>
          <a:bodyPr vert="eaVert" tIns="91440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41D62D-51A0-4AD7-8027-BF548FB6AA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7898" y="6356350"/>
            <a:ext cx="25227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4/26/2022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857492-A701-44A1-B1D5-7B2C8CD06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D2E8AE-F1AA-4D19-A434-102501D3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628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80910-921F-4143-AB01-0F0AFC290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182FC-5A0B-4C24-A6ED-990ED5BA9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6172F4-3DB0-4AE3-8926-081B78034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4/26/2022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F1358-C731-465B-BCB1-2CCBFD6EC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59536-57D3-4C8A-A207-568465A32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581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81E0804-8E9E-4C6E-B18D-44FE715B239E}"/>
              </a:ext>
            </a:extLst>
          </p:cNvPr>
          <p:cNvSpPr/>
          <p:nvPr/>
        </p:nvSpPr>
        <p:spPr>
          <a:xfrm>
            <a:off x="0" y="0"/>
            <a:ext cx="12192000" cy="42249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278AA1-17A5-44BF-8791-EACDA31F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768096"/>
            <a:ext cx="10268712" cy="3136392"/>
          </a:xfrm>
        </p:spPr>
        <p:txBody>
          <a:bodyPr anchor="b">
            <a:normAutofit/>
          </a:bodyPr>
          <a:lstStyle>
            <a:lvl1pPr>
              <a:defRPr sz="7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203A5-DA79-4778-AB85-150365748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4544568"/>
            <a:ext cx="10268712" cy="1545336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E3B1B5E-0912-44AE-BAED-70B980E5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4/26/2022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46C82F1-A7B2-4F03-A26B-59D79BF5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1DC1ABC-47A9-477B-A29D-F6690EE6B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4381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5F398-F05F-4793-9FA5-5B817EB95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7F1CD-2CD4-4BBB-AB36-73A20B1A8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0120" y="2587752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7BBE02-B884-4CCC-9CBD-13B792BBA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2992" y="2583371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7FBE509-AA68-4D63-A589-AD5DE7FFF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4/26/2022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C1A4D52-57E4-4F45-BC2C-9FD73E9CE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76AD5E1-358D-4236-85AE-74713259E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933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7D32C-166A-4FBE-B24D-C25769095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1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EC567-F249-462A-B71A-9C40D50E2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0120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B7D2C6-69D1-4DE4-BF68-5FB0623DB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9944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367CC7-ED09-4F8D-A39A-C5969D33B9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9944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F92A44F-DE98-4FB5-B474-5DCCDD267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4/26/2022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CC79DA-A9E4-4E93-93F1-81907A901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04DFE57-AA80-4ED8-AD77-35CC56F3F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FB62259C-ADDF-4293-AD3B-AB2E04A74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5968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C7BA0-DC57-452F-85B7-C979AA690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1C53797-8D72-4774-AC93-EB9FDD650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4/26/2022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E945AB7-1A32-4516-ABF9-B40958AE2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2923C3-1D67-4089-A6B1-9A10315E8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186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A8DC1-14F6-453B-A724-D6493F063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4/26/2022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63FF0-1A91-4698-B12A-112D05373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66D53-44B3-4F04-93FD-9756A601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602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3A0FE-F7E3-433E-9A29-D778690D2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591850"/>
            <a:ext cx="6045644" cy="3593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4B15D-55F5-4208-AF40-41CAFEB56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0120" y="2591850"/>
            <a:ext cx="3811905" cy="3277137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8A46CE7-2F0F-4C85-B633-B9FCB8347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4/26/2022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0900919-3A73-4918-9D97-8DBE7ABB7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8BC1001-E44E-4A9A-9E60-2E319A844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125AC31-022C-40AA-B65C-C9AC48395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15894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97A575-703F-410E-9A84-F9B578FEA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2267712"/>
            <a:ext cx="6571469" cy="4590288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8B509-934D-400A-A922-45B61AC6E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5971" y="2587752"/>
            <a:ext cx="3992856" cy="3593592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9813C51-6954-4F3A-A043-D1BCC8B5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4/26/2022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0AC32FB-49A3-40E4-9D24-177597043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C93F5E6-DAE6-447B-8038-5F4C9A799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FF97FB-514D-4FE8-A9A4-E9A111A5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38032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D153959-30FA-4987-A094-7243641F474B}"/>
              </a:ext>
            </a:extLst>
          </p:cNvPr>
          <p:cNvSpPr/>
          <p:nvPr/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216229-A6DB-436A-B327-667E80F0A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317814"/>
            <a:ext cx="10268712" cy="1700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2B351D-270D-480D-8AF5-6A213ED2B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2587752"/>
            <a:ext cx="10268712" cy="3593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B0E73-3310-4A8F-BB4A-7A6A99121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3720" y="6356350"/>
            <a:ext cx="3236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just">
              <a:defRPr sz="1200" spc="50" baseline="0">
                <a:solidFill>
                  <a:schemeClr val="tx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4/26/2022</a:t>
            </a:fld>
            <a:endParaRPr lang="en-US" spc="5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1C4C0-515B-4404-A780-C31E7DFE54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0120" y="6356350"/>
            <a:ext cx="5504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spc="50" baseline="0">
                <a:solidFill>
                  <a:schemeClr val="tx1"/>
                </a:solidFill>
              </a:defRPr>
            </a:lvl1pPr>
          </a:lstStyle>
          <a:p>
            <a:endParaRPr lang="en-US" spc="5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C30C7-F013-428C-A6F7-A8CCCD14C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96144" y="6356350"/>
            <a:ext cx="932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7679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2" r:id="rId6"/>
    <p:sldLayoutId id="2147483688" r:id="rId7"/>
    <p:sldLayoutId id="2147483689" r:id="rId8"/>
    <p:sldLayoutId id="2147483690" r:id="rId9"/>
    <p:sldLayoutId id="2147483691" r:id="rId10"/>
    <p:sldLayoutId id="214748369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600" kern="1200" cap="all" spc="12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1000"/>
        </a:lnSpc>
        <a:spcBef>
          <a:spcPts val="700"/>
        </a:spcBef>
        <a:spcAft>
          <a:spcPts val="700"/>
        </a:spcAft>
        <a:buFont typeface="Arial" panose="020B0604020202020204" pitchFamily="34" charset="0"/>
        <a:buNone/>
        <a:defRPr sz="2600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2300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9436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7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hyperlink" Target="https://www.youtube.com/watch?v=pYbbZJOQudk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h5SZZt207k" TargetMode="External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1D153959-30FA-4987-A094-7243641F4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93" name="Rectangle 192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94" name="Rectangle 193">
            <a:extLst>
              <a:ext uri="{FF2B5EF4-FFF2-40B4-BE49-F238E27FC236}">
                <a16:creationId xmlns:a16="http://schemas.microsoft.com/office/drawing/2014/main" id="{558DA214-7FDA-4C9D-A7CF-9AD725E29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5" name="Rectangle 194">
            <a:extLst>
              <a:ext uri="{FF2B5EF4-FFF2-40B4-BE49-F238E27FC236}">
                <a16:creationId xmlns:a16="http://schemas.microsoft.com/office/drawing/2014/main" id="{A77F89CE-BF52-4AF5-8B0B-7E9693734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8F377AD-F9AF-4D5B-86FA-2C70E4BEF5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438" y="640080"/>
            <a:ext cx="4500737" cy="21945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100" kern="1200" cap="all" spc="12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Rosenshine’s Principles of Instruction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D01533-55FB-4E2C-A861-31B4FEF98EAE}"/>
              </a:ext>
            </a:extLst>
          </p:cNvPr>
          <p:cNvSpPr txBox="1"/>
          <p:nvPr/>
        </p:nvSpPr>
        <p:spPr>
          <a:xfrm>
            <a:off x="960438" y="2916936"/>
            <a:ext cx="4500737" cy="32644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1000"/>
              </a:lnSpc>
              <a:spcAft>
                <a:spcPts val="600"/>
              </a:spcAft>
            </a:pPr>
            <a:r>
              <a:rPr lang="en-US" spc="50" dirty="0">
                <a:solidFill>
                  <a:schemeClr val="bg1"/>
                </a:solidFill>
              </a:rPr>
              <a:t>Barak Rosenshine was a professor at the University of Illinois. He studied psychology and developed these principles for effective teaching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92584AC5-0A3F-4E7C-8E73-C57A4B927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71083" y="214991"/>
            <a:ext cx="3942783" cy="5579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9C3DE57-6281-4683-87F2-A8B27F398164}"/>
              </a:ext>
            </a:extLst>
          </p:cNvPr>
          <p:cNvSpPr txBox="1"/>
          <p:nvPr/>
        </p:nvSpPr>
        <p:spPr>
          <a:xfrm>
            <a:off x="6045643" y="5950511"/>
            <a:ext cx="6215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How did Rosenshine develop these principles?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161F3A-A8E2-4A4B-9458-00660D1086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11" y="5878730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062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6716BA-5EDC-452C-B69F-466E7203026A}"/>
              </a:ext>
            </a:extLst>
          </p:cNvPr>
          <p:cNvSpPr txBox="1"/>
          <p:nvPr/>
        </p:nvSpPr>
        <p:spPr>
          <a:xfrm>
            <a:off x="2153920" y="284165"/>
            <a:ext cx="75895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Conceptual</a:t>
            </a:r>
            <a:endParaRPr lang="en-GB" sz="4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8865B90-8E90-427B-B747-DA0141CBEAE7}"/>
              </a:ext>
            </a:extLst>
          </p:cNvPr>
          <p:cNvSpPr txBox="1"/>
          <p:nvPr/>
        </p:nvSpPr>
        <p:spPr>
          <a:xfrm>
            <a:off x="436881" y="4917440"/>
            <a:ext cx="47650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Conceptual Variation draws attention to the essential features of a concept by varying the non essential features</a:t>
            </a:r>
            <a:endParaRPr lang="en-GB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8C229D7-DDDC-4D4D-9EEF-2DDB2AF9888C}"/>
              </a:ext>
            </a:extLst>
          </p:cNvPr>
          <p:cNvSpPr txBox="1"/>
          <p:nvPr/>
        </p:nvSpPr>
        <p:spPr>
          <a:xfrm>
            <a:off x="5948680" y="1406436"/>
            <a:ext cx="6096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444444"/>
                </a:solidFill>
                <a:effectLst/>
                <a:latin typeface="bitterregular"/>
              </a:rPr>
              <a:t>Similarities: live in water, change </a:t>
            </a:r>
            <a:r>
              <a:rPr lang="en-US" sz="3600" b="0" i="0" dirty="0" err="1">
                <a:solidFill>
                  <a:srgbClr val="444444"/>
                </a:solidFill>
                <a:effectLst/>
                <a:latin typeface="bitterregular"/>
              </a:rPr>
              <a:t>colour</a:t>
            </a:r>
            <a:r>
              <a:rPr lang="en-US" sz="3600" b="0" i="0" dirty="0">
                <a:solidFill>
                  <a:srgbClr val="444444"/>
                </a:solidFill>
                <a:effectLst/>
                <a:latin typeface="bitterregular"/>
              </a:rPr>
              <a:t>, move by jet propulsion, have eight arms.</a:t>
            </a:r>
          </a:p>
          <a:p>
            <a:pPr algn="l">
              <a:buFont typeface="Arial" panose="020B0604020202020204" pitchFamily="34" charset="0"/>
              <a:buChar char="•"/>
            </a:pPr>
            <a:endParaRPr lang="en-US" sz="3600" b="0" i="0" dirty="0">
              <a:solidFill>
                <a:srgbClr val="444444"/>
              </a:solidFill>
              <a:effectLst/>
              <a:latin typeface="bitterregular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3600" b="0" i="0" dirty="0">
                <a:solidFill>
                  <a:srgbClr val="444444"/>
                </a:solidFill>
                <a:effectLst/>
                <a:latin typeface="bitterregular"/>
              </a:rPr>
              <a:t>Differences: Cuttlefish have backbones, octopuses have a round head but cuttlefish are triangular.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EDED796-B1FD-491B-A864-C924B64D63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2696"/>
            <a:ext cx="5609216" cy="315352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7B96DA-917A-4778-8C94-04E79FDCB4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529" y="5953654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127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D153959-30FA-4987-A094-7243641F4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58DA214-7FDA-4C9D-A7CF-9AD725E29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77F89CE-BF52-4AF5-8B0B-7E9693734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DF513F8-4449-4CA1-895C-807C34006444}"/>
              </a:ext>
            </a:extLst>
          </p:cNvPr>
          <p:cNvSpPr txBox="1"/>
          <p:nvPr/>
        </p:nvSpPr>
        <p:spPr>
          <a:xfrm>
            <a:off x="848678" y="2284151"/>
            <a:ext cx="4500737" cy="32644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1000"/>
              </a:lnSpc>
              <a:spcAft>
                <a:spcPts val="600"/>
              </a:spcAft>
            </a:pPr>
            <a:r>
              <a:rPr lang="en-US" sz="2800" spc="50" dirty="0">
                <a:solidFill>
                  <a:schemeClr val="bg1"/>
                </a:solidFill>
              </a:rPr>
              <a:t>Use examples and non examples for children to understand the essential features and be able to explain them</a:t>
            </a:r>
            <a:r>
              <a:rPr lang="en-US" spc="5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7420CB-497C-4A9C-9C7D-0A2F0AF759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822" y="1930557"/>
            <a:ext cx="4795019" cy="2996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F1C8E4-1657-4F55-B577-591A3841F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55" y="5936556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150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BC377B7-18F1-42AD-A1DD-E1D6A5B27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27CBDD7-6A01-4B3F-B16A-F50305427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43467 w 12192000"/>
              <a:gd name="connsiteY0" fmla="*/ 640822 h 6858000"/>
              <a:gd name="connsiteX1" fmla="*/ 643467 w 12192000"/>
              <a:gd name="connsiteY1" fmla="*/ 6217178 h 6858000"/>
              <a:gd name="connsiteX2" fmla="*/ 11548533 w 12192000"/>
              <a:gd name="connsiteY2" fmla="*/ 6217178 h 6858000"/>
              <a:gd name="connsiteX3" fmla="*/ 11548533 w 12192000"/>
              <a:gd name="connsiteY3" fmla="*/ 640822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43467" y="640822"/>
                </a:moveTo>
                <a:lnTo>
                  <a:pt x="643467" y="6217178"/>
                </a:lnTo>
                <a:lnTo>
                  <a:pt x="11548533" y="6217178"/>
                </a:lnTo>
                <a:lnTo>
                  <a:pt x="11548533" y="64082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8CD0B0B-BCB8-4317-ABF5-706BF1EBA9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311" y="1131510"/>
            <a:ext cx="6807378" cy="459498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F94CF2-01CB-4738-ADF9-B7956199E2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537" y="5459767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14764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0A37A00-1115-4C60-A03B-EADEFED5DE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282" y="1527905"/>
            <a:ext cx="3517119" cy="4019564"/>
          </a:xfrm>
          <a:prstGeom prst="rect">
            <a:avLst/>
          </a:prstGeom>
        </p:spPr>
      </p:pic>
      <p:cxnSp>
        <p:nvCxnSpPr>
          <p:cNvPr id="21" name="Straight Connector 16">
            <a:extLst>
              <a:ext uri="{FF2B5EF4-FFF2-40B4-BE49-F238E27FC236}">
                <a16:creationId xmlns:a16="http://schemas.microsoft.com/office/drawing/2014/main" id="{DCD67800-37AC-4E14-89B0-F79DCB3FB8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16560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BC79FE1D-8CBB-4F21-B2BB-B5F380FCA0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68" y="2583251"/>
            <a:ext cx="3537345" cy="1908872"/>
          </a:xfrm>
          <a:prstGeom prst="rect">
            <a:avLst/>
          </a:prstGeom>
        </p:spPr>
      </p:pic>
      <p:cxnSp>
        <p:nvCxnSpPr>
          <p:cNvPr id="22" name="Straight Connector 18">
            <a:extLst>
              <a:ext uri="{FF2B5EF4-FFF2-40B4-BE49-F238E27FC236}">
                <a16:creationId xmlns:a16="http://schemas.microsoft.com/office/drawing/2014/main" id="{20F1788F-A5AE-4188-8274-F7F2E3833E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9959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6C61E680-44D8-4DBD-AD06-608F89453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336" y="1891498"/>
            <a:ext cx="3517120" cy="306885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0671E5-B928-4750-AB84-F44D527BD4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68" y="5885599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8747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D153959-30FA-4987-A094-7243641F4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558DA214-7FDA-4C9D-A7CF-9AD725E29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77F89CE-BF52-4AF5-8B0B-7E9693734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DF9DEC-02DF-44BF-8953-331A8D5952DE}"/>
              </a:ext>
            </a:extLst>
          </p:cNvPr>
          <p:cNvSpPr txBox="1"/>
          <p:nvPr/>
        </p:nvSpPr>
        <p:spPr>
          <a:xfrm>
            <a:off x="655160" y="640080"/>
            <a:ext cx="4806016" cy="219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kern="1200" cap="all" spc="12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Procedural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CB4C6C-B84F-4479-8ABA-72265121AD21}"/>
              </a:ext>
            </a:extLst>
          </p:cNvPr>
          <p:cNvSpPr txBox="1"/>
          <p:nvPr/>
        </p:nvSpPr>
        <p:spPr>
          <a:xfrm>
            <a:off x="314960" y="2916936"/>
            <a:ext cx="5146215" cy="32644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1000"/>
              </a:lnSpc>
              <a:spcAft>
                <a:spcPts val="600"/>
              </a:spcAft>
            </a:pPr>
            <a:r>
              <a:rPr lang="en-US" sz="2800" b="1" i="0" spc="50" dirty="0">
                <a:solidFill>
                  <a:schemeClr val="bg1"/>
                </a:solidFill>
                <a:effectLst/>
              </a:rPr>
              <a:t>Procedural</a:t>
            </a:r>
            <a:r>
              <a:rPr lang="en-US" sz="2800" b="0" i="0" spc="50" dirty="0">
                <a:solidFill>
                  <a:schemeClr val="bg1"/>
                </a:solidFill>
                <a:effectLst/>
              </a:rPr>
              <a:t> variation draws attention to patterns and </a:t>
            </a:r>
            <a:r>
              <a:rPr lang="en-US" sz="2800" b="0" i="0" spc="50" dirty="0" err="1">
                <a:solidFill>
                  <a:schemeClr val="bg1"/>
                </a:solidFill>
                <a:effectLst/>
              </a:rPr>
              <a:t>generalisations</a:t>
            </a:r>
            <a:r>
              <a:rPr lang="en-US" sz="2800" b="0" i="0" spc="50" dirty="0">
                <a:solidFill>
                  <a:schemeClr val="bg1"/>
                </a:solidFill>
                <a:effectLst/>
              </a:rPr>
              <a:t>, quite often in number. It links one calculation to the next and establishes a connections and pattern</a:t>
            </a:r>
            <a:r>
              <a:rPr lang="en-US" b="0" i="0" spc="50" dirty="0">
                <a:solidFill>
                  <a:schemeClr val="bg1"/>
                </a:solidFill>
                <a:effectLst/>
              </a:rPr>
              <a:t>.</a:t>
            </a:r>
            <a:endParaRPr lang="en-US" spc="5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AF6BF7-57EA-4318-86F7-E2BD368BDB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822" y="1217297"/>
            <a:ext cx="4795019" cy="44234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7B7B9F9-596F-4CB0-878F-BC3AD320FD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759" y="5996917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6599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BC377B7-18F1-42AD-A1DD-E1D6A5B27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27CBDD7-6A01-4B3F-B16A-F50305427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43467 w 12192000"/>
              <a:gd name="connsiteY0" fmla="*/ 640822 h 6858000"/>
              <a:gd name="connsiteX1" fmla="*/ 643467 w 12192000"/>
              <a:gd name="connsiteY1" fmla="*/ 6217178 h 6858000"/>
              <a:gd name="connsiteX2" fmla="*/ 11548533 w 12192000"/>
              <a:gd name="connsiteY2" fmla="*/ 6217178 h 6858000"/>
              <a:gd name="connsiteX3" fmla="*/ 11548533 w 12192000"/>
              <a:gd name="connsiteY3" fmla="*/ 640822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43467" y="640822"/>
                </a:moveTo>
                <a:lnTo>
                  <a:pt x="643467" y="6217178"/>
                </a:lnTo>
                <a:lnTo>
                  <a:pt x="11548533" y="6217178"/>
                </a:lnTo>
                <a:lnTo>
                  <a:pt x="11548533" y="64082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801BB7-9ACA-4CA8-8156-B977FB487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084" y="2341808"/>
            <a:ext cx="3833192" cy="164606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5CAD132-16F1-4655-BE14-8A6C3C9AF19A}"/>
              </a:ext>
            </a:extLst>
          </p:cNvPr>
          <p:cNvSpPr txBox="1"/>
          <p:nvPr/>
        </p:nvSpPr>
        <p:spPr>
          <a:xfrm>
            <a:off x="1879600" y="1764455"/>
            <a:ext cx="367792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8-3=5</a:t>
            </a:r>
          </a:p>
          <a:p>
            <a:r>
              <a:rPr lang="en-US" sz="4400" dirty="0"/>
              <a:t>9-4=5</a:t>
            </a:r>
          </a:p>
          <a:p>
            <a:r>
              <a:rPr lang="en-US" sz="4400" dirty="0"/>
              <a:t>10-5=5</a:t>
            </a:r>
          </a:p>
          <a:p>
            <a:r>
              <a:rPr lang="en-US" sz="4400" dirty="0"/>
              <a:t>11-6=5</a:t>
            </a:r>
            <a:endParaRPr lang="en-GB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D8A5CF-5171-49B9-9973-2E1E9D2827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16" y="5444888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417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Rectangle 134">
            <a:extLst>
              <a:ext uri="{FF2B5EF4-FFF2-40B4-BE49-F238E27FC236}">
                <a16:creationId xmlns:a16="http://schemas.microsoft.com/office/drawing/2014/main" id="{1D153959-30FA-4987-A094-7243641F4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39" name="Rectangle 138">
            <a:extLst>
              <a:ext uri="{FF2B5EF4-FFF2-40B4-BE49-F238E27FC236}">
                <a16:creationId xmlns:a16="http://schemas.microsoft.com/office/drawing/2014/main" id="{558DA214-7FDA-4C9D-A7CF-9AD725E29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779386-6A6B-49CB-831F-5AA927A5778E}"/>
              </a:ext>
            </a:extLst>
          </p:cNvPr>
          <p:cNvSpPr txBox="1"/>
          <p:nvPr/>
        </p:nvSpPr>
        <p:spPr>
          <a:xfrm>
            <a:off x="960438" y="317499"/>
            <a:ext cx="4500737" cy="2095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kern="1200" cap="all" spc="120" baseline="0" dirty="0">
                <a:latin typeface="+mj-lt"/>
                <a:ea typeface="+mj-ea"/>
                <a:cs typeface="+mj-cs"/>
              </a:rPr>
              <a:t>Provide Scaffolds for Difficult Tasks (Principle 8)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0C151F-C36A-42AF-83E7-628DC41B5082}"/>
              </a:ext>
            </a:extLst>
          </p:cNvPr>
          <p:cNvSpPr txBox="1"/>
          <p:nvPr/>
        </p:nvSpPr>
        <p:spPr>
          <a:xfrm>
            <a:off x="335280" y="2587625"/>
            <a:ext cx="5638800" cy="35941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1000"/>
              </a:lnSpc>
              <a:spcAft>
                <a:spcPts val="600"/>
              </a:spcAft>
            </a:pPr>
            <a:r>
              <a:rPr lang="en-US" sz="2400" spc="50" dirty="0"/>
              <a:t>Investigators have successfully provided students with scaffolds or instructional supports to help them learn difficult tasks. A scaffold is a temporary support which is used to support a learner. These scaffolds are gradually withdrawn as learners become more competent.</a:t>
            </a:r>
          </a:p>
          <a:p>
            <a:pPr>
              <a:lnSpc>
                <a:spcPct val="101000"/>
              </a:lnSpc>
              <a:spcAft>
                <a:spcPts val="600"/>
              </a:spcAft>
            </a:pPr>
            <a:r>
              <a:rPr lang="en-US" sz="2400" spc="50" dirty="0"/>
              <a:t>Rosenshine (2010)</a:t>
            </a:r>
          </a:p>
        </p:txBody>
      </p:sp>
      <p:pic>
        <p:nvPicPr>
          <p:cNvPr id="3074" name="Picture 2" descr="Establishing Scaffold Safety Guidelines &amp; Training">
            <a:extLst>
              <a:ext uri="{FF2B5EF4-FFF2-40B4-BE49-F238E27FC236}">
                <a16:creationId xmlns:a16="http://schemas.microsoft.com/office/drawing/2014/main" id="{C9F560B2-B568-4EB1-81F7-96DFD06230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94474" y="10"/>
            <a:ext cx="609752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B864606-F0A9-4F57-966F-20E30C8908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3742" y="5915002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6783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F3E35BB-B213-4793-8476-1936AAC29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2" y="540260"/>
            <a:ext cx="3683111" cy="1799123"/>
          </a:xfrm>
          <a:prstGeom prst="rect">
            <a:avLst/>
          </a:prstGeom>
        </p:spPr>
      </p:pic>
      <p:pic>
        <p:nvPicPr>
          <p:cNvPr id="7174" name="Picture 6" descr="Ten Frame | Math Teaching Resources | Toy Theater">
            <a:extLst>
              <a:ext uri="{FF2B5EF4-FFF2-40B4-BE49-F238E27FC236}">
                <a16:creationId xmlns:a16="http://schemas.microsoft.com/office/drawing/2014/main" id="{03DB84E3-A365-4C9A-BC0E-06D5EAA5A1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21228" y="313080"/>
            <a:ext cx="2262279" cy="2262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76">
            <a:extLst>
              <a:ext uri="{FF2B5EF4-FFF2-40B4-BE49-F238E27FC236}">
                <a16:creationId xmlns:a16="http://schemas.microsoft.com/office/drawing/2014/main" id="{112839B5-6527-4FE1-B5CA-71D5FFC47C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2752928"/>
            <a:ext cx="7566298" cy="7599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089B37F3-721E-4809-A50E-9EE306404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46483" y="0"/>
            <a:ext cx="91440" cy="2788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2" name="Picture 4" descr="Inspirational Classrooms 3108403 &quot;Place Value Counters H T U Educational  Toy (Pack of 300) : Amazon.co.uk: Toys &amp; Games">
            <a:extLst>
              <a:ext uri="{FF2B5EF4-FFF2-40B4-BE49-F238E27FC236}">
                <a16:creationId xmlns:a16="http://schemas.microsoft.com/office/drawing/2014/main" id="{69F04F67-BD56-4413-AC24-5227F07594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1906" y="3215605"/>
            <a:ext cx="6839378" cy="296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BE12D8E2-6088-4997-A8C6-1794DA9E1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6813" y="0"/>
            <a:ext cx="9144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6" name="Picture 8" descr="KS2 Place Value Grid | Teaching Resources">
            <a:extLst>
              <a:ext uri="{FF2B5EF4-FFF2-40B4-BE49-F238E27FC236}">
                <a16:creationId xmlns:a16="http://schemas.microsoft.com/office/drawing/2014/main" id="{441E90F5-C589-49B8-B676-D45EB1E49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53268" y="715522"/>
            <a:ext cx="3567362" cy="2525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FAF10F47-1605-47C5-AE58-9062909AD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66299" y="3862989"/>
            <a:ext cx="4625702" cy="82287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 descr="Find a part using a part-whole model - Maths - Learning with BBC Bitesize -  BBC Bitesize">
            <a:extLst>
              <a:ext uri="{FF2B5EF4-FFF2-40B4-BE49-F238E27FC236}">
                <a16:creationId xmlns:a16="http://schemas.microsoft.com/office/drawing/2014/main" id="{B7A51910-56BF-4B31-B77E-1FB950244F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62351" y="4172622"/>
            <a:ext cx="3148674" cy="222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6F6C3B-F3E6-46D5-85F1-616194C493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08" y="6182546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0007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BC377B7-18F1-42AD-A1DD-E1D6A5B27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A2B699-F9E1-4213-A817-2626AFF725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6" b="9967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E5ED7D2-9A72-48F6-BAE7-B7CC5DEE1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1068" y="6134077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2505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BC377B7-18F1-42AD-A1DD-E1D6A5B27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623C36-5BE9-4FD0-9A0E-AE160554C1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10" r="1036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0CB022-C0AA-4AF7-9623-6E357EE955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850" y="6193711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258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70">
            <a:extLst>
              <a:ext uri="{FF2B5EF4-FFF2-40B4-BE49-F238E27FC236}">
                <a16:creationId xmlns:a16="http://schemas.microsoft.com/office/drawing/2014/main" id="{1D153959-30FA-4987-A094-7243641F4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29" name="Rectangle 72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30" name="Rectangle 74">
            <a:extLst>
              <a:ext uri="{FF2B5EF4-FFF2-40B4-BE49-F238E27FC236}">
                <a16:creationId xmlns:a16="http://schemas.microsoft.com/office/drawing/2014/main" id="{558DA214-7FDA-4C9D-A7CF-9AD725E29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77F89CE-BF52-4AF5-8B0B-7E9693734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CF737B-8FDD-457B-8623-547BD8FC0285}"/>
              </a:ext>
            </a:extLst>
          </p:cNvPr>
          <p:cNvSpPr txBox="1"/>
          <p:nvPr/>
        </p:nvSpPr>
        <p:spPr>
          <a:xfrm>
            <a:off x="960438" y="640080"/>
            <a:ext cx="4500737" cy="219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b="1" i="0" kern="1200" cap="all" spc="120" baseline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Rosenshine’s 10 Principles of Instruction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805132-94D5-4939-92B1-F2F694FDD971}"/>
              </a:ext>
            </a:extLst>
          </p:cNvPr>
          <p:cNvSpPr txBox="1"/>
          <p:nvPr/>
        </p:nvSpPr>
        <p:spPr>
          <a:xfrm>
            <a:off x="960438" y="2916936"/>
            <a:ext cx="4500737" cy="32644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1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700" b="0" i="0" spc="50">
                <a:solidFill>
                  <a:schemeClr val="bg1"/>
                </a:solidFill>
                <a:effectLst/>
              </a:rPr>
              <a:t>Daily review.</a:t>
            </a:r>
          </a:p>
          <a:p>
            <a:pPr>
              <a:lnSpc>
                <a:spcPct val="91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700" b="0" i="0" spc="50">
                <a:solidFill>
                  <a:schemeClr val="bg1"/>
                </a:solidFill>
                <a:effectLst/>
              </a:rPr>
              <a:t>Present new material using small steps.</a:t>
            </a:r>
          </a:p>
          <a:p>
            <a:pPr>
              <a:lnSpc>
                <a:spcPct val="91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700" b="0" i="0" spc="50">
                <a:solidFill>
                  <a:schemeClr val="bg1"/>
                </a:solidFill>
                <a:effectLst/>
              </a:rPr>
              <a:t>Ask questions.</a:t>
            </a:r>
          </a:p>
          <a:p>
            <a:pPr>
              <a:lnSpc>
                <a:spcPct val="91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700" b="0" i="0" spc="50">
                <a:solidFill>
                  <a:schemeClr val="bg1"/>
                </a:solidFill>
                <a:effectLst/>
              </a:rPr>
              <a:t>Provide models.</a:t>
            </a:r>
          </a:p>
          <a:p>
            <a:pPr>
              <a:lnSpc>
                <a:spcPct val="91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700" b="0" i="0" spc="50">
                <a:solidFill>
                  <a:schemeClr val="bg1"/>
                </a:solidFill>
                <a:effectLst/>
              </a:rPr>
              <a:t>Guide Student practice.</a:t>
            </a:r>
          </a:p>
          <a:p>
            <a:pPr>
              <a:lnSpc>
                <a:spcPct val="91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700" b="0" i="0" spc="50">
                <a:solidFill>
                  <a:schemeClr val="bg1"/>
                </a:solidFill>
                <a:effectLst/>
              </a:rPr>
              <a:t>Check for student understanding.</a:t>
            </a:r>
          </a:p>
          <a:p>
            <a:pPr>
              <a:lnSpc>
                <a:spcPct val="91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700" b="0" i="0" spc="50">
                <a:solidFill>
                  <a:schemeClr val="bg1"/>
                </a:solidFill>
                <a:effectLst/>
              </a:rPr>
              <a:t>Obtain a high success rate.</a:t>
            </a:r>
          </a:p>
          <a:p>
            <a:pPr>
              <a:lnSpc>
                <a:spcPct val="91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700" b="0" i="0" spc="50">
                <a:solidFill>
                  <a:schemeClr val="bg1"/>
                </a:solidFill>
                <a:effectLst/>
              </a:rPr>
              <a:t>Provide scaffolds for difficult tasks.</a:t>
            </a:r>
          </a:p>
          <a:p>
            <a:pPr>
              <a:lnSpc>
                <a:spcPct val="91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700" b="0" i="0" spc="50">
                <a:solidFill>
                  <a:schemeClr val="bg1"/>
                </a:solidFill>
                <a:effectLst/>
              </a:rPr>
              <a:t>Independent practice.</a:t>
            </a:r>
          </a:p>
          <a:p>
            <a:pPr>
              <a:lnSpc>
                <a:spcPct val="91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n-US" sz="1700" b="0" i="0" spc="50">
                <a:solidFill>
                  <a:schemeClr val="bg1"/>
                </a:solidFill>
                <a:effectLst/>
              </a:rPr>
              <a:t>Weekly and monthly review.</a:t>
            </a:r>
          </a:p>
        </p:txBody>
      </p:sp>
      <p:pic>
        <p:nvPicPr>
          <p:cNvPr id="1026" name="Picture 2" descr="17 Teaching Principles of Effective Instruction – Design &amp; Technology and  Engineering Teaching Resources">
            <a:extLst>
              <a:ext uri="{FF2B5EF4-FFF2-40B4-BE49-F238E27FC236}">
                <a16:creationId xmlns:a16="http://schemas.microsoft.com/office/drawing/2014/main" id="{27866841-6981-4A0A-BC7D-821F5087D9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59898" y="396240"/>
            <a:ext cx="3628407" cy="4715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C1FB25A-5C7A-4358-9852-3D4110858E5E}"/>
              </a:ext>
            </a:extLst>
          </p:cNvPr>
          <p:cNvSpPr txBox="1"/>
          <p:nvPr/>
        </p:nvSpPr>
        <p:spPr>
          <a:xfrm>
            <a:off x="6228080" y="5511632"/>
            <a:ext cx="58013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https://files.eric.ed.gov/fulltext/EJ971753.pdf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CE793E7-71BD-4B30-A794-95A0E1187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0899" y="6131648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200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D153959-30FA-4987-A094-7243641F4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558DA214-7FDA-4C9D-A7CF-9AD725E29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94329E0-B26C-49E8-BC88-A29AD4F37B91}"/>
              </a:ext>
            </a:extLst>
          </p:cNvPr>
          <p:cNvSpPr txBox="1"/>
          <p:nvPr/>
        </p:nvSpPr>
        <p:spPr>
          <a:xfrm>
            <a:off x="211834" y="497840"/>
            <a:ext cx="6097526" cy="568388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1000"/>
              </a:lnSpc>
              <a:spcAft>
                <a:spcPts val="600"/>
              </a:spcAft>
            </a:pPr>
            <a:r>
              <a:rPr lang="en-US" sz="3200" spc="50" dirty="0"/>
              <a:t>Scaffolds can also be built into the teaching through using </a:t>
            </a:r>
            <a:r>
              <a:rPr lang="en-US" sz="3200" spc="50" dirty="0" err="1"/>
              <a:t>Rosenshine’s</a:t>
            </a:r>
            <a:r>
              <a:rPr lang="en-US" sz="3200" spc="50" dirty="0"/>
              <a:t> Principles, such as:</a:t>
            </a:r>
          </a:p>
          <a:p>
            <a:pPr>
              <a:lnSpc>
                <a:spcPct val="101000"/>
              </a:lnSpc>
              <a:spcAft>
                <a:spcPts val="600"/>
              </a:spcAft>
            </a:pPr>
            <a:endParaRPr lang="en-US" sz="3200" spc="50" dirty="0"/>
          </a:p>
          <a:p>
            <a:pPr marL="285750" indent="-285750">
              <a:lnSpc>
                <a:spcPct val="10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spc="50" dirty="0"/>
              <a:t>small steps </a:t>
            </a:r>
          </a:p>
          <a:p>
            <a:pPr marL="285750" indent="-285750">
              <a:lnSpc>
                <a:spcPct val="10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spc="50" dirty="0"/>
              <a:t>modelling  </a:t>
            </a:r>
          </a:p>
          <a:p>
            <a:pPr marL="285750" indent="-285750">
              <a:lnSpc>
                <a:spcPct val="10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spc="50" dirty="0"/>
              <a:t>questioning  </a:t>
            </a:r>
          </a:p>
          <a:p>
            <a:pPr marL="285750" indent="-285750">
              <a:lnSpc>
                <a:spcPct val="10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spc="50" dirty="0"/>
              <a:t>review at start of lesson</a:t>
            </a:r>
          </a:p>
        </p:txBody>
      </p:sp>
      <p:pic>
        <p:nvPicPr>
          <p:cNvPr id="9218" name="Picture 2" descr="6 Scaffolding Strategies to Use With Your Students | Edutopia">
            <a:extLst>
              <a:ext uri="{FF2B5EF4-FFF2-40B4-BE49-F238E27FC236}">
                <a16:creationId xmlns:a16="http://schemas.microsoft.com/office/drawing/2014/main" id="{C3F28B87-A16E-4ED9-9643-699184A3DB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94474" y="10"/>
            <a:ext cx="609752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EF99185-751B-4AC6-AEDA-51BC1658B1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250" y="5986416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5349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9A1C012-8297-4361-ACE8-A2509FB18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65E0E3C-32F3-480B-9842-7611BBE2E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12708"/>
            <a:ext cx="12192000" cy="2645291"/>
          </a:xfrm>
          <a:prstGeom prst="rect">
            <a:avLst/>
          </a:prstGeom>
          <a:solidFill>
            <a:schemeClr val="tx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6362ED-F10D-4CCD-94F4-280BA4F3E31E}"/>
              </a:ext>
            </a:extLst>
          </p:cNvPr>
          <p:cNvSpPr txBox="1"/>
          <p:nvPr/>
        </p:nvSpPr>
        <p:spPr>
          <a:xfrm>
            <a:off x="961644" y="4572003"/>
            <a:ext cx="10268712" cy="11691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000" cap="all" spc="12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Daily, weekly and monthly review.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600" cap="all" spc="12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(Principles 1 and 10)</a:t>
            </a:r>
          </a:p>
        </p:txBody>
      </p:sp>
      <p:pic>
        <p:nvPicPr>
          <p:cNvPr id="2050" name="Picture 2" descr="10 Techniques for Retrieval Practice | teacherhead">
            <a:extLst>
              <a:ext uri="{FF2B5EF4-FFF2-40B4-BE49-F238E27FC236}">
                <a16:creationId xmlns:a16="http://schemas.microsoft.com/office/drawing/2014/main" id="{F7EE1EBF-B0FD-456F-8DA3-9DA982001A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8385" y="301345"/>
            <a:ext cx="3774328" cy="339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F496A9E-62E6-40AE-A07D-FBD223D8D9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274" y="1717191"/>
            <a:ext cx="7624164" cy="13532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BB97FE-7026-46C1-80AC-C6E1FE01DA66}"/>
              </a:ext>
            </a:extLst>
          </p:cNvPr>
          <p:cNvSpPr txBox="1"/>
          <p:nvPr/>
        </p:nvSpPr>
        <p:spPr>
          <a:xfrm>
            <a:off x="4442604" y="4001124"/>
            <a:ext cx="76602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br>
              <a:rPr lang="en-GB" b="0" dirty="0">
                <a:effectLst/>
              </a:rPr>
            </a:br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07CC42A-1143-49E1-8A5E-0DF2F758C9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32" y="6023209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3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0547BEEF-01FA-4CBA-9B0E-020E0908A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Freeform: Shape 138">
            <a:extLst>
              <a:ext uri="{FF2B5EF4-FFF2-40B4-BE49-F238E27FC236}">
                <a16:creationId xmlns:a16="http://schemas.microsoft.com/office/drawing/2014/main" id="{E27CBDD7-6A01-4B3F-B16A-F50305427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43467 w 12192000"/>
              <a:gd name="connsiteY0" fmla="*/ 640822 h 6858000"/>
              <a:gd name="connsiteX1" fmla="*/ 643467 w 12192000"/>
              <a:gd name="connsiteY1" fmla="*/ 6217178 h 6858000"/>
              <a:gd name="connsiteX2" fmla="*/ 11548533 w 12192000"/>
              <a:gd name="connsiteY2" fmla="*/ 6217178 h 6858000"/>
              <a:gd name="connsiteX3" fmla="*/ 11548533 w 12192000"/>
              <a:gd name="connsiteY3" fmla="*/ 640822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43467" y="640822"/>
                </a:moveTo>
                <a:lnTo>
                  <a:pt x="643467" y="6217178"/>
                </a:lnTo>
                <a:lnTo>
                  <a:pt x="11548533" y="6217178"/>
                </a:lnTo>
                <a:lnTo>
                  <a:pt x="11548533" y="64082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074" name="Picture 2" descr="Girl in need of a memory trick">
            <a:extLst>
              <a:ext uri="{FF2B5EF4-FFF2-40B4-BE49-F238E27FC236}">
                <a16:creationId xmlns:a16="http://schemas.microsoft.com/office/drawing/2014/main" id="{0C546360-C7C9-420D-A278-7C8F61BE11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49439" y="2128259"/>
            <a:ext cx="4624828" cy="2601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CDDA7189-67BC-4226-B9AD-81B12F8A6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7731" y="2752619"/>
            <a:ext cx="4624829" cy="13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B5B96F0-5A42-4807-B7BF-3EF61BA2201E}"/>
              </a:ext>
            </a:extLst>
          </p:cNvPr>
          <p:cNvSpPr txBox="1"/>
          <p:nvPr/>
        </p:nvSpPr>
        <p:spPr>
          <a:xfrm>
            <a:off x="1149439" y="5239872"/>
            <a:ext cx="5121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0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  <a:hlinkClick r:id="rId4"/>
              </a:rPr>
              <a:t>https://www.youtube.com/watch?v=pYbbZJOQudk</a:t>
            </a:r>
            <a:endParaRPr lang="en-GB" sz="1800" b="0" i="0" u="sng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99DB20-B611-4A1D-B292-94373A1F0578}"/>
              </a:ext>
            </a:extLst>
          </p:cNvPr>
          <p:cNvSpPr txBox="1"/>
          <p:nvPr/>
        </p:nvSpPr>
        <p:spPr>
          <a:xfrm>
            <a:off x="6553888" y="5297024"/>
            <a:ext cx="17339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Pooja Argawal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7F00E3-5C4C-4A00-BCF8-A44DA837FA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4050" y="5563037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219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A1C012-8297-4361-ACE8-A2509FB18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5BB74C-33FB-4335-8808-49E247F7B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225106"/>
            <a:ext cx="12192000" cy="37889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24DBB37-AB04-42B3-A4AB-4DA38D8BD82B}"/>
              </a:ext>
            </a:extLst>
          </p:cNvPr>
          <p:cNvSpPr txBox="1"/>
          <p:nvPr/>
        </p:nvSpPr>
        <p:spPr>
          <a:xfrm>
            <a:off x="960120" y="1841412"/>
            <a:ext cx="10268712" cy="2688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200" b="0" i="0" u="none" strike="noStrike" cap="all" spc="12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What does </a:t>
            </a:r>
            <a:r>
              <a:rPr lang="en-US" sz="6200" b="0" i="0" u="none" strike="noStrike" cap="all" spc="12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Retrieval Practice </a:t>
            </a:r>
            <a:r>
              <a:rPr lang="en-US" sz="6200" b="0" i="0" u="none" strike="noStrike" cap="all" spc="120" dirty="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look like in the classroom?</a:t>
            </a:r>
            <a:endParaRPr lang="en-US" sz="6200" cap="all" spc="12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83D27A8-3B93-4D9B-9C77-36AAD9E9C8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57" y="5972447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8983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BC377B7-18F1-42AD-A1DD-E1D6A5B27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8CD3F60-224B-4A33-8366-65BAA0E6E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Table&#10;&#10;Description automatically generated">
            <a:extLst>
              <a:ext uri="{FF2B5EF4-FFF2-40B4-BE49-F238E27FC236}">
                <a16:creationId xmlns:a16="http://schemas.microsoft.com/office/drawing/2014/main" id="{F3864851-5990-419E-A6C4-FE34A2864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30829" y="643467"/>
            <a:ext cx="7930342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15E4016-3088-427D-83DE-D9BACD892E06}"/>
              </a:ext>
            </a:extLst>
          </p:cNvPr>
          <p:cNvSpPr txBox="1"/>
          <p:nvPr/>
        </p:nvSpPr>
        <p:spPr>
          <a:xfrm>
            <a:off x="3879273" y="0"/>
            <a:ext cx="44334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Speak Like an Expert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137928-10B2-4CBC-BC97-A014C2E63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89" y="5947810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7305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6" name="Rectangle 72">
            <a:extLst>
              <a:ext uri="{FF2B5EF4-FFF2-40B4-BE49-F238E27FC236}">
                <a16:creationId xmlns:a16="http://schemas.microsoft.com/office/drawing/2014/main" id="{6BC377B7-18F1-42AD-A1DD-E1D6A5B27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27" name="Rectangle 74">
            <a:extLst>
              <a:ext uri="{FF2B5EF4-FFF2-40B4-BE49-F238E27FC236}">
                <a16:creationId xmlns:a16="http://schemas.microsoft.com/office/drawing/2014/main" id="{D8CD3F60-224B-4A33-8366-65BAA0E6E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33859CE1-DA25-4D51-BA11-1850135879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591" y="1610683"/>
            <a:ext cx="5130800" cy="4053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ACB98CAD-1A13-4B32-A701-1E2E514661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17733" y="1569085"/>
            <a:ext cx="5130800" cy="371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879C980-F41A-42BF-955F-DDBE5CDE04B0}"/>
              </a:ext>
            </a:extLst>
          </p:cNvPr>
          <p:cNvSpPr txBox="1"/>
          <p:nvPr/>
        </p:nvSpPr>
        <p:spPr>
          <a:xfrm>
            <a:off x="2054481" y="273827"/>
            <a:ext cx="7028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Challenge Grids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51276C3-91E6-4C03-AAF5-94578C859967}"/>
              </a:ext>
            </a:extLst>
          </p:cNvPr>
          <p:cNvSpPr txBox="1"/>
          <p:nvPr/>
        </p:nvSpPr>
        <p:spPr>
          <a:xfrm>
            <a:off x="2724110" y="5937842"/>
            <a:ext cx="60945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chemeClr val="bg1"/>
                </a:solidFill>
              </a:rPr>
              <a:t>Review learning from last lesson, last week, last month and last term</a:t>
            </a:r>
            <a:r>
              <a:rPr lang="en-GB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DA3A94-8F59-4464-9652-44EB8AB0A1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72" y="6050727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6962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9A1C012-8297-4361-ACE8-A2509FB18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D65E0E3C-32F3-480B-9842-7611BBE2E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53465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C656D2-021D-4F1F-9D63-B2EE687CC98F}"/>
              </a:ext>
            </a:extLst>
          </p:cNvPr>
          <p:cNvSpPr txBox="1"/>
          <p:nvPr/>
        </p:nvSpPr>
        <p:spPr>
          <a:xfrm>
            <a:off x="960120" y="640081"/>
            <a:ext cx="5913098" cy="381210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800" b="0" i="0" u="none" strike="noStrike" cap="all" spc="120">
                <a:solidFill>
                  <a:schemeClr val="bg1"/>
                </a:solidFill>
                <a:effectLst/>
                <a:latin typeface="+mj-lt"/>
                <a:ea typeface="+mj-ea"/>
                <a:cs typeface="+mj-cs"/>
              </a:rPr>
              <a:t>Low Stakes Quizzing</a:t>
            </a:r>
            <a:endParaRPr lang="en-US" sz="8800" cap="all" spc="12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AD4788D-7214-405F-88C5-CC879E6FC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78122" y="2128878"/>
            <a:ext cx="3368887" cy="2373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03356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9A1C012-8297-4361-ACE8-A2509FB18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CF0CBEF1-CA0D-435B-8930-2B908CE23D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1C2F3FA0-960A-435A-AC72-8ADCBF50F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1139"/>
            <a:ext cx="12192000" cy="1644556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DD51F8-DA7D-49A8-B721-5149262DC6C3}"/>
              </a:ext>
            </a:extLst>
          </p:cNvPr>
          <p:cNvSpPr txBox="1"/>
          <p:nvPr/>
        </p:nvSpPr>
        <p:spPr>
          <a:xfrm>
            <a:off x="961644" y="4675366"/>
            <a:ext cx="10268712" cy="8462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0" i="0" u="none" strike="noStrike" cap="all" spc="120">
                <a:solidFill>
                  <a:srgbClr val="FFFFFF"/>
                </a:solidFill>
                <a:effectLst/>
                <a:latin typeface="+mj-lt"/>
                <a:ea typeface="+mj-ea"/>
                <a:cs typeface="+mj-cs"/>
              </a:rPr>
              <a:t>Children quiz each other using Knowledge Organisers.</a:t>
            </a:r>
            <a:endParaRPr lang="en-US" sz="3000" cap="all" spc="12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D6282B-B62D-40AB-9A9E-6B15949818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97" y="6260124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532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2C8D5E9-1AF7-4E09-8162-97CBC4B4BB51}"/>
              </a:ext>
            </a:extLst>
          </p:cNvPr>
          <p:cNvSpPr txBox="1"/>
          <p:nvPr/>
        </p:nvSpPr>
        <p:spPr>
          <a:xfrm>
            <a:off x="3048000" y="2969644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GB" sz="1800" b="0" i="0" u="none" strike="noStrike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MIND MAPS</a:t>
            </a:r>
            <a:endParaRPr lang="en-GB" b="0" dirty="0">
              <a:effectLst/>
            </a:endParaRPr>
          </a:p>
          <a:p>
            <a:br>
              <a:rPr lang="en-GB" dirty="0"/>
            </a:br>
            <a:endParaRPr lang="en-GB" dirty="0"/>
          </a:p>
        </p:txBody>
      </p:sp>
      <p:pic>
        <p:nvPicPr>
          <p:cNvPr id="9218" name="Picture 2" descr="Light and Sound mind map | Mind map, Mind map template, Sound mind">
            <a:extLst>
              <a:ext uri="{FF2B5EF4-FFF2-40B4-BE49-F238E27FC236}">
                <a16:creationId xmlns:a16="http://schemas.microsoft.com/office/drawing/2014/main" id="{5B097818-2534-48D3-AC58-FE67DD00EA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364" y="95856"/>
            <a:ext cx="10344727" cy="6666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1659D59-9095-4A8D-8E62-95EF24C8A1EB}"/>
              </a:ext>
            </a:extLst>
          </p:cNvPr>
          <p:cNvSpPr txBox="1"/>
          <p:nvPr/>
        </p:nvSpPr>
        <p:spPr>
          <a:xfrm>
            <a:off x="6326909" y="341745"/>
            <a:ext cx="281709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Mind Maps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E428C45-5A8C-4833-B23D-141932B527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07" y="6094320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02943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42" name="Picture 2" descr="Sir Christopher Wren | The Monument to the Great Fire of London">
            <a:extLst>
              <a:ext uri="{FF2B5EF4-FFF2-40B4-BE49-F238E27FC236}">
                <a16:creationId xmlns:a16="http://schemas.microsoft.com/office/drawing/2014/main" id="{F1F7E651-9E8A-4691-A283-AC613DE987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91086" y="171715"/>
            <a:ext cx="5813197" cy="6129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halk and cheese: Samuel Pepys at Ten Trinity Square | MOLA">
            <a:extLst>
              <a:ext uri="{FF2B5EF4-FFF2-40B4-BE49-F238E27FC236}">
                <a16:creationId xmlns:a16="http://schemas.microsoft.com/office/drawing/2014/main" id="{EB88B986-40FB-4421-A898-F046F990D1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96929" y="171716"/>
            <a:ext cx="5803986" cy="317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Pudding Lane: Recreating Seventeenth-Century London Journal of Digital  Humanities">
            <a:extLst>
              <a:ext uri="{FF2B5EF4-FFF2-40B4-BE49-F238E27FC236}">
                <a16:creationId xmlns:a16="http://schemas.microsoft.com/office/drawing/2014/main" id="{08AA18E7-794B-4B87-A411-8BF033E123A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196929" y="3514856"/>
            <a:ext cx="5786386" cy="27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078F3B-56DE-45D5-9E9B-966D11B066F0}"/>
              </a:ext>
            </a:extLst>
          </p:cNvPr>
          <p:cNvSpPr txBox="1"/>
          <p:nvPr/>
        </p:nvSpPr>
        <p:spPr>
          <a:xfrm>
            <a:off x="3669290" y="369650"/>
            <a:ext cx="242977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0" i="0" u="none" strike="noStrike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5 minutes to write as much as you can about the link between these pictures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DED7684-7125-4098-853B-2E04F2873A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884" y="5587425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132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9A1C012-8297-4361-ACE8-A2509FB18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65E0E3C-32F3-480B-9842-7611BBE2E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12708"/>
            <a:ext cx="12192000" cy="2645291"/>
          </a:xfrm>
          <a:prstGeom prst="rect">
            <a:avLst/>
          </a:prstGeom>
          <a:solidFill>
            <a:schemeClr val="tx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B06BE1-8ED9-479D-87D2-1EEC4E68154F}"/>
              </a:ext>
            </a:extLst>
          </p:cNvPr>
          <p:cNvSpPr txBox="1"/>
          <p:nvPr/>
        </p:nvSpPr>
        <p:spPr>
          <a:xfrm>
            <a:off x="961644" y="4572003"/>
            <a:ext cx="10268712" cy="11691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cap="all" spc="12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Sequencing and Modelling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cap="all" spc="12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Principles 2,4,8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E87979-4A2B-4107-B126-DB825B0E58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99" y="639575"/>
            <a:ext cx="8640801" cy="30826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BE6F57-DDEE-450E-AFB1-92DBAC0EE1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520" y="6057831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3289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" name="Rectangle 70">
            <a:extLst>
              <a:ext uri="{FF2B5EF4-FFF2-40B4-BE49-F238E27FC236}">
                <a16:creationId xmlns:a16="http://schemas.microsoft.com/office/drawing/2014/main" id="{6BC377B7-18F1-42AD-A1DD-E1D6A5B27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8CD3F60-224B-4A33-8366-65BAA0E6E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A58E52EA-4023-4408-A3B7-00E2668E5E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660" y="50031"/>
            <a:ext cx="5954130" cy="337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D531EA12-1994-4156-9DCD-CCD570170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835" y="2926080"/>
            <a:ext cx="7377470" cy="310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7B579ED-9BDD-4C9F-A476-C06459745CAF}"/>
              </a:ext>
            </a:extLst>
          </p:cNvPr>
          <p:cNvSpPr txBox="1"/>
          <p:nvPr/>
        </p:nvSpPr>
        <p:spPr>
          <a:xfrm>
            <a:off x="6640945" y="461818"/>
            <a:ext cx="49322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dirty="0"/>
              <a:t>Brain Dump</a:t>
            </a:r>
            <a:r>
              <a:rPr lang="en-GB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3344DBC-6DB4-4C49-95EF-621E22A681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695" y="5905477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6504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D153959-30FA-4987-A094-7243641F4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558DA214-7FDA-4C9D-A7CF-9AD725E29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D78B90-4C0E-448F-AA15-4FB82545270C}"/>
              </a:ext>
            </a:extLst>
          </p:cNvPr>
          <p:cNvSpPr txBox="1"/>
          <p:nvPr/>
        </p:nvSpPr>
        <p:spPr>
          <a:xfrm>
            <a:off x="325120" y="1320800"/>
            <a:ext cx="5588000" cy="48609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101000"/>
              </a:lnSpc>
              <a:spcAft>
                <a:spcPts val="600"/>
              </a:spcAft>
            </a:pPr>
            <a:r>
              <a:rPr lang="en-US" sz="3200" spc="50" dirty="0"/>
              <a:t>Think about everything you know about the Romans. </a:t>
            </a:r>
          </a:p>
          <a:p>
            <a:pPr>
              <a:lnSpc>
                <a:spcPct val="101000"/>
              </a:lnSpc>
              <a:spcAft>
                <a:spcPts val="600"/>
              </a:spcAft>
            </a:pPr>
            <a:r>
              <a:rPr lang="en-US" sz="3200" spc="50" dirty="0"/>
              <a:t>Time each other and complete a brain dump with two minutes to magpie at the end.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62E520AD-E336-4670-8BF2-9FE07E9F07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94474" y="10"/>
            <a:ext cx="6097526" cy="3428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E2906637-0E88-48A0-B9D0-79410C7936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92952" y="3429000"/>
            <a:ext cx="6099048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812EBDC-0D4B-4CC2-92AE-F7F090DA5E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96" y="5986416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6320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1D153959-30FA-4987-A094-7243641F4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558DA214-7FDA-4C9D-A7CF-9AD725E29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77F89CE-BF52-4AF5-8B0B-7E9693734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FA96F7-1AC0-4211-AFA6-474F9D50D579}"/>
              </a:ext>
            </a:extLst>
          </p:cNvPr>
          <p:cNvSpPr txBox="1"/>
          <p:nvPr/>
        </p:nvSpPr>
        <p:spPr>
          <a:xfrm>
            <a:off x="960438" y="640080"/>
            <a:ext cx="4500737" cy="219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kern="1200" cap="all" spc="120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Questioning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kern="1200" cap="all" spc="120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(Principles 3 and 6)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8D8E063-0613-435D-952C-EFEA0CF74CB9}"/>
              </a:ext>
            </a:extLst>
          </p:cNvPr>
          <p:cNvSpPr txBox="1"/>
          <p:nvPr/>
        </p:nvSpPr>
        <p:spPr>
          <a:xfrm>
            <a:off x="497840" y="2916936"/>
            <a:ext cx="4963335" cy="326440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101000"/>
              </a:lnSpc>
              <a:spcAft>
                <a:spcPts val="600"/>
              </a:spcAft>
            </a:pPr>
            <a:r>
              <a:rPr lang="en-US" b="0" i="0" spc="50" dirty="0">
                <a:solidFill>
                  <a:schemeClr val="bg1"/>
                </a:solidFill>
                <a:effectLst/>
              </a:rPr>
              <a:t>‘O</a:t>
            </a:r>
            <a:r>
              <a:rPr lang="en-US" sz="2400" b="0" i="0" spc="50" dirty="0">
                <a:solidFill>
                  <a:schemeClr val="bg1"/>
                </a:solidFill>
                <a:effectLst/>
              </a:rPr>
              <a:t>ne of the strongest implications from </a:t>
            </a:r>
            <a:r>
              <a:rPr lang="en-US" sz="2400" b="0" i="0" spc="50" dirty="0" err="1">
                <a:solidFill>
                  <a:schemeClr val="bg1"/>
                </a:solidFill>
                <a:effectLst/>
              </a:rPr>
              <a:t>Rosenshine’s</a:t>
            </a:r>
            <a:r>
              <a:rPr lang="en-US" sz="2400" b="0" i="0" spc="50" dirty="0">
                <a:solidFill>
                  <a:schemeClr val="bg1"/>
                </a:solidFill>
                <a:effectLst/>
              </a:rPr>
              <a:t> ‘Principles of instruction’ is that effective questioning lies at the heart of great instructional teaching. It’s clear that this needs to be a highly interactive, dynamic, responsive process.’ </a:t>
            </a:r>
          </a:p>
          <a:p>
            <a:pPr>
              <a:lnSpc>
                <a:spcPct val="101000"/>
              </a:lnSpc>
              <a:spcAft>
                <a:spcPts val="600"/>
              </a:spcAft>
            </a:pPr>
            <a:r>
              <a:rPr lang="en-US" sz="2400" b="0" i="0" spc="50" dirty="0">
                <a:solidFill>
                  <a:schemeClr val="bg1"/>
                </a:solidFill>
                <a:effectLst/>
              </a:rPr>
              <a:t>(Tom Sherrington)</a:t>
            </a:r>
            <a:endParaRPr lang="en-US" sz="2400" spc="5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8E92E6-627C-4E76-88B3-1047D0AC9C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1822" y="2182295"/>
            <a:ext cx="4795019" cy="24934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CCB4214-D5D0-4EF0-A91F-AAC660EEE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16" y="6181344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64518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148" name="Rectangle 70">
            <a:extLst>
              <a:ext uri="{FF2B5EF4-FFF2-40B4-BE49-F238E27FC236}">
                <a16:creationId xmlns:a16="http://schemas.microsoft.com/office/drawing/2014/main" id="{6BC377B7-18F1-42AD-A1DD-E1D6A5B27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46" name="Picture 2" descr="Video: Reflect- Kindness to self — Off The Record Bath and North East  Somerset">
            <a:extLst>
              <a:ext uri="{FF2B5EF4-FFF2-40B4-BE49-F238E27FC236}">
                <a16:creationId xmlns:a16="http://schemas.microsoft.com/office/drawing/2014/main" id="{9511F1C2-D62D-49CA-B00F-D618CCEDF0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345439"/>
            <a:ext cx="5571066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150" name="TextBox 3">
            <a:extLst>
              <a:ext uri="{FF2B5EF4-FFF2-40B4-BE49-F238E27FC236}">
                <a16:creationId xmlns:a16="http://schemas.microsoft.com/office/drawing/2014/main" id="{EDBACDA4-1766-BFE2-2D1E-998BDED04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0524366"/>
              </p:ext>
            </p:extLst>
          </p:nvPr>
        </p:nvGraphicFramePr>
        <p:xfrm>
          <a:off x="193040" y="345439"/>
          <a:ext cx="5902960" cy="64940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F01C805-FD11-4166-AC5A-69AF52239DA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140" y="6246443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8996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9A1C012-8297-4361-ACE8-A2509FB18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Different coloured question marks">
            <a:extLst>
              <a:ext uri="{FF2B5EF4-FFF2-40B4-BE49-F238E27FC236}">
                <a16:creationId xmlns:a16="http://schemas.microsoft.com/office/drawing/2014/main" id="{ED0312A1-5997-D055-443C-40252AD148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C2F3FA0-960A-435A-AC72-8ADCBF50F7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51139"/>
            <a:ext cx="12192000" cy="1644556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B2430B-98A7-4359-B8F6-3AD98D7EFFA6}"/>
              </a:ext>
            </a:extLst>
          </p:cNvPr>
          <p:cNvSpPr txBox="1"/>
          <p:nvPr/>
        </p:nvSpPr>
        <p:spPr>
          <a:xfrm>
            <a:off x="961644" y="4675366"/>
            <a:ext cx="10268712" cy="84622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800" cap="all" spc="12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Ask more questions, to more pupils, more of the time.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90B398-E96B-420E-96AE-15C27C7EFF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58" y="5521589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27457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Questioning resources for the classroom | Tes">
            <a:extLst>
              <a:ext uri="{FF2B5EF4-FFF2-40B4-BE49-F238E27FC236}">
                <a16:creationId xmlns:a16="http://schemas.microsoft.com/office/drawing/2014/main" id="{A29BD275-4842-40ED-8F97-B593AA761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D6030D5-C952-4D53-9EA9-D14E2AD0B8AF}"/>
              </a:ext>
            </a:extLst>
          </p:cNvPr>
          <p:cNvSpPr txBox="1"/>
          <p:nvPr/>
        </p:nvSpPr>
        <p:spPr>
          <a:xfrm>
            <a:off x="558800" y="487680"/>
            <a:ext cx="112166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</a:rPr>
              <a:t>Implications for the classroom</a:t>
            </a:r>
            <a:endParaRPr lang="en-GB" sz="66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2468D5B-35EA-4797-B39B-421A7FA14344}"/>
              </a:ext>
            </a:extLst>
          </p:cNvPr>
          <p:cNvSpPr txBox="1"/>
          <p:nvPr/>
        </p:nvSpPr>
        <p:spPr>
          <a:xfrm>
            <a:off x="406400" y="1564640"/>
            <a:ext cx="494792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Questioning allows us to engage all pupils in the learning and to deepen their understanding.</a:t>
            </a:r>
            <a:endParaRPr lang="en-GB" sz="44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46172F-53F0-440C-8DA4-077EF65853E8}"/>
              </a:ext>
            </a:extLst>
          </p:cNvPr>
          <p:cNvSpPr txBox="1"/>
          <p:nvPr/>
        </p:nvSpPr>
        <p:spPr>
          <a:xfrm>
            <a:off x="6187440" y="1737360"/>
            <a:ext cx="49479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Questioning allows us to assess if pupils have understood.</a:t>
            </a:r>
            <a:endParaRPr lang="en-GB" sz="48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8FC146-029B-4D54-8838-C334A2771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90" y="6088916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325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BC377B7-18F1-42AD-A1DD-E1D6A5B27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E27CBDD7-6A01-4B3F-B16A-F50305427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43467 w 12192000"/>
              <a:gd name="connsiteY0" fmla="*/ 640822 h 6858000"/>
              <a:gd name="connsiteX1" fmla="*/ 643467 w 12192000"/>
              <a:gd name="connsiteY1" fmla="*/ 6217178 h 6858000"/>
              <a:gd name="connsiteX2" fmla="*/ 11548533 w 12192000"/>
              <a:gd name="connsiteY2" fmla="*/ 6217178 h 6858000"/>
              <a:gd name="connsiteX3" fmla="*/ 11548533 w 12192000"/>
              <a:gd name="connsiteY3" fmla="*/ 640822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43467" y="640822"/>
                </a:moveTo>
                <a:lnTo>
                  <a:pt x="643467" y="6217178"/>
                </a:lnTo>
                <a:lnTo>
                  <a:pt x="11548533" y="6217178"/>
                </a:lnTo>
                <a:lnTo>
                  <a:pt x="11548533" y="64082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C82FC9-CB49-468E-BD81-87DB70E4E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439" y="2179993"/>
            <a:ext cx="9893122" cy="249801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EEDE1A-2DA8-4042-BFDF-2635A5933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720" y="5501280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0335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6BC377B7-18F1-42AD-A1DD-E1D6A5B27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CD3F60-224B-4A33-8366-65BAA0E6EC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14B9C6-C85E-44BD-A53A-B11BA7E650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229" y="0"/>
            <a:ext cx="8377542" cy="55710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E43D2F5-068E-42B4-B665-7C5B7C4F56CF}"/>
              </a:ext>
            </a:extLst>
          </p:cNvPr>
          <p:cNvSpPr txBox="1"/>
          <p:nvPr/>
        </p:nvSpPr>
        <p:spPr>
          <a:xfrm>
            <a:off x="1907228" y="5952923"/>
            <a:ext cx="8377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Tom Sherrington Questioning Techniques</a:t>
            </a:r>
            <a:endParaRPr lang="en-GB" sz="36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C52467B-F801-4866-9123-24A118A94C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708" y="6009365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5377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1182224-3885-45F5-B979-2DFFEC33BFCA}"/>
              </a:ext>
            </a:extLst>
          </p:cNvPr>
          <p:cNvSpPr txBox="1"/>
          <p:nvPr/>
        </p:nvSpPr>
        <p:spPr>
          <a:xfrm>
            <a:off x="416560" y="406400"/>
            <a:ext cx="1135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Questions at key points in the lesson to assess pupil’s understanding</a:t>
            </a:r>
            <a:r>
              <a:rPr lang="en-US" dirty="0"/>
              <a:t>.</a:t>
            </a:r>
            <a:endParaRPr lang="en-GB" dirty="0"/>
          </a:p>
        </p:txBody>
      </p:sp>
      <p:pic>
        <p:nvPicPr>
          <p:cNvPr id="5122" name="Picture 2" descr="Hinge Questions: A Case for Closed Questions | Haydon Learning Blog">
            <a:extLst>
              <a:ext uri="{FF2B5EF4-FFF2-40B4-BE49-F238E27FC236}">
                <a16:creationId xmlns:a16="http://schemas.microsoft.com/office/drawing/2014/main" id="{9C56A00B-AA15-4748-99FC-94280598A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800" y="1639889"/>
            <a:ext cx="4824234" cy="285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A113E9C-B4E3-406B-94BE-42A463BF03C0}"/>
              </a:ext>
            </a:extLst>
          </p:cNvPr>
          <p:cNvSpPr txBox="1"/>
          <p:nvPr/>
        </p:nvSpPr>
        <p:spPr>
          <a:xfrm>
            <a:off x="3383280" y="5508874"/>
            <a:ext cx="4978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(302) Dylan </a:t>
            </a:r>
            <a:r>
              <a:rPr lang="en-US" dirty="0" err="1">
                <a:hlinkClick r:id="rId3"/>
              </a:rPr>
              <a:t>Wiliam</a:t>
            </a:r>
            <a:r>
              <a:rPr lang="en-US" dirty="0">
                <a:hlinkClick r:id="rId3"/>
              </a:rPr>
              <a:t> Hinge Questions - YouTube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7E2F51-DC71-4304-ACDF-2E6EA6EA65AC}"/>
              </a:ext>
            </a:extLst>
          </p:cNvPr>
          <p:cNvSpPr txBox="1"/>
          <p:nvPr/>
        </p:nvSpPr>
        <p:spPr>
          <a:xfrm>
            <a:off x="81280" y="1635760"/>
            <a:ext cx="301751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 check for understanding at a hinge point in the lesson</a:t>
            </a:r>
            <a:endParaRPr lang="en-GB" sz="36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9DCFB3-3EC4-4206-A42B-EA2F4DB0B574}"/>
              </a:ext>
            </a:extLst>
          </p:cNvPr>
          <p:cNvSpPr txBox="1"/>
          <p:nvPr/>
        </p:nvSpPr>
        <p:spPr>
          <a:xfrm>
            <a:off x="8026400" y="1666092"/>
            <a:ext cx="389128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Provides immediate and ‘actionable’ information to the teacher.</a:t>
            </a:r>
          </a:p>
          <a:p>
            <a:endParaRPr lang="en-US" sz="2800" dirty="0"/>
          </a:p>
          <a:p>
            <a:r>
              <a:rPr lang="en-US" sz="2800" dirty="0"/>
              <a:t>1 minute to respond</a:t>
            </a:r>
          </a:p>
          <a:p>
            <a:r>
              <a:rPr lang="en-US" sz="2800" dirty="0"/>
              <a:t>15 seconds to interpret</a:t>
            </a:r>
            <a:endParaRPr lang="en-GB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59912D6-92EB-425D-AF63-597DC11B06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94" y="5918154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0262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9A1C012-8297-4361-ACE8-A2509FB18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65E0E3C-32F3-480B-9842-7611BBE2E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12708"/>
            <a:ext cx="12192000" cy="2645291"/>
          </a:xfrm>
          <a:prstGeom prst="rect">
            <a:avLst/>
          </a:prstGeom>
          <a:solidFill>
            <a:schemeClr val="tx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52BE20-578F-4CDC-A565-DC295A1D5049}"/>
              </a:ext>
            </a:extLst>
          </p:cNvPr>
          <p:cNvSpPr txBox="1"/>
          <p:nvPr/>
        </p:nvSpPr>
        <p:spPr>
          <a:xfrm>
            <a:off x="961644" y="4572003"/>
            <a:ext cx="10268712" cy="11691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800" cap="all" spc="12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Stages of Practice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cap="all" spc="12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(Principles 5,7,9)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368B46-A6CA-4576-B8A8-4AA62307EE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330" y="561788"/>
            <a:ext cx="6558859" cy="30826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7F1204-F697-43BE-9AFB-FC51D52BD8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181" y="6032838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98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Rectangle 74">
            <a:extLst>
              <a:ext uri="{FF2B5EF4-FFF2-40B4-BE49-F238E27FC236}">
                <a16:creationId xmlns:a16="http://schemas.microsoft.com/office/drawing/2014/main" id="{1D153959-30FA-4987-A094-7243641F4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9" name="Rectangle 78">
            <a:extLst>
              <a:ext uri="{FF2B5EF4-FFF2-40B4-BE49-F238E27FC236}">
                <a16:creationId xmlns:a16="http://schemas.microsoft.com/office/drawing/2014/main" id="{558DA214-7FDA-4C9D-A7CF-9AD725E29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5F1F3B2-7CCA-4E96-A824-9E8294D38FAF}"/>
              </a:ext>
            </a:extLst>
          </p:cNvPr>
          <p:cNvSpPr txBox="1"/>
          <p:nvPr/>
        </p:nvSpPr>
        <p:spPr>
          <a:xfrm>
            <a:off x="960438" y="317499"/>
            <a:ext cx="4500737" cy="2095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kern="1200" cap="all" spc="120" baseline="0" dirty="0">
                <a:latin typeface="+mj-lt"/>
                <a:ea typeface="+mj-ea"/>
                <a:cs typeface="+mj-cs"/>
              </a:rPr>
              <a:t>Small Steps </a:t>
            </a:r>
            <a:r>
              <a:rPr lang="en-US" sz="1600" kern="1200" cap="all" spc="120" baseline="0" dirty="0">
                <a:latin typeface="+mj-lt"/>
                <a:ea typeface="+mj-ea"/>
                <a:cs typeface="+mj-cs"/>
              </a:rPr>
              <a:t>(Principle 2)</a:t>
            </a:r>
            <a:endParaRPr lang="en-US" sz="6600" kern="1200" cap="all" spc="120" baseline="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7C9CAC-DD87-4F40-A65C-590A47AE808F}"/>
              </a:ext>
            </a:extLst>
          </p:cNvPr>
          <p:cNvSpPr txBox="1"/>
          <p:nvPr/>
        </p:nvSpPr>
        <p:spPr>
          <a:xfrm>
            <a:off x="960438" y="2587625"/>
            <a:ext cx="4500737" cy="35941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1000"/>
              </a:lnSpc>
              <a:spcAft>
                <a:spcPts val="600"/>
              </a:spcAft>
            </a:pPr>
            <a:r>
              <a:rPr lang="en-US" spc="50" dirty="0"/>
              <a:t>Our working memory, the place where we process information is small. It can only handle a few bits of information at once-too much information swamps our working memory. </a:t>
            </a:r>
          </a:p>
          <a:p>
            <a:pPr>
              <a:lnSpc>
                <a:spcPct val="101000"/>
              </a:lnSpc>
              <a:spcAft>
                <a:spcPts val="600"/>
              </a:spcAft>
            </a:pPr>
            <a:r>
              <a:rPr lang="en-US" spc="50" dirty="0"/>
              <a:t>Therefore, the more effective teachers do not overwhelm their students by presenting too much new material at once.</a:t>
            </a:r>
          </a:p>
          <a:p>
            <a:pPr>
              <a:lnSpc>
                <a:spcPct val="101000"/>
              </a:lnSpc>
              <a:spcAft>
                <a:spcPts val="600"/>
              </a:spcAft>
            </a:pPr>
            <a:endParaRPr lang="en-US" spc="50" dirty="0"/>
          </a:p>
          <a:p>
            <a:pPr>
              <a:lnSpc>
                <a:spcPct val="101000"/>
              </a:lnSpc>
              <a:spcAft>
                <a:spcPts val="600"/>
              </a:spcAft>
            </a:pPr>
            <a:r>
              <a:rPr lang="en-US" spc="50" dirty="0"/>
              <a:t>Rosenshine (2010)</a:t>
            </a:r>
          </a:p>
        </p:txBody>
      </p:sp>
      <p:pic>
        <p:nvPicPr>
          <p:cNvPr id="2050" name="Picture 2" descr="Important of Small steps : r/motivation">
            <a:extLst>
              <a:ext uri="{FF2B5EF4-FFF2-40B4-BE49-F238E27FC236}">
                <a16:creationId xmlns:a16="http://schemas.microsoft.com/office/drawing/2014/main" id="{F7246150-FF02-47A0-B43D-9BCAAAB527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94474" y="10"/>
            <a:ext cx="609752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0D7E491-BA2D-48A7-942D-34CCFE3CB8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050" y="5915002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0925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1D153959-30FA-4987-A094-7243641F4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558DA214-7FDA-4C9D-A7CF-9AD725E29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A77F89CE-BF52-4AF5-8B0B-7E9693734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23533DD-A8A5-4FC5-AB25-B671D432853F}"/>
              </a:ext>
            </a:extLst>
          </p:cNvPr>
          <p:cNvSpPr txBox="1"/>
          <p:nvPr/>
        </p:nvSpPr>
        <p:spPr>
          <a:xfrm>
            <a:off x="418249" y="0"/>
            <a:ext cx="5257975" cy="219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000" kern="1200" cap="all" spc="12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100" kern="1200" cap="all" spc="12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Guided Practice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9BF4B4-376E-4401-9EA7-E022723CFD77}"/>
              </a:ext>
            </a:extLst>
          </p:cNvPr>
          <p:cNvSpPr txBox="1"/>
          <p:nvPr/>
        </p:nvSpPr>
        <p:spPr>
          <a:xfrm>
            <a:off x="418250" y="2123440"/>
            <a:ext cx="5393270" cy="4057904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91000"/>
              </a:lnSpc>
              <a:spcAft>
                <a:spcPts val="600"/>
              </a:spcAft>
            </a:pPr>
            <a:r>
              <a:rPr lang="en-US" sz="2000" spc="50" dirty="0">
                <a:solidFill>
                  <a:schemeClr val="bg1"/>
                </a:solidFill>
              </a:rPr>
              <a:t>Rosenshine found the most successful teachers:</a:t>
            </a:r>
          </a:p>
          <a:p>
            <a:pPr>
              <a:lnSpc>
                <a:spcPct val="91000"/>
              </a:lnSpc>
              <a:spcAft>
                <a:spcPts val="600"/>
              </a:spcAft>
            </a:pPr>
            <a:endParaRPr lang="en-US" sz="2000" spc="5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spc="50" dirty="0">
                <a:solidFill>
                  <a:schemeClr val="bg1"/>
                </a:solidFill>
              </a:rPr>
              <a:t>Presented small amounts of information at a time followed by guided practice.</a:t>
            </a:r>
          </a:p>
          <a:p>
            <a:pPr marL="285750" indent="-285750">
              <a:lnSpc>
                <a:spcPct val="9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spc="5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spc="50" dirty="0">
                <a:solidFill>
                  <a:schemeClr val="bg1"/>
                </a:solidFill>
              </a:rPr>
              <a:t>Spent more time on guided practice than other teachers.</a:t>
            </a:r>
          </a:p>
          <a:p>
            <a:pPr marL="285750" indent="-285750">
              <a:lnSpc>
                <a:spcPct val="9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spc="5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spc="50" dirty="0">
                <a:solidFill>
                  <a:schemeClr val="bg1"/>
                </a:solidFill>
              </a:rPr>
              <a:t>Had more engaged pupils during independent work because they had a higher success rate and felt more confident.</a:t>
            </a:r>
          </a:p>
          <a:p>
            <a:pPr marL="285750" indent="-285750">
              <a:lnSpc>
                <a:spcPct val="9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spc="5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spc="5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spc="5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spc="50" dirty="0">
              <a:solidFill>
                <a:schemeClr val="bg1"/>
              </a:solidFill>
            </a:endParaRPr>
          </a:p>
          <a:p>
            <a:pPr marL="285750" indent="-285750">
              <a:lnSpc>
                <a:spcPct val="9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500" spc="50" dirty="0">
              <a:solidFill>
                <a:schemeClr val="bg1"/>
              </a:solidFill>
            </a:endParaRPr>
          </a:p>
          <a:p>
            <a:pPr>
              <a:lnSpc>
                <a:spcPct val="91000"/>
              </a:lnSpc>
              <a:spcAft>
                <a:spcPts val="600"/>
              </a:spcAft>
            </a:pPr>
            <a:endParaRPr lang="en-US" sz="1500" spc="50" dirty="0">
              <a:solidFill>
                <a:schemeClr val="bg1"/>
              </a:solidFill>
            </a:endParaRPr>
          </a:p>
        </p:txBody>
      </p:sp>
      <p:pic>
        <p:nvPicPr>
          <p:cNvPr id="12290" name="Picture 2" descr="12 3 Guided Practice - YouTube">
            <a:extLst>
              <a:ext uri="{FF2B5EF4-FFF2-40B4-BE49-F238E27FC236}">
                <a16:creationId xmlns:a16="http://schemas.microsoft.com/office/drawing/2014/main" id="{6E809475-D07C-43DC-A2BF-E15B84569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1822" y="1633182"/>
            <a:ext cx="4795019" cy="359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4C1D663-BF8F-4CA1-9A54-654FBDB366A8}"/>
              </a:ext>
            </a:extLst>
          </p:cNvPr>
          <p:cNvSpPr txBox="1"/>
          <p:nvPr/>
        </p:nvSpPr>
        <p:spPr>
          <a:xfrm>
            <a:off x="2052320" y="1546347"/>
            <a:ext cx="16256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kern="1200" cap="all" spc="120" baseline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Principle 5 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551A4AA-CB7F-4D38-A610-9F7EFEF39B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737" y="6122382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6936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I do. We do. You do. | the radical rational...">
            <a:extLst>
              <a:ext uri="{FF2B5EF4-FFF2-40B4-BE49-F238E27FC236}">
                <a16:creationId xmlns:a16="http://schemas.microsoft.com/office/drawing/2014/main" id="{3A85EA2E-7FCC-49BE-9213-0F5C5795A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1920" y="559769"/>
            <a:ext cx="6035993" cy="7213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2D49EF7-85E8-45EE-B476-6B3BB7ADCD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80" y="5955173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1469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09A1C012-8297-4361-ACE8-A2509FB18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52F9B1C2-7D20-4F91-A660-197C98B9A3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939445"/>
            <a:ext cx="6114985" cy="2298326"/>
          </a:xfrm>
          <a:prstGeom prst="rect">
            <a:avLst/>
          </a:prstGeom>
          <a:solidFill>
            <a:schemeClr val="tx1">
              <a:alpha val="9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79525D4-4902-4006-951C-94612182E35A}"/>
              </a:ext>
            </a:extLst>
          </p:cNvPr>
          <p:cNvSpPr txBox="1"/>
          <p:nvPr/>
        </p:nvSpPr>
        <p:spPr>
          <a:xfrm>
            <a:off x="960119" y="2100845"/>
            <a:ext cx="4670234" cy="19755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cap="all" spc="120">
                <a:solidFill>
                  <a:schemeClr val="bg1"/>
                </a:solidFill>
                <a:latin typeface="+mj-lt"/>
                <a:ea typeface="+mj-ea"/>
                <a:cs typeface="+mj-cs"/>
              </a:rPr>
              <a:t>High Success Rate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100" cap="all" spc="12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Principle 7</a:t>
            </a:r>
          </a:p>
        </p:txBody>
      </p:sp>
      <p:sp useBgFill="1">
        <p:nvSpPr>
          <p:cNvPr id="77" name="Rectangle 76">
            <a:extLst>
              <a:ext uri="{FF2B5EF4-FFF2-40B4-BE49-F238E27FC236}">
                <a16:creationId xmlns:a16="http://schemas.microsoft.com/office/drawing/2014/main" id="{A89C4E6E-ECA4-40E5-A54E-13E92B678E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4237771"/>
            <a:ext cx="6114982" cy="80935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314" name="Picture 2" descr="80 percent illustration stock illustration. Illustration of marketing -  32798661">
            <a:extLst>
              <a:ext uri="{FF2B5EF4-FFF2-40B4-BE49-F238E27FC236}">
                <a16:creationId xmlns:a16="http://schemas.microsoft.com/office/drawing/2014/main" id="{4E1ECB2D-4792-47C4-A34D-81A5D97278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8450" y="2055995"/>
            <a:ext cx="4519149" cy="2746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F032BB3-448D-4C60-BF9E-02AB7D13E2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676" y="6177216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0244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73">
            <a:extLst>
              <a:ext uri="{FF2B5EF4-FFF2-40B4-BE49-F238E27FC236}">
                <a16:creationId xmlns:a16="http://schemas.microsoft.com/office/drawing/2014/main" id="{1D153959-30FA-4987-A094-7243641F4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341" name="Rectangle 75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4342" name="Rectangle 77">
            <a:extLst>
              <a:ext uri="{FF2B5EF4-FFF2-40B4-BE49-F238E27FC236}">
                <a16:creationId xmlns:a16="http://schemas.microsoft.com/office/drawing/2014/main" id="{558DA214-7FDA-4C9D-A7CF-9AD725E29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F04A30-1B9E-49A8-B6F5-072AF8FECA8B}"/>
              </a:ext>
            </a:extLst>
          </p:cNvPr>
          <p:cNvSpPr txBox="1"/>
          <p:nvPr/>
        </p:nvSpPr>
        <p:spPr>
          <a:xfrm>
            <a:off x="960438" y="317499"/>
            <a:ext cx="4500737" cy="20955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kern="1200" cap="all" spc="120" baseline="0">
                <a:latin typeface="+mj-lt"/>
                <a:ea typeface="+mj-ea"/>
                <a:cs typeface="+mj-cs"/>
              </a:rPr>
              <a:t>Independent Practice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600" kern="1200" cap="all" spc="120" baseline="0">
                <a:latin typeface="+mj-lt"/>
                <a:ea typeface="+mj-ea"/>
                <a:cs typeface="+mj-cs"/>
              </a:rPr>
              <a:t>Principle 9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06F0EF-6B8D-4500-B8A8-CEAB8C1DF78C}"/>
              </a:ext>
            </a:extLst>
          </p:cNvPr>
          <p:cNvSpPr txBox="1"/>
          <p:nvPr/>
        </p:nvSpPr>
        <p:spPr>
          <a:xfrm>
            <a:off x="152400" y="2587624"/>
            <a:ext cx="5831840" cy="4087495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342900" indent="-342900">
              <a:lnSpc>
                <a:spcPct val="10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spc="50" dirty="0"/>
              <a:t>Independent practice is needed in order for a skill to become automatic.</a:t>
            </a:r>
          </a:p>
          <a:p>
            <a:pPr marL="342900" indent="-342900">
              <a:lnSpc>
                <a:spcPct val="10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spc="50" dirty="0"/>
          </a:p>
          <a:p>
            <a:pPr marL="342900" indent="-342900">
              <a:lnSpc>
                <a:spcPct val="10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spc="50" dirty="0"/>
              <a:t>When material is overlearned, it can be recalled automatically.</a:t>
            </a:r>
          </a:p>
          <a:p>
            <a:pPr marL="342900" indent="-342900">
              <a:lnSpc>
                <a:spcPct val="10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spc="50" dirty="0"/>
          </a:p>
          <a:p>
            <a:pPr marL="342900" indent="-342900">
              <a:lnSpc>
                <a:spcPct val="10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spc="50" dirty="0"/>
              <a:t>Reduces cognitive load when building on to this knowledge.</a:t>
            </a:r>
          </a:p>
          <a:p>
            <a:pPr marL="342900" indent="-342900">
              <a:lnSpc>
                <a:spcPct val="10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spc="50" dirty="0"/>
          </a:p>
          <a:p>
            <a:pPr marL="342900" indent="-342900">
              <a:lnSpc>
                <a:spcPct val="101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spc="50" dirty="0"/>
              <a:t>Daily, weekly, monthly review supports this.</a:t>
            </a:r>
          </a:p>
        </p:txBody>
      </p:sp>
      <p:pic>
        <p:nvPicPr>
          <p:cNvPr id="14338" name="Picture 2" descr="Two primary school pupils working at their desks in class - stock photo |  Crushpixel">
            <a:extLst>
              <a:ext uri="{FF2B5EF4-FFF2-40B4-BE49-F238E27FC236}">
                <a16:creationId xmlns:a16="http://schemas.microsoft.com/office/drawing/2014/main" id="{E06281E3-FF2C-4F1B-AB53-7B5D3776EF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"/>
          <a:stretch/>
        </p:blipFill>
        <p:spPr bwMode="auto">
          <a:xfrm>
            <a:off x="6094474" y="10"/>
            <a:ext cx="6097526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721D06-C046-4D01-BDA7-385478AACB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703" y="6233114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1990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547BEEF-01FA-4CBA-9B0E-020E0908A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27CBDD7-6A01-4B3F-B16A-F50305427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643467 w 12192000"/>
              <a:gd name="connsiteY0" fmla="*/ 640822 h 6858000"/>
              <a:gd name="connsiteX1" fmla="*/ 643467 w 12192000"/>
              <a:gd name="connsiteY1" fmla="*/ 6217178 h 6858000"/>
              <a:gd name="connsiteX2" fmla="*/ 11548533 w 12192000"/>
              <a:gd name="connsiteY2" fmla="*/ 6217178 h 6858000"/>
              <a:gd name="connsiteX3" fmla="*/ 11548533 w 12192000"/>
              <a:gd name="connsiteY3" fmla="*/ 640822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43467" y="640822"/>
                </a:moveTo>
                <a:lnTo>
                  <a:pt x="643467" y="6217178"/>
                </a:lnTo>
                <a:lnTo>
                  <a:pt x="11548533" y="6217178"/>
                </a:lnTo>
                <a:lnTo>
                  <a:pt x="11548533" y="640822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044149-0AEF-449C-BA90-C1897AE8A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439" y="1868121"/>
            <a:ext cx="4624828" cy="312175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40C5B04-942D-4413-BE84-CB1AC1B0FC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731" y="1914368"/>
            <a:ext cx="4624829" cy="30292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B7D668-2B3A-4C66-8F4D-9B9EAF1740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268" y="5557608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6337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9A1C012-8297-4361-ACE8-A2509FB18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B109E1-45E3-4986-9663-C3EAAC041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DEE9D42-BBE7-4427-9BC3-971CE96F1E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646441"/>
            <a:ext cx="12188952" cy="39521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132B65E-12D7-4100-AE2C-F2344CBCB530}"/>
              </a:ext>
            </a:extLst>
          </p:cNvPr>
          <p:cNvSpPr txBox="1"/>
          <p:nvPr/>
        </p:nvSpPr>
        <p:spPr>
          <a:xfrm>
            <a:off x="960121" y="1240403"/>
            <a:ext cx="5943600" cy="29419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200" cap="all" spc="120">
                <a:latin typeface="+mj-lt"/>
                <a:ea typeface="+mj-ea"/>
                <a:cs typeface="+mj-cs"/>
              </a:rPr>
              <a:t>What prior knowledge do pupils need before being able to solve a problem like this?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3DB808-F72A-428C-9F3A-3972202092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136" y="1662624"/>
            <a:ext cx="4015397" cy="19198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411928D-F7EB-4A84-94DD-2D4011D98A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58" y="6069758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0048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7" name="Rectangle 136">
            <a:extLst>
              <a:ext uri="{FF2B5EF4-FFF2-40B4-BE49-F238E27FC236}">
                <a16:creationId xmlns:a16="http://schemas.microsoft.com/office/drawing/2014/main" id="{6BC377B7-18F1-42AD-A1DD-E1D6A5B27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4" name="Picture 4" descr="Curriculum Overview | Whitburn Church of England Academy">
            <a:extLst>
              <a:ext uri="{FF2B5EF4-FFF2-40B4-BE49-F238E27FC236}">
                <a16:creationId xmlns:a16="http://schemas.microsoft.com/office/drawing/2014/main" id="{482FA3EA-A825-4F90-B095-0E8660C8B5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E5B95B2-830E-430A-826E-E1534ABA1E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63" y="6183773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8137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1D153959-30FA-4987-A094-7243641F47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EB6D1D7F-141C-4D8E-BFBA-D95B68E16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558DA214-7FDA-4C9D-A7CF-9AD725E290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1">
            <a:extLst>
              <a:ext uri="{FF2B5EF4-FFF2-40B4-BE49-F238E27FC236}">
                <a16:creationId xmlns:a16="http://schemas.microsoft.com/office/drawing/2014/main" id="{A77F89CE-BF52-4AF5-8B0B-7E9693734E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4474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4378BB3-2209-4F8E-9E69-CFCB7AE416A3}"/>
              </a:ext>
            </a:extLst>
          </p:cNvPr>
          <p:cNvSpPr txBox="1"/>
          <p:nvPr/>
        </p:nvSpPr>
        <p:spPr>
          <a:xfrm>
            <a:off x="960438" y="640080"/>
            <a:ext cx="4500737" cy="219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kern="1200" cap="all" spc="120" baseline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Provide Models (Principle 4)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AA96A2-4F5F-4A2D-BEA3-A2AC4100DF82}"/>
              </a:ext>
            </a:extLst>
          </p:cNvPr>
          <p:cNvSpPr txBox="1"/>
          <p:nvPr/>
        </p:nvSpPr>
        <p:spPr>
          <a:xfrm>
            <a:off x="960438" y="2916936"/>
            <a:ext cx="4500737" cy="32644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1000"/>
              </a:lnSpc>
              <a:spcAft>
                <a:spcPts val="600"/>
              </a:spcAft>
            </a:pPr>
            <a:r>
              <a:rPr lang="en-US" sz="1500" spc="50" dirty="0">
                <a:solidFill>
                  <a:schemeClr val="bg1"/>
                </a:solidFill>
              </a:rPr>
              <a:t>Students need cognitive support to help them solve problems. The teacher modelling and thinking aloud while demonstrating how to solve a problem are examples of effective cognitive support. Worked examples (such as a </a:t>
            </a:r>
            <a:r>
              <a:rPr lang="en-US" sz="1500" spc="50" dirty="0" err="1">
                <a:solidFill>
                  <a:schemeClr val="bg1"/>
                </a:solidFill>
              </a:rPr>
              <a:t>maths</a:t>
            </a:r>
            <a:r>
              <a:rPr lang="en-US" sz="1500" spc="50" dirty="0">
                <a:solidFill>
                  <a:schemeClr val="bg1"/>
                </a:solidFill>
              </a:rPr>
              <a:t> problem for which the teacher has not only provided the solution but has clearly laid out each step) are another form of modelling that has been developed by researchers.</a:t>
            </a:r>
          </a:p>
          <a:p>
            <a:pPr>
              <a:lnSpc>
                <a:spcPct val="91000"/>
              </a:lnSpc>
              <a:spcAft>
                <a:spcPts val="600"/>
              </a:spcAft>
            </a:pPr>
            <a:r>
              <a:rPr lang="en-US" sz="1500" spc="50" dirty="0">
                <a:solidFill>
                  <a:schemeClr val="bg1"/>
                </a:solidFill>
              </a:rPr>
              <a:t>Worked examples allow students to focus on the specific steps to solve problems and thus reduces the cognitive load on their working memory.</a:t>
            </a:r>
          </a:p>
          <a:p>
            <a:pPr>
              <a:lnSpc>
                <a:spcPct val="91000"/>
              </a:lnSpc>
              <a:spcAft>
                <a:spcPts val="600"/>
              </a:spcAft>
            </a:pPr>
            <a:r>
              <a:rPr lang="en-US" sz="1500" spc="50" dirty="0">
                <a:solidFill>
                  <a:schemeClr val="bg1"/>
                </a:solidFill>
              </a:rPr>
              <a:t>Rosenshine (2010)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E6072D8-FFD9-48F4-9FAF-E367446F6A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521" y="1490826"/>
            <a:ext cx="5867908" cy="355122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E52AA44-C8A0-4FBC-A411-9983CDCD15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735" y="6098979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205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BC377B7-18F1-42AD-A1DD-E1D6A5B27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F04552E-FA56-4012-93E6-8324917EE6C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5" b="1274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DEC6746-01E8-47CE-B12E-BC4130F72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9911" y="6163895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606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A6BF547-89BC-47E2-B306-463797B7AB77}"/>
              </a:ext>
            </a:extLst>
          </p:cNvPr>
          <p:cNvSpPr txBox="1"/>
          <p:nvPr/>
        </p:nvSpPr>
        <p:spPr>
          <a:xfrm>
            <a:off x="2296160" y="348734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/>
              <a:t>Variation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44F69A-BFFC-485D-A54D-E5D5B52239C9}"/>
              </a:ext>
            </a:extLst>
          </p:cNvPr>
          <p:cNvSpPr txBox="1"/>
          <p:nvPr/>
        </p:nvSpPr>
        <p:spPr>
          <a:xfrm>
            <a:off x="7305040" y="1673413"/>
            <a:ext cx="43319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/>
              <a:t>PROCEDURAL</a:t>
            </a:r>
            <a:endParaRPr lang="en-GB" sz="5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85FFC5-4C1E-4DB3-84CF-D8770ADE2489}"/>
              </a:ext>
            </a:extLst>
          </p:cNvPr>
          <p:cNvSpPr txBox="1"/>
          <p:nvPr/>
        </p:nvSpPr>
        <p:spPr>
          <a:xfrm>
            <a:off x="416560" y="1673413"/>
            <a:ext cx="4693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/>
              <a:t>CONCEPTUAL</a:t>
            </a:r>
            <a:endParaRPr lang="en-GB" sz="5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227FF13-B7AA-484C-9CF1-33A266B9D6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484" y="2792679"/>
            <a:ext cx="3778315" cy="26083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015B85-739A-4786-A685-E4CC2759DA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063" y="3365471"/>
            <a:ext cx="5521200" cy="171971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E1418D5-77F6-48EE-B239-204AEE4E10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0" y="6014808"/>
            <a:ext cx="1226926" cy="5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094833"/>
      </p:ext>
    </p:extLst>
  </p:cSld>
  <p:clrMapOvr>
    <a:masterClrMapping/>
  </p:clrMapOvr>
</p:sld>
</file>

<file path=ppt/theme/theme1.xml><?xml version="1.0" encoding="utf-8"?>
<a:theme xmlns:a="http://schemas.openxmlformats.org/drawingml/2006/main" name="JuxtaposeVTI">
  <a:themeElements>
    <a:clrScheme name="Juxtapose">
      <a:dk1>
        <a:sysClr val="windowText" lastClr="000000"/>
      </a:dk1>
      <a:lt1>
        <a:sysClr val="window" lastClr="FFFFFF"/>
      </a:lt1>
      <a:dk2>
        <a:srgbClr val="3F3F3F"/>
      </a:dk2>
      <a:lt2>
        <a:srgbClr val="F8F7F5"/>
      </a:lt2>
      <a:accent1>
        <a:srgbClr val="F99700"/>
      </a:accent1>
      <a:accent2>
        <a:srgbClr val="00BAC7"/>
      </a:accent2>
      <a:accent3>
        <a:srgbClr val="FF5C21"/>
      </a:accent3>
      <a:accent4>
        <a:srgbClr val="6F7EFD"/>
      </a:accent4>
      <a:accent5>
        <a:srgbClr val="ACACAC"/>
      </a:accent5>
      <a:accent6>
        <a:srgbClr val="737373"/>
      </a:accent6>
      <a:hlink>
        <a:srgbClr val="0099FF"/>
      </a:hlink>
      <a:folHlink>
        <a:srgbClr val="868686"/>
      </a:folHlink>
    </a:clrScheme>
    <a:fontScheme name="Custom 167">
      <a:majorFont>
        <a:latin typeface="Franklin Gothic Demi Cond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xtaposeVTI" id="{FBDCC3B4-6EA8-442A-B697-43C068E31FE3}" vid="{090F2E09-E4E2-4F71-A70E-279F5A0D9E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55E92EBA3F2D43A4E802F371DBE70B" ma:contentTypeVersion="2" ma:contentTypeDescription="Create a new document." ma:contentTypeScope="" ma:versionID="50df4b136745f46e588761158458ce1c">
  <xsd:schema xmlns:xsd="http://www.w3.org/2001/XMLSchema" xmlns:xs="http://www.w3.org/2001/XMLSchema" xmlns:p="http://schemas.microsoft.com/office/2006/metadata/properties" xmlns:ns3="e19de4d2-01b7-44fd-a265-8c212b78fc0f" targetNamespace="http://schemas.microsoft.com/office/2006/metadata/properties" ma:root="true" ma:fieldsID="91e1e4103a92de85f86ea3cd0596d1a2" ns3:_="">
    <xsd:import namespace="e19de4d2-01b7-44fd-a265-8c212b78fc0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9de4d2-01b7-44fd-a265-8c212b78fc0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8579D6D-9B22-494A-B64A-26FEAD5A7F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19de4d2-01b7-44fd-a265-8c212b78fc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53CB60-A25C-4A6D-91AA-71E9B48FD47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42FAB49-B6E7-431F-B195-3B0FD8620FB7}">
  <ds:schemaRefs>
    <ds:schemaRef ds:uri="http://purl.org/dc/dcmitype/"/>
    <ds:schemaRef ds:uri="http://schemas.openxmlformats.org/package/2006/metadata/core-properties"/>
    <ds:schemaRef ds:uri="http://purl.org/dc/elements/1.1/"/>
    <ds:schemaRef ds:uri="http://purl.org/dc/terms/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e19de4d2-01b7-44fd-a265-8c212b78fc0f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3324</TotalTime>
  <Words>898</Words>
  <Application>Microsoft Office PowerPoint</Application>
  <PresentationFormat>Widescreen</PresentationFormat>
  <Paragraphs>116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1" baseType="lpstr">
      <vt:lpstr>Arial</vt:lpstr>
      <vt:lpstr>bitterregular</vt:lpstr>
      <vt:lpstr>Calibri</vt:lpstr>
      <vt:lpstr>Franklin Gothic Demi Cond</vt:lpstr>
      <vt:lpstr>Franklin Gothic Medium</vt:lpstr>
      <vt:lpstr>Wingdings</vt:lpstr>
      <vt:lpstr>JuxtaposeVTI</vt:lpstr>
      <vt:lpstr>Rosenshine’s Principles of Instruction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Rosenshine’s Principles of Instruction</dc:title>
  <dc:creator>9313208 headteacher.3208</dc:creator>
  <cp:lastModifiedBy>James Bird</cp:lastModifiedBy>
  <cp:revision>12</cp:revision>
  <dcterms:created xsi:type="dcterms:W3CDTF">2022-03-28T09:01:48Z</dcterms:created>
  <dcterms:modified xsi:type="dcterms:W3CDTF">2022-04-26T14:32:10Z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0x010100AD55E92EBA3F2D43A4E802F371DBE70B</vt:lpwstr>
  </property>
</Properties>
</file>