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56" r:id="rId5"/>
    <p:sldId id="272" r:id="rId6"/>
    <p:sldId id="271" r:id="rId7"/>
    <p:sldId id="273" r:id="rId8"/>
    <p:sldId id="283" r:id="rId9"/>
    <p:sldId id="300" r:id="rId10"/>
    <p:sldId id="274" r:id="rId11"/>
    <p:sldId id="276" r:id="rId12"/>
    <p:sldId id="289" r:id="rId13"/>
    <p:sldId id="287" r:id="rId14"/>
    <p:sldId id="288" r:id="rId15"/>
    <p:sldId id="290" r:id="rId16"/>
    <p:sldId id="291" r:id="rId17"/>
    <p:sldId id="293" r:id="rId18"/>
    <p:sldId id="292" r:id="rId19"/>
    <p:sldId id="275" r:id="rId20"/>
    <p:sldId id="286" r:id="rId21"/>
    <p:sldId id="284" r:id="rId22"/>
    <p:sldId id="285" r:id="rId23"/>
    <p:sldId id="294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5" r:id="rId32"/>
    <p:sldId id="266" r:id="rId33"/>
    <p:sldId id="264" r:id="rId34"/>
    <p:sldId id="268" r:id="rId35"/>
    <p:sldId id="277" r:id="rId36"/>
    <p:sldId id="282" r:id="rId37"/>
    <p:sldId id="278" r:id="rId38"/>
    <p:sldId id="279" r:id="rId39"/>
    <p:sldId id="301" r:id="rId40"/>
    <p:sldId id="280" r:id="rId41"/>
    <p:sldId id="281" r:id="rId42"/>
    <p:sldId id="295" r:id="rId43"/>
    <p:sldId id="296" r:id="rId44"/>
    <p:sldId id="302" r:id="rId45"/>
    <p:sldId id="297" r:id="rId46"/>
    <p:sldId id="298" r:id="rId47"/>
    <p:sldId id="29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9F6125-A3B0-4DE3-B2DA-15879A65007C}" v="2" dt="2022-04-23T15:17:05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11CAE6-093B-4FCC-8EE6-2D61F54FDD6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0B91E-25E5-4D90-ADBC-745F81445C5E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4000" dirty="0">
              <a:solidFill>
                <a:schemeClr val="tx1"/>
              </a:solidFill>
            </a:rPr>
            <a:t>Think about your class.</a:t>
          </a:r>
        </a:p>
      </dgm:t>
    </dgm:pt>
    <dgm:pt modelId="{BC1BFA6A-D014-4BBE-BDBC-8BC5EA02E185}" type="parTrans" cxnId="{1812E3DE-A382-4CE3-841B-877B122BCB1E}">
      <dgm:prSet/>
      <dgm:spPr/>
      <dgm:t>
        <a:bodyPr/>
        <a:lstStyle/>
        <a:p>
          <a:endParaRPr lang="en-US"/>
        </a:p>
      </dgm:t>
    </dgm:pt>
    <dgm:pt modelId="{2084B38C-3C0D-44A8-A5F6-055653BA8A83}" type="sibTrans" cxnId="{1812E3DE-A382-4CE3-841B-877B122BCB1E}">
      <dgm:prSet/>
      <dgm:spPr/>
      <dgm:t>
        <a:bodyPr/>
        <a:lstStyle/>
        <a:p>
          <a:endParaRPr lang="en-US"/>
        </a:p>
      </dgm:t>
    </dgm:pt>
    <dgm:pt modelId="{36C54E4A-79E1-4CBC-8277-0944AA6A4EAE}">
      <dgm:prSet/>
      <dgm:spPr/>
      <dgm:t>
        <a:bodyPr/>
        <a:lstStyle/>
        <a:p>
          <a:r>
            <a:rPr lang="en-US" dirty="0"/>
            <a:t>Which pupils do you think receive more of your attention during questioning?</a:t>
          </a:r>
        </a:p>
      </dgm:t>
    </dgm:pt>
    <dgm:pt modelId="{6F7260D7-C250-44F9-A1EE-E8EC461179B6}" type="parTrans" cxnId="{B70A70C5-C912-40DC-834B-A266F3A90573}">
      <dgm:prSet/>
      <dgm:spPr/>
      <dgm:t>
        <a:bodyPr/>
        <a:lstStyle/>
        <a:p>
          <a:endParaRPr lang="en-US"/>
        </a:p>
      </dgm:t>
    </dgm:pt>
    <dgm:pt modelId="{0CB54DEB-3F70-44AA-AEB1-1D4A01E09442}" type="sibTrans" cxnId="{B70A70C5-C912-40DC-834B-A266F3A90573}">
      <dgm:prSet/>
      <dgm:spPr/>
      <dgm:t>
        <a:bodyPr/>
        <a:lstStyle/>
        <a:p>
          <a:endParaRPr lang="en-US"/>
        </a:p>
      </dgm:t>
    </dgm:pt>
    <dgm:pt modelId="{CB0BCCCC-6A59-48F3-9454-2C445A1713A7}">
      <dgm:prSet/>
      <dgm:spPr/>
      <dgm:t>
        <a:bodyPr/>
        <a:lstStyle/>
        <a:p>
          <a:r>
            <a:rPr lang="en-US"/>
            <a:t>What might possible reasons be for this?</a:t>
          </a:r>
        </a:p>
      </dgm:t>
    </dgm:pt>
    <dgm:pt modelId="{D9B42CB1-50A9-443E-8942-A4B24622B475}" type="parTrans" cxnId="{8D98F364-088A-4D1B-AC2A-F14FCEF47776}">
      <dgm:prSet/>
      <dgm:spPr/>
      <dgm:t>
        <a:bodyPr/>
        <a:lstStyle/>
        <a:p>
          <a:endParaRPr lang="en-US"/>
        </a:p>
      </dgm:t>
    </dgm:pt>
    <dgm:pt modelId="{E76F154D-D302-422A-AC83-352CEB549153}" type="sibTrans" cxnId="{8D98F364-088A-4D1B-AC2A-F14FCEF47776}">
      <dgm:prSet/>
      <dgm:spPr/>
      <dgm:t>
        <a:bodyPr/>
        <a:lstStyle/>
        <a:p>
          <a:endParaRPr lang="en-US"/>
        </a:p>
      </dgm:t>
    </dgm:pt>
    <dgm:pt modelId="{23B4D489-FF47-426E-891F-4843E1CFB5AC}">
      <dgm:prSet/>
      <dgm:spPr/>
      <dgm:t>
        <a:bodyPr/>
        <a:lstStyle/>
        <a:p>
          <a:r>
            <a:rPr lang="en-US"/>
            <a:t>Which pupils, on reflection, do you question least?</a:t>
          </a:r>
        </a:p>
      </dgm:t>
    </dgm:pt>
    <dgm:pt modelId="{313A16D2-50E9-4B14-97E7-E0CB68C52F3F}" type="parTrans" cxnId="{9543D854-B49C-4467-8D04-67EF06DA700B}">
      <dgm:prSet/>
      <dgm:spPr/>
      <dgm:t>
        <a:bodyPr/>
        <a:lstStyle/>
        <a:p>
          <a:endParaRPr lang="en-US"/>
        </a:p>
      </dgm:t>
    </dgm:pt>
    <dgm:pt modelId="{D043D922-AC6A-4B3F-9D34-0F1FB30D447C}" type="sibTrans" cxnId="{9543D854-B49C-4467-8D04-67EF06DA700B}">
      <dgm:prSet/>
      <dgm:spPr/>
      <dgm:t>
        <a:bodyPr/>
        <a:lstStyle/>
        <a:p>
          <a:endParaRPr lang="en-US"/>
        </a:p>
      </dgm:t>
    </dgm:pt>
    <dgm:pt modelId="{8B8492B1-04C3-4886-89BE-39EBEE4B2F49}">
      <dgm:prSet/>
      <dgm:spPr/>
      <dgm:t>
        <a:bodyPr/>
        <a:lstStyle/>
        <a:p>
          <a:r>
            <a:rPr lang="en-US"/>
            <a:t>What might possible reasons be for this?</a:t>
          </a:r>
        </a:p>
      </dgm:t>
    </dgm:pt>
    <dgm:pt modelId="{D62E2DD4-5250-4541-9B02-FE121B212238}" type="parTrans" cxnId="{AE439C0B-8F5C-4198-B5F9-CB51A3F1E7AE}">
      <dgm:prSet/>
      <dgm:spPr/>
      <dgm:t>
        <a:bodyPr/>
        <a:lstStyle/>
        <a:p>
          <a:endParaRPr lang="en-US"/>
        </a:p>
      </dgm:t>
    </dgm:pt>
    <dgm:pt modelId="{7200B0F7-5421-46D9-9DB1-7501B00BE67E}" type="sibTrans" cxnId="{AE439C0B-8F5C-4198-B5F9-CB51A3F1E7AE}">
      <dgm:prSet/>
      <dgm:spPr/>
      <dgm:t>
        <a:bodyPr/>
        <a:lstStyle/>
        <a:p>
          <a:endParaRPr lang="en-US"/>
        </a:p>
      </dgm:t>
    </dgm:pt>
    <dgm:pt modelId="{2B903909-6E62-4966-87B3-ED289E3DE2CA}" type="pres">
      <dgm:prSet presAssocID="{3B11CAE6-093B-4FCC-8EE6-2D61F54FDD64}" presName="linear" presStyleCnt="0">
        <dgm:presLayoutVars>
          <dgm:animLvl val="lvl"/>
          <dgm:resizeHandles val="exact"/>
        </dgm:presLayoutVars>
      </dgm:prSet>
      <dgm:spPr/>
    </dgm:pt>
    <dgm:pt modelId="{E4209380-C821-4A79-91ED-F9D518CD2479}" type="pres">
      <dgm:prSet presAssocID="{6000B91E-25E5-4D90-ADBC-745F81445C5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CE6952D-D4A0-4FA4-914D-6454E2F67ACB}" type="pres">
      <dgm:prSet presAssocID="{6000B91E-25E5-4D90-ADBC-745F81445C5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E439C0B-8F5C-4198-B5F9-CB51A3F1E7AE}" srcId="{6000B91E-25E5-4D90-ADBC-745F81445C5E}" destId="{8B8492B1-04C3-4886-89BE-39EBEE4B2F49}" srcOrd="3" destOrd="0" parTransId="{D62E2DD4-5250-4541-9B02-FE121B212238}" sibTransId="{7200B0F7-5421-46D9-9DB1-7501B00BE67E}"/>
    <dgm:cxn modelId="{C7E0CA19-4AC9-473E-8BA2-76FB649BAFDE}" type="presOf" srcId="{8B8492B1-04C3-4886-89BE-39EBEE4B2F49}" destId="{CCE6952D-D4A0-4FA4-914D-6454E2F67ACB}" srcOrd="0" destOrd="3" presId="urn:microsoft.com/office/officeart/2005/8/layout/vList2"/>
    <dgm:cxn modelId="{9559521D-7D40-45E4-A271-BFB1FB2B1B3E}" type="presOf" srcId="{23B4D489-FF47-426E-891F-4843E1CFB5AC}" destId="{CCE6952D-D4A0-4FA4-914D-6454E2F67ACB}" srcOrd="0" destOrd="2" presId="urn:microsoft.com/office/officeart/2005/8/layout/vList2"/>
    <dgm:cxn modelId="{0CB3991D-13D3-4312-B764-2BAA0A3AE937}" type="presOf" srcId="{36C54E4A-79E1-4CBC-8277-0944AA6A4EAE}" destId="{CCE6952D-D4A0-4FA4-914D-6454E2F67ACB}" srcOrd="0" destOrd="0" presId="urn:microsoft.com/office/officeart/2005/8/layout/vList2"/>
    <dgm:cxn modelId="{3A13F620-95D4-4462-9D7C-A1467158B203}" type="presOf" srcId="{6000B91E-25E5-4D90-ADBC-745F81445C5E}" destId="{E4209380-C821-4A79-91ED-F9D518CD2479}" srcOrd="0" destOrd="0" presId="urn:microsoft.com/office/officeart/2005/8/layout/vList2"/>
    <dgm:cxn modelId="{8D98F364-088A-4D1B-AC2A-F14FCEF47776}" srcId="{6000B91E-25E5-4D90-ADBC-745F81445C5E}" destId="{CB0BCCCC-6A59-48F3-9454-2C445A1713A7}" srcOrd="1" destOrd="0" parTransId="{D9B42CB1-50A9-443E-8942-A4B24622B475}" sibTransId="{E76F154D-D302-422A-AC83-352CEB549153}"/>
    <dgm:cxn modelId="{1A88516A-D576-4FA7-B3A3-C81A48116A90}" type="presOf" srcId="{3B11CAE6-093B-4FCC-8EE6-2D61F54FDD64}" destId="{2B903909-6E62-4966-87B3-ED289E3DE2CA}" srcOrd="0" destOrd="0" presId="urn:microsoft.com/office/officeart/2005/8/layout/vList2"/>
    <dgm:cxn modelId="{9543D854-B49C-4467-8D04-67EF06DA700B}" srcId="{6000B91E-25E5-4D90-ADBC-745F81445C5E}" destId="{23B4D489-FF47-426E-891F-4843E1CFB5AC}" srcOrd="2" destOrd="0" parTransId="{313A16D2-50E9-4B14-97E7-E0CB68C52F3F}" sibTransId="{D043D922-AC6A-4B3F-9D34-0F1FB30D447C}"/>
    <dgm:cxn modelId="{78F110AA-91B0-4930-8163-B74224D31B2A}" type="presOf" srcId="{CB0BCCCC-6A59-48F3-9454-2C445A1713A7}" destId="{CCE6952D-D4A0-4FA4-914D-6454E2F67ACB}" srcOrd="0" destOrd="1" presId="urn:microsoft.com/office/officeart/2005/8/layout/vList2"/>
    <dgm:cxn modelId="{B70A70C5-C912-40DC-834B-A266F3A90573}" srcId="{6000B91E-25E5-4D90-ADBC-745F81445C5E}" destId="{36C54E4A-79E1-4CBC-8277-0944AA6A4EAE}" srcOrd="0" destOrd="0" parTransId="{6F7260D7-C250-44F9-A1EE-E8EC461179B6}" sibTransId="{0CB54DEB-3F70-44AA-AEB1-1D4A01E09442}"/>
    <dgm:cxn modelId="{1812E3DE-A382-4CE3-841B-877B122BCB1E}" srcId="{3B11CAE6-093B-4FCC-8EE6-2D61F54FDD64}" destId="{6000B91E-25E5-4D90-ADBC-745F81445C5E}" srcOrd="0" destOrd="0" parTransId="{BC1BFA6A-D014-4BBE-BDBC-8BC5EA02E185}" sibTransId="{2084B38C-3C0D-44A8-A5F6-055653BA8A83}"/>
    <dgm:cxn modelId="{C65D902E-0FD3-47BD-BE5F-26837FC0AB84}" type="presParOf" srcId="{2B903909-6E62-4966-87B3-ED289E3DE2CA}" destId="{E4209380-C821-4A79-91ED-F9D518CD2479}" srcOrd="0" destOrd="0" presId="urn:microsoft.com/office/officeart/2005/8/layout/vList2"/>
    <dgm:cxn modelId="{CC2C69D3-8586-4925-8E87-FFBF89B1B33C}" type="presParOf" srcId="{2B903909-6E62-4966-87B3-ED289E3DE2CA}" destId="{CCE6952D-D4A0-4FA4-914D-6454E2F67AC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9380-C821-4A79-91ED-F9D518CD2479}">
      <dsp:nvSpPr>
        <dsp:cNvPr id="0" name=""/>
        <dsp:cNvSpPr/>
      </dsp:nvSpPr>
      <dsp:spPr>
        <a:xfrm>
          <a:off x="0" y="38430"/>
          <a:ext cx="5902959" cy="921375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tx1"/>
              </a:solidFill>
            </a:rPr>
            <a:t>Think about your class.</a:t>
          </a:r>
        </a:p>
      </dsp:txBody>
      <dsp:txXfrm>
        <a:off x="44978" y="83408"/>
        <a:ext cx="5813003" cy="831419"/>
      </dsp:txXfrm>
    </dsp:sp>
    <dsp:sp modelId="{CCE6952D-D4A0-4FA4-914D-6454E2F67ACB}">
      <dsp:nvSpPr>
        <dsp:cNvPr id="0" name=""/>
        <dsp:cNvSpPr/>
      </dsp:nvSpPr>
      <dsp:spPr>
        <a:xfrm>
          <a:off x="0" y="959805"/>
          <a:ext cx="5902959" cy="5495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419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500" kern="1200" dirty="0"/>
            <a:t>Which pupils do you think receive more of your attention during questioning?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500" kern="1200"/>
            <a:t>What might possible reasons be for this?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500" kern="1200"/>
            <a:t>Which pupils, on reflection, do you question least?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500" kern="1200"/>
            <a:t>What might possible reasons be for this?</a:t>
          </a:r>
        </a:p>
      </dsp:txBody>
      <dsp:txXfrm>
        <a:off x="0" y="959805"/>
        <a:ext cx="5902959" cy="5495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1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0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2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8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38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3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596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8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0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89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03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4/26/2022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67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pYbbZJOQud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h5SZZt207k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F377AD-F9AF-4D5B-86FA-2C70E4BEF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438" y="640080"/>
            <a:ext cx="4500737" cy="219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1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Rosenshine’s Principles of Instruction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01533-55FB-4E2C-A861-31B4FEF98EAE}"/>
              </a:ext>
            </a:extLst>
          </p:cNvPr>
          <p:cNvSpPr txBox="1"/>
          <p:nvPr/>
        </p:nvSpPr>
        <p:spPr>
          <a:xfrm>
            <a:off x="960438" y="2916936"/>
            <a:ext cx="4500737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>
                <a:solidFill>
                  <a:schemeClr val="bg1"/>
                </a:solidFill>
              </a:rPr>
              <a:t>Barak Rosenshine was a professor at the University of Illinois. He studied psychology and developed these principles for effective teaching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2584AC5-0A3F-4E7C-8E73-C57A4B927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1083" y="214991"/>
            <a:ext cx="3942783" cy="55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3DE57-6281-4683-87F2-A8B27F398164}"/>
              </a:ext>
            </a:extLst>
          </p:cNvPr>
          <p:cNvSpPr txBox="1"/>
          <p:nvPr/>
        </p:nvSpPr>
        <p:spPr>
          <a:xfrm>
            <a:off x="6045643" y="5950511"/>
            <a:ext cx="621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How did Rosenshine develop these principles?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61F3A-A8E2-4A4B-9458-00660D108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1" y="5878730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6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716BA-5EDC-452C-B69F-466E7203026A}"/>
              </a:ext>
            </a:extLst>
          </p:cNvPr>
          <p:cNvSpPr txBox="1"/>
          <p:nvPr/>
        </p:nvSpPr>
        <p:spPr>
          <a:xfrm>
            <a:off x="2153920" y="284165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Conceptual</a:t>
            </a:r>
            <a:endParaRPr lang="en-GB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65B90-8E90-427B-B747-DA0141CBEAE7}"/>
              </a:ext>
            </a:extLst>
          </p:cNvPr>
          <p:cNvSpPr txBox="1"/>
          <p:nvPr/>
        </p:nvSpPr>
        <p:spPr>
          <a:xfrm>
            <a:off x="436881" y="4917440"/>
            <a:ext cx="4765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Conceptual Variation draws attention to the essential features of a concept by varying the non essential features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C229D7-DDDC-4D4D-9EEF-2DDB2AF9888C}"/>
              </a:ext>
            </a:extLst>
          </p:cNvPr>
          <p:cNvSpPr txBox="1"/>
          <p:nvPr/>
        </p:nvSpPr>
        <p:spPr>
          <a:xfrm>
            <a:off x="5948680" y="1406436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444444"/>
                </a:solidFill>
                <a:effectLst/>
                <a:latin typeface="bitterregular"/>
              </a:rPr>
              <a:t>Similarities: live in water, change </a:t>
            </a:r>
            <a:r>
              <a:rPr lang="en-US" sz="3600" b="0" i="0" dirty="0" err="1">
                <a:solidFill>
                  <a:srgbClr val="444444"/>
                </a:solidFill>
                <a:effectLst/>
                <a:latin typeface="bitterregular"/>
              </a:rPr>
              <a:t>colour</a:t>
            </a:r>
            <a:r>
              <a:rPr lang="en-US" sz="3600" b="0" i="0" dirty="0">
                <a:solidFill>
                  <a:srgbClr val="444444"/>
                </a:solidFill>
                <a:effectLst/>
                <a:latin typeface="bitterregular"/>
              </a:rPr>
              <a:t>, move by jet propulsion, have eight arms.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3600" b="0" i="0" dirty="0">
              <a:solidFill>
                <a:srgbClr val="444444"/>
              </a:solidFill>
              <a:effectLst/>
              <a:latin typeface="bitterregula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444444"/>
                </a:solidFill>
                <a:effectLst/>
                <a:latin typeface="bitterregular"/>
              </a:rPr>
              <a:t>Differences: Cuttlefish have backbones, octopuses have a round head but cuttlefish are triangular.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ED796-B1FD-491B-A864-C924B64D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696"/>
            <a:ext cx="5609216" cy="315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B96DA-917A-4778-8C94-04E79FDCB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29" y="5953654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2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13F8-4449-4CA1-895C-807C34006444}"/>
              </a:ext>
            </a:extLst>
          </p:cNvPr>
          <p:cNvSpPr txBox="1"/>
          <p:nvPr/>
        </p:nvSpPr>
        <p:spPr>
          <a:xfrm>
            <a:off x="848678" y="2284151"/>
            <a:ext cx="4500737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2800" spc="50" dirty="0">
                <a:solidFill>
                  <a:schemeClr val="bg1"/>
                </a:solidFill>
              </a:rPr>
              <a:t>Use examples and non examples for children to understand the essential features and be able to explain them</a:t>
            </a:r>
            <a:r>
              <a:rPr lang="en-US" spc="5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7420CB-497C-4A9C-9C7D-0A2F0AF7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22" y="1930557"/>
            <a:ext cx="4795019" cy="2996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F1C8E4-1657-4F55-B577-591A3841F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5" y="5936556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15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D0B0B-BCB8-4317-ABF5-706BF1EB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11" y="1131510"/>
            <a:ext cx="6807378" cy="4594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94CF2-01CB-4738-ADF9-B7956199E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37" y="545976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76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A37A00-1115-4C60-A03B-EADEFED5D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82" y="1527905"/>
            <a:ext cx="3517119" cy="4019564"/>
          </a:xfrm>
          <a:prstGeom prst="rect">
            <a:avLst/>
          </a:prstGeom>
        </p:spPr>
      </p:pic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C79FE1D-8CBB-4F21-B2BB-B5F380FCA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8" y="2583251"/>
            <a:ext cx="3537345" cy="1908872"/>
          </a:xfrm>
          <a:prstGeom prst="rect">
            <a:avLst/>
          </a:prstGeom>
        </p:spPr>
      </p:pic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61E680-44D8-4DBD-AD06-608F89453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1891498"/>
            <a:ext cx="3517120" cy="3068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671E5-B928-4750-AB84-F44D527BD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8" y="5885599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74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F9DEC-02DF-44BF-8953-331A8D5952DE}"/>
              </a:ext>
            </a:extLst>
          </p:cNvPr>
          <p:cNvSpPr txBox="1"/>
          <p:nvPr/>
        </p:nvSpPr>
        <p:spPr>
          <a:xfrm>
            <a:off x="655160" y="640080"/>
            <a:ext cx="4806016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Procedural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CB4C6C-B84F-4479-8ABA-72265121AD21}"/>
              </a:ext>
            </a:extLst>
          </p:cNvPr>
          <p:cNvSpPr txBox="1"/>
          <p:nvPr/>
        </p:nvSpPr>
        <p:spPr>
          <a:xfrm>
            <a:off x="314960" y="2916936"/>
            <a:ext cx="5146215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2800" b="1" i="0" spc="50" dirty="0">
                <a:solidFill>
                  <a:schemeClr val="bg1"/>
                </a:solidFill>
                <a:effectLst/>
              </a:rPr>
              <a:t>Procedural</a:t>
            </a:r>
            <a:r>
              <a:rPr lang="en-US" sz="2800" b="0" i="0" spc="50" dirty="0">
                <a:solidFill>
                  <a:schemeClr val="bg1"/>
                </a:solidFill>
                <a:effectLst/>
              </a:rPr>
              <a:t> variation draws attention to patterns and </a:t>
            </a:r>
            <a:r>
              <a:rPr lang="en-US" sz="2800" b="0" i="0" spc="50" dirty="0" err="1">
                <a:solidFill>
                  <a:schemeClr val="bg1"/>
                </a:solidFill>
                <a:effectLst/>
              </a:rPr>
              <a:t>generalisations</a:t>
            </a:r>
            <a:r>
              <a:rPr lang="en-US" sz="2800" b="0" i="0" spc="50" dirty="0">
                <a:solidFill>
                  <a:schemeClr val="bg1"/>
                </a:solidFill>
                <a:effectLst/>
              </a:rPr>
              <a:t>, quite often in number. It links one calculation to the next and establishes a connections and pattern</a:t>
            </a:r>
            <a:r>
              <a:rPr lang="en-US" b="0" i="0" spc="50" dirty="0">
                <a:solidFill>
                  <a:schemeClr val="bg1"/>
                </a:solidFill>
                <a:effectLst/>
              </a:rPr>
              <a:t>.</a:t>
            </a:r>
            <a:endParaRPr lang="en-US" spc="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F6BF7-57EA-4318-86F7-E2BD368BD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22" y="1217297"/>
            <a:ext cx="4795019" cy="4423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7B9F9-596F-4CB0-878F-BC3AD320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59" y="599691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9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01BB7-9ACA-4CA8-8156-B977FB487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84" y="2341808"/>
            <a:ext cx="3833192" cy="1646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CAD132-16F1-4655-BE14-8A6C3C9AF19A}"/>
              </a:ext>
            </a:extLst>
          </p:cNvPr>
          <p:cNvSpPr txBox="1"/>
          <p:nvPr/>
        </p:nvSpPr>
        <p:spPr>
          <a:xfrm>
            <a:off x="1879600" y="1764455"/>
            <a:ext cx="3677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8-3=5</a:t>
            </a:r>
          </a:p>
          <a:p>
            <a:r>
              <a:rPr lang="en-US" sz="4400" dirty="0"/>
              <a:t>9-4=5</a:t>
            </a:r>
          </a:p>
          <a:p>
            <a:r>
              <a:rPr lang="en-US" sz="4400" dirty="0"/>
              <a:t>10-5=5</a:t>
            </a:r>
          </a:p>
          <a:p>
            <a:r>
              <a:rPr lang="en-US" sz="4400" dirty="0"/>
              <a:t>11-6=5</a:t>
            </a:r>
            <a:endParaRPr lang="en-GB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D8A5CF-5171-49B9-9973-2E1E9D282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6" y="5444888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17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79386-6A6B-49CB-831F-5AA927A5778E}"/>
              </a:ext>
            </a:extLst>
          </p:cNvPr>
          <p:cNvSpPr txBox="1"/>
          <p:nvPr/>
        </p:nvSpPr>
        <p:spPr>
          <a:xfrm>
            <a:off x="960438" y="317499"/>
            <a:ext cx="4500737" cy="209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all" spc="120" baseline="0" dirty="0">
                <a:latin typeface="+mj-lt"/>
                <a:ea typeface="+mj-ea"/>
                <a:cs typeface="+mj-cs"/>
              </a:rPr>
              <a:t>Provide Scaffolds for Difficult Tasks (Principle 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C151F-C36A-42AF-83E7-628DC41B5082}"/>
              </a:ext>
            </a:extLst>
          </p:cNvPr>
          <p:cNvSpPr txBox="1"/>
          <p:nvPr/>
        </p:nvSpPr>
        <p:spPr>
          <a:xfrm>
            <a:off x="335280" y="2587625"/>
            <a:ext cx="5638800" cy="3594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2400" spc="50" dirty="0"/>
              <a:t>Investigators have successfully provided students with scaffolds or instructional supports to help them learn difficult tasks. A scaffold is a temporary support which is used to support a learner. These scaffolds are gradually withdrawn as learners become more competent.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2400" spc="50" dirty="0"/>
              <a:t>Rosenshine (2010)</a:t>
            </a:r>
          </a:p>
        </p:txBody>
      </p:sp>
      <p:pic>
        <p:nvPicPr>
          <p:cNvPr id="3074" name="Picture 2" descr="Establishing Scaffold Safety Guidelines &amp; Training">
            <a:extLst>
              <a:ext uri="{FF2B5EF4-FFF2-40B4-BE49-F238E27FC236}">
                <a16:creationId xmlns:a16="http://schemas.microsoft.com/office/drawing/2014/main" id="{C9F560B2-B568-4EB1-81F7-96DFD0623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64606-F0A9-4F57-966F-20E30C890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2" y="5915002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7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E35BB-B213-4793-8476-1936AAC29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540260"/>
            <a:ext cx="3683111" cy="1799123"/>
          </a:xfrm>
          <a:prstGeom prst="rect">
            <a:avLst/>
          </a:prstGeom>
        </p:spPr>
      </p:pic>
      <p:pic>
        <p:nvPicPr>
          <p:cNvPr id="7174" name="Picture 6" descr="Ten Frame | Math Teaching Resources | Toy Theater">
            <a:extLst>
              <a:ext uri="{FF2B5EF4-FFF2-40B4-BE49-F238E27FC236}">
                <a16:creationId xmlns:a16="http://schemas.microsoft.com/office/drawing/2014/main" id="{03DB84E3-A365-4C9A-BC0E-06D5EAA5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1228" y="313080"/>
            <a:ext cx="2262279" cy="2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Inspirational Classrooms 3108403 &quot;Place Value Counters H T U Educational  Toy (Pack of 300) : Amazon.co.uk: Toys &amp; Games">
            <a:extLst>
              <a:ext uri="{FF2B5EF4-FFF2-40B4-BE49-F238E27FC236}">
                <a16:creationId xmlns:a16="http://schemas.microsoft.com/office/drawing/2014/main" id="{69F04F67-BD56-4413-AC24-5227F075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906" y="3215605"/>
            <a:ext cx="6839378" cy="296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KS2 Place Value Grid | Teaching Resources">
            <a:extLst>
              <a:ext uri="{FF2B5EF4-FFF2-40B4-BE49-F238E27FC236}">
                <a16:creationId xmlns:a16="http://schemas.microsoft.com/office/drawing/2014/main" id="{441E90F5-C589-49B8-B676-D45EB1E4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3268" y="715522"/>
            <a:ext cx="3567362" cy="252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Find a part using a part-whole model - Maths - Learning with BBC Bitesize -  BBC Bitesize">
            <a:extLst>
              <a:ext uri="{FF2B5EF4-FFF2-40B4-BE49-F238E27FC236}">
                <a16:creationId xmlns:a16="http://schemas.microsoft.com/office/drawing/2014/main" id="{B7A51910-56BF-4B31-B77E-1FB95024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2351" y="4172622"/>
            <a:ext cx="3148674" cy="22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F6C3B-F3E6-46D5-85F1-616194C49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8" y="6182546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0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2B699-F9E1-4213-A817-2626AFF725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99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ED7D2-9A72-48F6-BAE7-B7CC5DEE1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68" y="613407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0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23C36-5BE9-4FD0-9A0E-AE160554C1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 r="103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CB022-C0AA-4AF7-9623-6E357EE95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850" y="6193711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5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29" name="Rectangle 7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0" name="Rectangle 7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F737B-8FDD-457B-8623-547BD8FC0285}"/>
              </a:ext>
            </a:extLst>
          </p:cNvPr>
          <p:cNvSpPr txBox="1"/>
          <p:nvPr/>
        </p:nvSpPr>
        <p:spPr>
          <a:xfrm>
            <a:off x="960438" y="640080"/>
            <a:ext cx="4500737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i="0" kern="1200" cap="all" spc="12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Rosenshine’s 10 Principles of Instruction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05132-94D5-4939-92B1-F2F694FDD971}"/>
              </a:ext>
            </a:extLst>
          </p:cNvPr>
          <p:cNvSpPr txBox="1"/>
          <p:nvPr/>
        </p:nvSpPr>
        <p:spPr>
          <a:xfrm>
            <a:off x="960438" y="2916936"/>
            <a:ext cx="4500737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Daily review.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Present new material using small steps.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Ask questions.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Provide models.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Guide Student practice.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Check for student understanding.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Obtain a high success rate.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Provide scaffolds for difficult tasks.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Independent practice.</a:t>
            </a:r>
          </a:p>
          <a:p>
            <a:pPr>
              <a:lnSpc>
                <a:spcPct val="91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700" b="0" i="0" spc="50">
                <a:solidFill>
                  <a:schemeClr val="bg1"/>
                </a:solidFill>
                <a:effectLst/>
              </a:rPr>
              <a:t>Weekly and monthly review.</a:t>
            </a:r>
          </a:p>
        </p:txBody>
      </p:sp>
      <p:pic>
        <p:nvPicPr>
          <p:cNvPr id="1026" name="Picture 2" descr="17 Teaching Principles of Effective Instruction – Design &amp; Technology and  Engineering Teaching Resources">
            <a:extLst>
              <a:ext uri="{FF2B5EF4-FFF2-40B4-BE49-F238E27FC236}">
                <a16:creationId xmlns:a16="http://schemas.microsoft.com/office/drawing/2014/main" id="{27866841-6981-4A0A-BC7D-821F5087D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9898" y="396240"/>
            <a:ext cx="3628407" cy="47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1FB25A-5C7A-4358-9852-3D4110858E5E}"/>
              </a:ext>
            </a:extLst>
          </p:cNvPr>
          <p:cNvSpPr txBox="1"/>
          <p:nvPr/>
        </p:nvSpPr>
        <p:spPr>
          <a:xfrm>
            <a:off x="6228080" y="5511632"/>
            <a:ext cx="58013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https://files.eric.ed.gov/fulltext/EJ971753.pdf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E793E7-71BD-4B30-A794-95A0E118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9" y="6131648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00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329E0-B26C-49E8-BC88-A29AD4F37B91}"/>
              </a:ext>
            </a:extLst>
          </p:cNvPr>
          <p:cNvSpPr txBox="1"/>
          <p:nvPr/>
        </p:nvSpPr>
        <p:spPr>
          <a:xfrm>
            <a:off x="211834" y="497840"/>
            <a:ext cx="6097526" cy="56838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3200" spc="50" dirty="0"/>
              <a:t>Scaffolds can also be built into the teaching through using </a:t>
            </a:r>
            <a:r>
              <a:rPr lang="en-US" sz="3200" spc="50" dirty="0" err="1"/>
              <a:t>Rosenshine’s</a:t>
            </a:r>
            <a:r>
              <a:rPr lang="en-US" sz="3200" spc="50" dirty="0"/>
              <a:t> Principles, such as: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en-US" sz="3200" spc="50" dirty="0"/>
          </a:p>
          <a:p>
            <a:pPr marL="285750" indent="-28575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50" dirty="0"/>
              <a:t>small steps </a:t>
            </a:r>
          </a:p>
          <a:p>
            <a:pPr marL="285750" indent="-28575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50" dirty="0"/>
              <a:t>modelling  </a:t>
            </a:r>
          </a:p>
          <a:p>
            <a:pPr marL="285750" indent="-28575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50" dirty="0"/>
              <a:t>questioning  </a:t>
            </a:r>
          </a:p>
          <a:p>
            <a:pPr marL="285750" indent="-28575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50" dirty="0"/>
              <a:t>review at start of lesson</a:t>
            </a:r>
          </a:p>
        </p:txBody>
      </p:sp>
      <p:pic>
        <p:nvPicPr>
          <p:cNvPr id="9218" name="Picture 2" descr="6 Scaffolding Strategies to Use With Your Students | Edutopia">
            <a:extLst>
              <a:ext uri="{FF2B5EF4-FFF2-40B4-BE49-F238E27FC236}">
                <a16:creationId xmlns:a16="http://schemas.microsoft.com/office/drawing/2014/main" id="{C3F28B87-A16E-4ED9-9643-699184A3D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99185-751B-4AC6-AEDA-51BC1658B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50" y="5986416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34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362ED-F10D-4CCD-94F4-280BA4F3E31E}"/>
              </a:ext>
            </a:extLst>
          </p:cNvPr>
          <p:cNvSpPr txBox="1"/>
          <p:nvPr/>
        </p:nvSpPr>
        <p:spPr>
          <a:xfrm>
            <a:off x="961644" y="4572003"/>
            <a:ext cx="10268712" cy="11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cap="all" spc="12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Daily, weekly and monthly review.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cap="all" spc="12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(Principles 1 and 10)</a:t>
            </a:r>
          </a:p>
        </p:txBody>
      </p:sp>
      <p:pic>
        <p:nvPicPr>
          <p:cNvPr id="2050" name="Picture 2" descr="10 Techniques for Retrieval Practice | teacherhead">
            <a:extLst>
              <a:ext uri="{FF2B5EF4-FFF2-40B4-BE49-F238E27FC236}">
                <a16:creationId xmlns:a16="http://schemas.microsoft.com/office/drawing/2014/main" id="{F7EE1EBF-B0FD-456F-8DA3-9DA982001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385" y="301345"/>
            <a:ext cx="3774328" cy="339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496A9E-62E6-40AE-A07D-FBD223D8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74" y="1717191"/>
            <a:ext cx="7624164" cy="1353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BB97FE-7026-46C1-80AC-C6E1FE01DA66}"/>
              </a:ext>
            </a:extLst>
          </p:cNvPr>
          <p:cNvSpPr txBox="1"/>
          <p:nvPr/>
        </p:nvSpPr>
        <p:spPr>
          <a:xfrm>
            <a:off x="4442604" y="4001124"/>
            <a:ext cx="766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br>
              <a:rPr lang="en-GB" b="0" dirty="0">
                <a:effectLst/>
              </a:rPr>
            </a:b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CC42A-1143-49E1-8A5E-0DF2F758C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" y="6023209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3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0547BEEF-01FA-4CBA-9B0E-020E0908A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Girl in need of a memory trick">
            <a:extLst>
              <a:ext uri="{FF2B5EF4-FFF2-40B4-BE49-F238E27FC236}">
                <a16:creationId xmlns:a16="http://schemas.microsoft.com/office/drawing/2014/main" id="{0C546360-C7C9-420D-A278-7C8F61BE1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9439" y="2128259"/>
            <a:ext cx="4624828" cy="26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DDA7189-67BC-4226-B9AD-81B12F8A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1" y="2752619"/>
            <a:ext cx="4624829" cy="13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B96F0-5A42-4807-B7BF-3EF61BA2201E}"/>
              </a:ext>
            </a:extLst>
          </p:cNvPr>
          <p:cNvSpPr txBox="1"/>
          <p:nvPr/>
        </p:nvSpPr>
        <p:spPr>
          <a:xfrm>
            <a:off x="1149439" y="5239872"/>
            <a:ext cx="5121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4"/>
              </a:rPr>
              <a:t>https://www.youtube.com/watch?v=pYbbZJOQudk</a:t>
            </a:r>
            <a:endParaRPr lang="en-GB" sz="1800" b="0" i="0" u="sng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99DB20-B611-4A1D-B292-94373A1F0578}"/>
              </a:ext>
            </a:extLst>
          </p:cNvPr>
          <p:cNvSpPr txBox="1"/>
          <p:nvPr/>
        </p:nvSpPr>
        <p:spPr>
          <a:xfrm>
            <a:off x="6553888" y="5297024"/>
            <a:ext cx="173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Pooja Argawal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F00E3-5C4C-4A00-BCF8-A44DA837F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050" y="556303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25106"/>
            <a:ext cx="12192000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4DBB37-AB04-42B3-A4AB-4DA38D8BD82B}"/>
              </a:ext>
            </a:extLst>
          </p:cNvPr>
          <p:cNvSpPr txBox="1"/>
          <p:nvPr/>
        </p:nvSpPr>
        <p:spPr>
          <a:xfrm>
            <a:off x="960120" y="1841412"/>
            <a:ext cx="10268712" cy="2688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0" i="0" u="none" strike="noStrike" cap="all" spc="12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What does </a:t>
            </a:r>
            <a:r>
              <a:rPr lang="en-US" sz="6200" b="0" i="0" u="none" strike="noStrike" cap="all" spc="12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Retrieval Practice </a:t>
            </a:r>
            <a:r>
              <a:rPr lang="en-US" sz="6200" b="0" i="0" u="none" strike="noStrike" cap="all" spc="12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look like in the classroom?</a:t>
            </a:r>
            <a:endParaRPr lang="en-US" sz="6200" cap="all" spc="12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D27A8-3B93-4D9B-9C77-36AAD9E9C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7" y="597244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98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able&#10;&#10;Description automatically generated">
            <a:extLst>
              <a:ext uri="{FF2B5EF4-FFF2-40B4-BE49-F238E27FC236}">
                <a16:creationId xmlns:a16="http://schemas.microsoft.com/office/drawing/2014/main" id="{F3864851-5990-419E-A6C4-FE34A286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0829" y="643467"/>
            <a:ext cx="793034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E4016-3088-427D-83DE-D9BACD892E06}"/>
              </a:ext>
            </a:extLst>
          </p:cNvPr>
          <p:cNvSpPr txBox="1"/>
          <p:nvPr/>
        </p:nvSpPr>
        <p:spPr>
          <a:xfrm>
            <a:off x="3879273" y="0"/>
            <a:ext cx="443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Speak Like an Expert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37928-10B2-4CBC-BC97-A014C2E6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9" y="5947810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30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7" name="Rectangle 74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3859CE1-DA25-4D51-BA11-18501358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591" y="1610683"/>
            <a:ext cx="5130800" cy="40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CB98CAD-1A13-4B32-A701-1E2E5146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3" y="1569085"/>
            <a:ext cx="5130800" cy="371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79C980-F41A-42BF-955F-DDBE5CDE04B0}"/>
              </a:ext>
            </a:extLst>
          </p:cNvPr>
          <p:cNvSpPr txBox="1"/>
          <p:nvPr/>
        </p:nvSpPr>
        <p:spPr>
          <a:xfrm>
            <a:off x="2054481" y="273827"/>
            <a:ext cx="702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Challenge Grids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276C3-91E6-4C03-AAF5-94578C859967}"/>
              </a:ext>
            </a:extLst>
          </p:cNvPr>
          <p:cNvSpPr txBox="1"/>
          <p:nvPr/>
        </p:nvSpPr>
        <p:spPr>
          <a:xfrm>
            <a:off x="2724110" y="5937842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Review learning from last lesson, last week, last month and last term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A3A94-8F59-4464-9652-44EB8AB0A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2" y="605072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96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656D2-021D-4F1F-9D63-B2EE687CC98F}"/>
              </a:ext>
            </a:extLst>
          </p:cNvPr>
          <p:cNvSpPr txBox="1"/>
          <p:nvPr/>
        </p:nvSpPr>
        <p:spPr>
          <a:xfrm>
            <a:off x="960120" y="640081"/>
            <a:ext cx="5913098" cy="3812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0" i="0" u="none" strike="noStrike" cap="all" spc="12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Low Stakes Quizzing</a:t>
            </a:r>
            <a:endParaRPr lang="en-US" sz="8800" cap="all" spc="12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AD4788D-7214-405F-88C5-CC879E6FC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8122" y="2128878"/>
            <a:ext cx="3368887" cy="23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35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F0CBEF1-CA0D-435B-8930-2B908CE23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D51F8-DA7D-49A8-B721-5149262DC6C3}"/>
              </a:ext>
            </a:extLst>
          </p:cNvPr>
          <p:cNvSpPr txBox="1"/>
          <p:nvPr/>
        </p:nvSpPr>
        <p:spPr>
          <a:xfrm>
            <a:off x="961644" y="4675366"/>
            <a:ext cx="10268712" cy="84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0" i="0" u="none" strike="noStrike" cap="all" spc="12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Children quiz each other using Knowledge Organisers.</a:t>
            </a:r>
            <a:endParaRPr lang="en-US" sz="3000" cap="all" spc="12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6282B-B62D-40AB-9A9E-6B1594981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7" y="6260124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3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C8D5E9-1AF7-4E09-8162-97CBC4B4BB51}"/>
              </a:ext>
            </a:extLst>
          </p:cNvPr>
          <p:cNvSpPr txBox="1"/>
          <p:nvPr/>
        </p:nvSpPr>
        <p:spPr>
          <a:xfrm>
            <a:off x="3048000" y="29696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MIND MAPS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GB" dirty="0"/>
          </a:p>
        </p:txBody>
      </p:sp>
      <p:pic>
        <p:nvPicPr>
          <p:cNvPr id="9218" name="Picture 2" descr="Light and Sound mind map | Mind map, Mind map template, Sound mind">
            <a:extLst>
              <a:ext uri="{FF2B5EF4-FFF2-40B4-BE49-F238E27FC236}">
                <a16:creationId xmlns:a16="http://schemas.microsoft.com/office/drawing/2014/main" id="{5B097818-2534-48D3-AC58-FE67DD00E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4" y="95856"/>
            <a:ext cx="10344727" cy="666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59D59-9095-4A8D-8E62-95EF24C8A1EB}"/>
              </a:ext>
            </a:extLst>
          </p:cNvPr>
          <p:cNvSpPr txBox="1"/>
          <p:nvPr/>
        </p:nvSpPr>
        <p:spPr>
          <a:xfrm>
            <a:off x="6326909" y="341745"/>
            <a:ext cx="2817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Mind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28C45-5A8C-4833-B23D-141932B52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7" y="6094320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Sir Christopher Wren | The Monument to the Great Fire of London">
            <a:extLst>
              <a:ext uri="{FF2B5EF4-FFF2-40B4-BE49-F238E27FC236}">
                <a16:creationId xmlns:a16="http://schemas.microsoft.com/office/drawing/2014/main" id="{F1F7E651-9E8A-4691-A283-AC613DE98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halk and cheese: Samuel Pepys at Ten Trinity Square | MOLA">
            <a:extLst>
              <a:ext uri="{FF2B5EF4-FFF2-40B4-BE49-F238E27FC236}">
                <a16:creationId xmlns:a16="http://schemas.microsoft.com/office/drawing/2014/main" id="{EB88B986-40FB-4421-A898-F046F990D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udding Lane: Recreating Seventeenth-Century London Journal of Digital  Humanities">
            <a:extLst>
              <a:ext uri="{FF2B5EF4-FFF2-40B4-BE49-F238E27FC236}">
                <a16:creationId xmlns:a16="http://schemas.microsoft.com/office/drawing/2014/main" id="{08AA18E7-794B-4B87-A411-8BF033E12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078F3B-56DE-45D5-9E9B-966D11B066F0}"/>
              </a:ext>
            </a:extLst>
          </p:cNvPr>
          <p:cNvSpPr txBox="1"/>
          <p:nvPr/>
        </p:nvSpPr>
        <p:spPr>
          <a:xfrm>
            <a:off x="3669290" y="369650"/>
            <a:ext cx="24297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5 minutes to write as much as you can about the link between these pictures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D7684-7125-4098-853B-2E04F2873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4" y="5587425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06BE1-8ED9-479D-87D2-1EEC4E68154F}"/>
              </a:ext>
            </a:extLst>
          </p:cNvPr>
          <p:cNvSpPr txBox="1"/>
          <p:nvPr/>
        </p:nvSpPr>
        <p:spPr>
          <a:xfrm>
            <a:off x="961644" y="4572003"/>
            <a:ext cx="10268712" cy="11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1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Sequencing and Modelling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1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Principles 2,4,8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87979-4A2B-4107-B126-DB825B0E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9" y="639575"/>
            <a:ext cx="8640801" cy="3082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BE6F57-DDEE-450E-AFB1-92DBAC0EE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0" y="6057831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58E52EA-4023-4408-A3B7-00E2668E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60" y="50031"/>
            <a:ext cx="5954130" cy="33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531EA12-1994-4156-9DCD-CCD57017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835" y="2926080"/>
            <a:ext cx="7377470" cy="31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B579ED-9BDD-4C9F-A476-C06459745CAF}"/>
              </a:ext>
            </a:extLst>
          </p:cNvPr>
          <p:cNvSpPr txBox="1"/>
          <p:nvPr/>
        </p:nvSpPr>
        <p:spPr>
          <a:xfrm>
            <a:off x="6640945" y="461818"/>
            <a:ext cx="4932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Brain Dump</a:t>
            </a:r>
            <a:r>
              <a:rPr lang="en-GB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44DBC-6DB4-4C49-95EF-621E22A68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5" y="5905477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65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78B90-4C0E-448F-AA15-4FB82545270C}"/>
              </a:ext>
            </a:extLst>
          </p:cNvPr>
          <p:cNvSpPr txBox="1"/>
          <p:nvPr/>
        </p:nvSpPr>
        <p:spPr>
          <a:xfrm>
            <a:off x="325120" y="1320800"/>
            <a:ext cx="5588000" cy="4860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3200" spc="50" dirty="0"/>
              <a:t>Think about everything you know about the Romans. 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3200" spc="50" dirty="0"/>
              <a:t>Time each other and complete a brain dump with two minutes to magpie at the end.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2E520AD-E336-4670-8BF2-9FE07E9F0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74" y="10"/>
            <a:ext cx="6097526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2906637-0E88-48A0-B9D0-79410C793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2EBDC-0D4B-4CC2-92AE-F7F090DA5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96" y="5986416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2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A96F7-1AC0-4211-AFA6-474F9D50D579}"/>
              </a:ext>
            </a:extLst>
          </p:cNvPr>
          <p:cNvSpPr txBox="1"/>
          <p:nvPr/>
        </p:nvSpPr>
        <p:spPr>
          <a:xfrm>
            <a:off x="960438" y="640080"/>
            <a:ext cx="4500737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Questioning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(Principles 3 and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8E063-0613-435D-952C-EFEA0CF74CB9}"/>
              </a:ext>
            </a:extLst>
          </p:cNvPr>
          <p:cNvSpPr txBox="1"/>
          <p:nvPr/>
        </p:nvSpPr>
        <p:spPr>
          <a:xfrm>
            <a:off x="497840" y="2916936"/>
            <a:ext cx="4963335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b="0" i="0" spc="50" dirty="0">
                <a:solidFill>
                  <a:schemeClr val="bg1"/>
                </a:solidFill>
                <a:effectLst/>
              </a:rPr>
              <a:t>‘O</a:t>
            </a:r>
            <a:r>
              <a:rPr lang="en-US" sz="2400" b="0" i="0" spc="50" dirty="0">
                <a:solidFill>
                  <a:schemeClr val="bg1"/>
                </a:solidFill>
                <a:effectLst/>
              </a:rPr>
              <a:t>ne of the strongest implications from </a:t>
            </a:r>
            <a:r>
              <a:rPr lang="en-US" sz="2400" b="0" i="0" spc="50" dirty="0" err="1">
                <a:solidFill>
                  <a:schemeClr val="bg1"/>
                </a:solidFill>
                <a:effectLst/>
              </a:rPr>
              <a:t>Rosenshine’s</a:t>
            </a:r>
            <a:r>
              <a:rPr lang="en-US" sz="2400" b="0" i="0" spc="50" dirty="0">
                <a:solidFill>
                  <a:schemeClr val="bg1"/>
                </a:solidFill>
                <a:effectLst/>
              </a:rPr>
              <a:t> ‘Principles of instruction’ is that effective questioning lies at the heart of great instructional teaching. It’s clear that this needs to be a highly interactive, dynamic, responsive process.’ 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z="2400" b="0" i="0" spc="50" dirty="0">
                <a:solidFill>
                  <a:schemeClr val="bg1"/>
                </a:solidFill>
                <a:effectLst/>
              </a:rPr>
              <a:t>(Tom Sherrington)</a:t>
            </a:r>
            <a:endParaRPr lang="en-US" sz="2400" spc="5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E92E6-627C-4E76-88B3-1047D0AC9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22" y="2182295"/>
            <a:ext cx="4795019" cy="2493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CB4214-D5D0-4EF0-A91F-AAC660EEE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6" y="6181344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5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8" name="Rectangle 70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ideo: Reflect- Kindness to self — Off The Record Bath and North East  Somerset">
            <a:extLst>
              <a:ext uri="{FF2B5EF4-FFF2-40B4-BE49-F238E27FC236}">
                <a16:creationId xmlns:a16="http://schemas.microsoft.com/office/drawing/2014/main" id="{9511F1C2-D62D-49CA-B00F-D618CCED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345439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0" name="TextBox 3">
            <a:extLst>
              <a:ext uri="{FF2B5EF4-FFF2-40B4-BE49-F238E27FC236}">
                <a16:creationId xmlns:a16="http://schemas.microsoft.com/office/drawing/2014/main" id="{EDBACDA4-1766-BFE2-2D1E-998BDED04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524366"/>
              </p:ext>
            </p:extLst>
          </p:nvPr>
        </p:nvGraphicFramePr>
        <p:xfrm>
          <a:off x="193040" y="345439"/>
          <a:ext cx="5902960" cy="6494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F01C805-FD11-4166-AC5A-69AF52239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40" y="6246443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99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fferent coloured question marks">
            <a:extLst>
              <a:ext uri="{FF2B5EF4-FFF2-40B4-BE49-F238E27FC236}">
                <a16:creationId xmlns:a16="http://schemas.microsoft.com/office/drawing/2014/main" id="{ED0312A1-5997-D055-443C-40252AD14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B2430B-98A7-4359-B8F6-3AD98D7EFFA6}"/>
              </a:ext>
            </a:extLst>
          </p:cNvPr>
          <p:cNvSpPr txBox="1"/>
          <p:nvPr/>
        </p:nvSpPr>
        <p:spPr>
          <a:xfrm>
            <a:off x="961644" y="4675366"/>
            <a:ext cx="10268712" cy="84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cap="all" spc="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Ask more questions, to more pupils, more of the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0B398-E96B-420E-96AE-15C27C7EF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8" y="5521589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7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estioning resources for the classroom | Tes">
            <a:extLst>
              <a:ext uri="{FF2B5EF4-FFF2-40B4-BE49-F238E27FC236}">
                <a16:creationId xmlns:a16="http://schemas.microsoft.com/office/drawing/2014/main" id="{A29BD275-4842-40ED-8F97-B593AA76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6030D5-C952-4D53-9EA9-D14E2AD0B8AF}"/>
              </a:ext>
            </a:extLst>
          </p:cNvPr>
          <p:cNvSpPr txBox="1"/>
          <p:nvPr/>
        </p:nvSpPr>
        <p:spPr>
          <a:xfrm>
            <a:off x="558800" y="487680"/>
            <a:ext cx="1121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Implications for the classroom</a:t>
            </a:r>
            <a:endParaRPr lang="en-GB" sz="6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468D5B-35EA-4797-B39B-421A7FA14344}"/>
              </a:ext>
            </a:extLst>
          </p:cNvPr>
          <p:cNvSpPr txBox="1"/>
          <p:nvPr/>
        </p:nvSpPr>
        <p:spPr>
          <a:xfrm>
            <a:off x="406400" y="1564640"/>
            <a:ext cx="49479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Questioning allows us to engage all pupils in the learning and to deepen their understanding.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6172F-53F0-440C-8DA4-077EF65853E8}"/>
              </a:ext>
            </a:extLst>
          </p:cNvPr>
          <p:cNvSpPr txBox="1"/>
          <p:nvPr/>
        </p:nvSpPr>
        <p:spPr>
          <a:xfrm>
            <a:off x="6187440" y="1737360"/>
            <a:ext cx="494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Questioning allows us to assess if pupils have understood.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FC146-029B-4D54-8838-C334A2771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0" y="6088916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2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82FC9-CB49-468E-BD81-87DB70E4E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39" y="2179993"/>
            <a:ext cx="9893122" cy="2498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EEDE1A-2DA8-4042-BFDF-2635A5933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0" y="5501280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33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14B9C6-C85E-44BD-A53A-B11BA7E65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29" y="0"/>
            <a:ext cx="8377542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3D2F5-068E-42B4-B665-7C5B7C4F56CF}"/>
              </a:ext>
            </a:extLst>
          </p:cNvPr>
          <p:cNvSpPr txBox="1"/>
          <p:nvPr/>
        </p:nvSpPr>
        <p:spPr>
          <a:xfrm>
            <a:off x="1907228" y="5952923"/>
            <a:ext cx="837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Tom Sherrington Questioning Techniques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467B-F801-4866-9123-24A118A94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8" y="6009365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7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182224-3885-45F5-B979-2DFFEC33BFCA}"/>
              </a:ext>
            </a:extLst>
          </p:cNvPr>
          <p:cNvSpPr txBox="1"/>
          <p:nvPr/>
        </p:nvSpPr>
        <p:spPr>
          <a:xfrm>
            <a:off x="416560" y="406400"/>
            <a:ext cx="1135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Questions at key points in the lesson to assess pupil’s understanding</a:t>
            </a:r>
            <a:r>
              <a:rPr lang="en-US" dirty="0"/>
              <a:t>.</a:t>
            </a:r>
            <a:endParaRPr lang="en-GB" dirty="0"/>
          </a:p>
        </p:txBody>
      </p:sp>
      <p:pic>
        <p:nvPicPr>
          <p:cNvPr id="5122" name="Picture 2" descr="Hinge Questions: A Case for Closed Questions | Haydon Learning Blog">
            <a:extLst>
              <a:ext uri="{FF2B5EF4-FFF2-40B4-BE49-F238E27FC236}">
                <a16:creationId xmlns:a16="http://schemas.microsoft.com/office/drawing/2014/main" id="{9C56A00B-AA15-4748-99FC-94280598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639889"/>
            <a:ext cx="4824234" cy="285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113E9C-B4E3-406B-94BE-42A463BF03C0}"/>
              </a:ext>
            </a:extLst>
          </p:cNvPr>
          <p:cNvSpPr txBox="1"/>
          <p:nvPr/>
        </p:nvSpPr>
        <p:spPr>
          <a:xfrm>
            <a:off x="3383280" y="5508874"/>
            <a:ext cx="497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(302) Dylan </a:t>
            </a:r>
            <a:r>
              <a:rPr lang="en-US" dirty="0" err="1">
                <a:hlinkClick r:id="rId3"/>
              </a:rPr>
              <a:t>Wiliam</a:t>
            </a:r>
            <a:r>
              <a:rPr lang="en-US" dirty="0">
                <a:hlinkClick r:id="rId3"/>
              </a:rPr>
              <a:t> Hinge Questions - YouTube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7E2F51-DC71-4304-ACDF-2E6EA6EA65AC}"/>
              </a:ext>
            </a:extLst>
          </p:cNvPr>
          <p:cNvSpPr txBox="1"/>
          <p:nvPr/>
        </p:nvSpPr>
        <p:spPr>
          <a:xfrm>
            <a:off x="81280" y="1635760"/>
            <a:ext cx="30175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 check for understanding at a hinge point in the lesson</a:t>
            </a:r>
            <a:endParaRPr lang="en-GB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DCFB3-3EC4-4206-A42B-EA2F4DB0B574}"/>
              </a:ext>
            </a:extLst>
          </p:cNvPr>
          <p:cNvSpPr txBox="1"/>
          <p:nvPr/>
        </p:nvSpPr>
        <p:spPr>
          <a:xfrm>
            <a:off x="8026400" y="1666092"/>
            <a:ext cx="38912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Provides immediate and ‘actionable’ information to the teacher.</a:t>
            </a:r>
          </a:p>
          <a:p>
            <a:endParaRPr lang="en-US" sz="2800" dirty="0"/>
          </a:p>
          <a:p>
            <a:r>
              <a:rPr lang="en-US" sz="2800" dirty="0"/>
              <a:t>1 minute to respond</a:t>
            </a:r>
          </a:p>
          <a:p>
            <a:r>
              <a:rPr lang="en-US" sz="2800" dirty="0"/>
              <a:t>15 seconds to interpret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912D6-92EB-425D-AF63-597DC11B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4" y="5918154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2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5E0E3C-32F3-480B-9842-7611BBE2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2BE20-578F-4CDC-A565-DC295A1D5049}"/>
              </a:ext>
            </a:extLst>
          </p:cNvPr>
          <p:cNvSpPr txBox="1"/>
          <p:nvPr/>
        </p:nvSpPr>
        <p:spPr>
          <a:xfrm>
            <a:off x="961644" y="4572003"/>
            <a:ext cx="10268712" cy="1169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cap="all" spc="12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Stages of Practice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cap="all" spc="12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(Principles 5,7,9)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68B46-A6CA-4576-B8A8-4AA62307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30" y="561788"/>
            <a:ext cx="6558859" cy="3082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7F1204-F697-43BE-9AFB-FC51D52BD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1" y="6032838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98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1F3B2-7CCA-4E96-A824-9E8294D38FAF}"/>
              </a:ext>
            </a:extLst>
          </p:cNvPr>
          <p:cNvSpPr txBox="1"/>
          <p:nvPr/>
        </p:nvSpPr>
        <p:spPr>
          <a:xfrm>
            <a:off x="960438" y="317499"/>
            <a:ext cx="4500737" cy="209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cap="all" spc="120" baseline="0" dirty="0">
                <a:latin typeface="+mj-lt"/>
                <a:ea typeface="+mj-ea"/>
                <a:cs typeface="+mj-cs"/>
              </a:rPr>
              <a:t>Small Steps </a:t>
            </a:r>
            <a:r>
              <a:rPr lang="en-US" sz="1600" kern="1200" cap="all" spc="120" baseline="0" dirty="0">
                <a:latin typeface="+mj-lt"/>
                <a:ea typeface="+mj-ea"/>
                <a:cs typeface="+mj-cs"/>
              </a:rPr>
              <a:t>(Principle 2)</a:t>
            </a:r>
            <a:endParaRPr lang="en-US" sz="6600" kern="1200" cap="all" spc="12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C9CAC-DD87-4F40-A65C-590A47AE808F}"/>
              </a:ext>
            </a:extLst>
          </p:cNvPr>
          <p:cNvSpPr txBox="1"/>
          <p:nvPr/>
        </p:nvSpPr>
        <p:spPr>
          <a:xfrm>
            <a:off x="960438" y="2587625"/>
            <a:ext cx="4500737" cy="3594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Our working memory, the place where we process information is small. It can only handle a few bits of information at once-too much information swamps our working memory. 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Therefore, the more effective teachers do not overwhelm their students by presenting too much new material at once.</a:t>
            </a:r>
          </a:p>
          <a:p>
            <a:pPr>
              <a:lnSpc>
                <a:spcPct val="101000"/>
              </a:lnSpc>
              <a:spcAft>
                <a:spcPts val="600"/>
              </a:spcAft>
            </a:pPr>
            <a:endParaRPr lang="en-US" spc="50" dirty="0"/>
          </a:p>
          <a:p>
            <a:pPr>
              <a:lnSpc>
                <a:spcPct val="101000"/>
              </a:lnSpc>
              <a:spcAft>
                <a:spcPts val="600"/>
              </a:spcAft>
            </a:pPr>
            <a:r>
              <a:rPr lang="en-US" spc="50" dirty="0"/>
              <a:t>Rosenshine (2010)</a:t>
            </a:r>
          </a:p>
        </p:txBody>
      </p:sp>
      <p:pic>
        <p:nvPicPr>
          <p:cNvPr id="2050" name="Picture 2" descr="Important of Small steps : r/motivation">
            <a:extLst>
              <a:ext uri="{FF2B5EF4-FFF2-40B4-BE49-F238E27FC236}">
                <a16:creationId xmlns:a16="http://schemas.microsoft.com/office/drawing/2014/main" id="{F7246150-FF02-47A0-B43D-9BCAAAB52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7E491-BA2D-48A7-942D-34CCFE3CB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50" y="5915002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2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3533DD-A8A5-4FC5-AB25-B671D432853F}"/>
              </a:ext>
            </a:extLst>
          </p:cNvPr>
          <p:cNvSpPr txBox="1"/>
          <p:nvPr/>
        </p:nvSpPr>
        <p:spPr>
          <a:xfrm>
            <a:off x="418249" y="0"/>
            <a:ext cx="5257975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Guided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9BF4B4-376E-4401-9EA7-E022723CFD77}"/>
              </a:ext>
            </a:extLst>
          </p:cNvPr>
          <p:cNvSpPr txBox="1"/>
          <p:nvPr/>
        </p:nvSpPr>
        <p:spPr>
          <a:xfrm>
            <a:off x="418250" y="2123440"/>
            <a:ext cx="5393270" cy="4057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z="2000" spc="50" dirty="0">
                <a:solidFill>
                  <a:schemeClr val="bg1"/>
                </a:solidFill>
              </a:rPr>
              <a:t>Rosenshine found the most successful teachers: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endParaRPr lang="en-US" sz="20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50" dirty="0">
                <a:solidFill>
                  <a:schemeClr val="bg1"/>
                </a:solidFill>
              </a:rPr>
              <a:t>Presented small amounts of information at a time followed by guided practice.</a:t>
            </a: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50" dirty="0">
                <a:solidFill>
                  <a:schemeClr val="bg1"/>
                </a:solidFill>
              </a:rPr>
              <a:t>Spent more time on guided practice than other teachers.</a:t>
            </a: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50" dirty="0">
                <a:solidFill>
                  <a:schemeClr val="bg1"/>
                </a:solidFill>
              </a:rPr>
              <a:t>Had more engaged pupils during independent work because they had a higher success rate and felt more confident.</a:t>
            </a: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spc="5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spc="50" dirty="0">
              <a:solidFill>
                <a:schemeClr val="bg1"/>
              </a:solidFill>
            </a:endParaRPr>
          </a:p>
          <a:p>
            <a:pPr>
              <a:lnSpc>
                <a:spcPct val="91000"/>
              </a:lnSpc>
              <a:spcAft>
                <a:spcPts val="600"/>
              </a:spcAft>
            </a:pPr>
            <a:endParaRPr lang="en-US" sz="1500" spc="50" dirty="0">
              <a:solidFill>
                <a:schemeClr val="bg1"/>
              </a:solidFill>
            </a:endParaRPr>
          </a:p>
        </p:txBody>
      </p:sp>
      <p:pic>
        <p:nvPicPr>
          <p:cNvPr id="12290" name="Picture 2" descr="12 3 Guided Practice - YouTube">
            <a:extLst>
              <a:ext uri="{FF2B5EF4-FFF2-40B4-BE49-F238E27FC236}">
                <a16:creationId xmlns:a16="http://schemas.microsoft.com/office/drawing/2014/main" id="{6E809475-D07C-43DC-A2BF-E15B8456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1822" y="1633182"/>
            <a:ext cx="4795019" cy="35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C1D663-BF8F-4CA1-9A54-654FBDB366A8}"/>
              </a:ext>
            </a:extLst>
          </p:cNvPr>
          <p:cNvSpPr txBox="1"/>
          <p:nvPr/>
        </p:nvSpPr>
        <p:spPr>
          <a:xfrm>
            <a:off x="2052320" y="1546347"/>
            <a:ext cx="162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200" cap="all" spc="12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Principle 5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1A4AA-CB7F-4D38-A610-9F7EFEF39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7" y="6122382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3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 do. We do. You do. | the radical rational...">
            <a:extLst>
              <a:ext uri="{FF2B5EF4-FFF2-40B4-BE49-F238E27FC236}">
                <a16:creationId xmlns:a16="http://schemas.microsoft.com/office/drawing/2014/main" id="{3A85EA2E-7FCC-49BE-9213-0F5C5795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20" y="559769"/>
            <a:ext cx="6035993" cy="72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49EF7-85E8-45EE-B476-6B3BB7ADC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0" y="5955173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69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525D4-4902-4006-951C-94612182E35A}"/>
              </a:ext>
            </a:extLst>
          </p:cNvPr>
          <p:cNvSpPr txBox="1"/>
          <p:nvPr/>
        </p:nvSpPr>
        <p:spPr>
          <a:xfrm>
            <a:off x="960119" y="2100845"/>
            <a:ext cx="4670234" cy="197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cap="all" spc="1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High Success Rate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cap="all" spc="12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Principle 7</a:t>
            </a:r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80 percent illustration stock illustration. Illustration of marketing -  32798661">
            <a:extLst>
              <a:ext uri="{FF2B5EF4-FFF2-40B4-BE49-F238E27FC236}">
                <a16:creationId xmlns:a16="http://schemas.microsoft.com/office/drawing/2014/main" id="{4E1ECB2D-4792-47C4-A34D-81A5D9727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8450" y="2055995"/>
            <a:ext cx="4519149" cy="274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32BB3-448D-4C60-BF9E-02AB7D13E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6" y="6177216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24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73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41" name="Rectangle 75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42" name="Rectangle 77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04A30-1B9E-49A8-B6F5-072AF8FECA8B}"/>
              </a:ext>
            </a:extLst>
          </p:cNvPr>
          <p:cNvSpPr txBox="1"/>
          <p:nvPr/>
        </p:nvSpPr>
        <p:spPr>
          <a:xfrm>
            <a:off x="960438" y="317499"/>
            <a:ext cx="4500737" cy="209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all" spc="120" baseline="0">
                <a:latin typeface="+mj-lt"/>
                <a:ea typeface="+mj-ea"/>
                <a:cs typeface="+mj-cs"/>
              </a:rPr>
              <a:t>Independent Practice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cap="all" spc="120" baseline="0">
                <a:latin typeface="+mj-lt"/>
                <a:ea typeface="+mj-ea"/>
                <a:cs typeface="+mj-cs"/>
              </a:rPr>
              <a:t>Principle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6F0EF-6B8D-4500-B8A8-CEAB8C1DF78C}"/>
              </a:ext>
            </a:extLst>
          </p:cNvPr>
          <p:cNvSpPr txBox="1"/>
          <p:nvPr/>
        </p:nvSpPr>
        <p:spPr>
          <a:xfrm>
            <a:off x="152400" y="2587624"/>
            <a:ext cx="5831840" cy="40874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50" dirty="0"/>
              <a:t>Independent practice is needed in order for a skill to become automatic.</a:t>
            </a:r>
          </a:p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spc="50" dirty="0"/>
          </a:p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50" dirty="0"/>
              <a:t>When material is overlearned, it can be recalled automatically.</a:t>
            </a:r>
          </a:p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spc="50" dirty="0"/>
          </a:p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50" dirty="0"/>
              <a:t>Reduces cognitive load when building on to this knowledge.</a:t>
            </a:r>
          </a:p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spc="50" dirty="0"/>
          </a:p>
          <a:p>
            <a:pPr marL="342900" indent="-342900">
              <a:lnSpc>
                <a:spcPct val="101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50" dirty="0"/>
              <a:t>Daily, weekly, monthly review supports this.</a:t>
            </a:r>
          </a:p>
        </p:txBody>
      </p:sp>
      <p:pic>
        <p:nvPicPr>
          <p:cNvPr id="14338" name="Picture 2" descr="Two primary school pupils working at their desks in class - stock photo |  Crushpixel">
            <a:extLst>
              <a:ext uri="{FF2B5EF4-FFF2-40B4-BE49-F238E27FC236}">
                <a16:creationId xmlns:a16="http://schemas.microsoft.com/office/drawing/2014/main" id="{E06281E3-FF2C-4F1B-AB53-7B5D3776E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21D06-C046-4D01-BDA7-385478AAC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03" y="6233114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99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547BEEF-01FA-4CBA-9B0E-020E0908A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27CBDD7-6A01-4B3F-B16A-F50305427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43467 w 12192000"/>
              <a:gd name="connsiteY0" fmla="*/ 640822 h 6858000"/>
              <a:gd name="connsiteX1" fmla="*/ 643467 w 12192000"/>
              <a:gd name="connsiteY1" fmla="*/ 6217178 h 6858000"/>
              <a:gd name="connsiteX2" fmla="*/ 11548533 w 12192000"/>
              <a:gd name="connsiteY2" fmla="*/ 6217178 h 6858000"/>
              <a:gd name="connsiteX3" fmla="*/ 11548533 w 12192000"/>
              <a:gd name="connsiteY3" fmla="*/ 640822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43467" y="640822"/>
                </a:moveTo>
                <a:lnTo>
                  <a:pt x="643467" y="6217178"/>
                </a:lnTo>
                <a:lnTo>
                  <a:pt x="11548533" y="6217178"/>
                </a:lnTo>
                <a:lnTo>
                  <a:pt x="11548533" y="64082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44149-0AEF-449C-BA90-C1897AE8A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39" y="1868121"/>
            <a:ext cx="4624828" cy="3121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C5B04-942D-4413-BE84-CB1AC1B0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1" y="1914368"/>
            <a:ext cx="4624829" cy="302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7D668-2B3A-4C66-8F4D-9B9EAF174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8" y="5557608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3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109E1-45E3-4986-9663-C3EAAC04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EE9D42-BBE7-4427-9BC3-971CE96F1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46441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32B65E-12D7-4100-AE2C-F2344CBCB530}"/>
              </a:ext>
            </a:extLst>
          </p:cNvPr>
          <p:cNvSpPr txBox="1"/>
          <p:nvPr/>
        </p:nvSpPr>
        <p:spPr>
          <a:xfrm>
            <a:off x="960121" y="1240403"/>
            <a:ext cx="5943600" cy="2941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cap="all" spc="120">
                <a:latin typeface="+mj-lt"/>
                <a:ea typeface="+mj-ea"/>
                <a:cs typeface="+mj-cs"/>
              </a:rPr>
              <a:t>What prior knowledge do pupils need before being able to solve a problem like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DB808-F72A-428C-9F3A-397220209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36" y="1662624"/>
            <a:ext cx="4015397" cy="1919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1928D-F7EB-4A84-94DD-2D4011D98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8" y="6069758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04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4" descr="Curriculum Overview | Whitburn Church of England Academy">
            <a:extLst>
              <a:ext uri="{FF2B5EF4-FFF2-40B4-BE49-F238E27FC236}">
                <a16:creationId xmlns:a16="http://schemas.microsoft.com/office/drawing/2014/main" id="{482FA3EA-A825-4F90-B095-0E8660C8B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5B95B2-830E-430A-826E-E1534ABA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3" y="6183773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13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153959-30FA-4987-A094-7243641F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1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378BB3-2209-4F8E-9E69-CFCB7AE416A3}"/>
              </a:ext>
            </a:extLst>
          </p:cNvPr>
          <p:cNvSpPr txBox="1"/>
          <p:nvPr/>
        </p:nvSpPr>
        <p:spPr>
          <a:xfrm>
            <a:off x="960438" y="640080"/>
            <a:ext cx="4500737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Provide Models (Principle 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A96A2-4F5F-4A2D-BEA3-A2AC4100DF82}"/>
              </a:ext>
            </a:extLst>
          </p:cNvPr>
          <p:cNvSpPr txBox="1"/>
          <p:nvPr/>
        </p:nvSpPr>
        <p:spPr>
          <a:xfrm>
            <a:off x="960438" y="2916936"/>
            <a:ext cx="4500737" cy="3264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z="1500" spc="50" dirty="0">
                <a:solidFill>
                  <a:schemeClr val="bg1"/>
                </a:solidFill>
              </a:rPr>
              <a:t>Students need cognitive support to help them solve problems. The teacher modelling and thinking aloud while demonstrating how to solve a problem are examples of effective cognitive support. Worked examples (such as a </a:t>
            </a:r>
            <a:r>
              <a:rPr lang="en-US" sz="1500" spc="50" dirty="0" err="1">
                <a:solidFill>
                  <a:schemeClr val="bg1"/>
                </a:solidFill>
              </a:rPr>
              <a:t>maths</a:t>
            </a:r>
            <a:r>
              <a:rPr lang="en-US" sz="1500" spc="50" dirty="0">
                <a:solidFill>
                  <a:schemeClr val="bg1"/>
                </a:solidFill>
              </a:rPr>
              <a:t> problem for which the teacher has not only provided the solution but has clearly laid out each step) are another form of modelling that has been developed by researchers.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z="1500" spc="50" dirty="0">
                <a:solidFill>
                  <a:schemeClr val="bg1"/>
                </a:solidFill>
              </a:rPr>
              <a:t>Worked examples allow students to focus on the specific steps to solve problems and thus reduces the cognitive load on their working memory.</a:t>
            </a:r>
          </a:p>
          <a:p>
            <a:pPr>
              <a:lnSpc>
                <a:spcPct val="91000"/>
              </a:lnSpc>
              <a:spcAft>
                <a:spcPts val="600"/>
              </a:spcAft>
            </a:pPr>
            <a:r>
              <a:rPr lang="en-US" sz="1500" spc="50" dirty="0">
                <a:solidFill>
                  <a:schemeClr val="bg1"/>
                </a:solidFill>
              </a:rPr>
              <a:t>Rosenshine (2010)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6072D8-FFD9-48F4-9FAF-E367446F6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21" y="1490826"/>
            <a:ext cx="5867908" cy="3551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52AA44-C8A0-4FBC-A411-9983CDCD1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35" y="6098979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4552E-FA56-4012-93E6-8324917EE6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" b="127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EC6746-01E8-47CE-B12E-BC4130F72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911" y="6163895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06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6BF547-89BC-47E2-B306-463797B7AB77}"/>
              </a:ext>
            </a:extLst>
          </p:cNvPr>
          <p:cNvSpPr txBox="1"/>
          <p:nvPr/>
        </p:nvSpPr>
        <p:spPr>
          <a:xfrm>
            <a:off x="2296160" y="348734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/>
              <a:t>Variation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4F69A-BFFC-485D-A54D-E5D5B52239C9}"/>
              </a:ext>
            </a:extLst>
          </p:cNvPr>
          <p:cNvSpPr txBox="1"/>
          <p:nvPr/>
        </p:nvSpPr>
        <p:spPr>
          <a:xfrm>
            <a:off x="7305040" y="1673413"/>
            <a:ext cx="4331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PROCEDURAL</a:t>
            </a:r>
            <a:endParaRPr lang="en-GB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FFC5-4C1E-4DB3-84CF-D8770ADE2489}"/>
              </a:ext>
            </a:extLst>
          </p:cNvPr>
          <p:cNvSpPr txBox="1"/>
          <p:nvPr/>
        </p:nvSpPr>
        <p:spPr>
          <a:xfrm>
            <a:off x="416560" y="1673413"/>
            <a:ext cx="469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CONCEPTUAL</a:t>
            </a:r>
            <a:endParaRPr lang="en-GB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27FF13-B7AA-484C-9CF1-33A266B9D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4" y="2792679"/>
            <a:ext cx="3778315" cy="2608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15B85-739A-4786-A685-E4CC2759D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63" y="3365471"/>
            <a:ext cx="5521200" cy="171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418D5-77F6-48EE-B239-204AEE4E1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" y="6014808"/>
            <a:ext cx="1226926" cy="5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4833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55E92EBA3F2D43A4E802F371DBE70B" ma:contentTypeVersion="2" ma:contentTypeDescription="Create a new document." ma:contentTypeScope="" ma:versionID="50df4b136745f46e588761158458ce1c">
  <xsd:schema xmlns:xsd="http://www.w3.org/2001/XMLSchema" xmlns:xs="http://www.w3.org/2001/XMLSchema" xmlns:p="http://schemas.microsoft.com/office/2006/metadata/properties" xmlns:ns3="e19de4d2-01b7-44fd-a265-8c212b78fc0f" targetNamespace="http://schemas.microsoft.com/office/2006/metadata/properties" ma:root="true" ma:fieldsID="91e1e4103a92de85f86ea3cd0596d1a2" ns3:_="">
    <xsd:import namespace="e19de4d2-01b7-44fd-a265-8c212b78fc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de4d2-01b7-44fd-a265-8c212b78fc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579D6D-9B22-494A-B64A-26FEAD5A7F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9de4d2-01b7-44fd-a265-8c212b78f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53CB60-A25C-4A6D-91AA-71E9B48FD4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2FAB49-B6E7-431F-B195-3B0FD8620FB7}">
  <ds:schemaRefs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e19de4d2-01b7-44fd-a265-8c212b78fc0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3324</TotalTime>
  <Words>898</Words>
  <Application>Microsoft Office PowerPoint</Application>
  <PresentationFormat>Widescreen</PresentationFormat>
  <Paragraphs>116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bitterregular</vt:lpstr>
      <vt:lpstr>Calibri</vt:lpstr>
      <vt:lpstr>Franklin Gothic Demi Cond</vt:lpstr>
      <vt:lpstr>Franklin Gothic Medium</vt:lpstr>
      <vt:lpstr>Wingdings</vt:lpstr>
      <vt:lpstr>JuxtaposeVTI</vt:lpstr>
      <vt:lpstr>Rosenshine’s Principles of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Rosenshine’s Principles of Instruction</dc:title>
  <dc:creator>9313208 headteacher.3208</dc:creator>
  <cp:lastModifiedBy>James Bird</cp:lastModifiedBy>
  <cp:revision>12</cp:revision>
  <dcterms:created xsi:type="dcterms:W3CDTF">2022-03-28T09:01:48Z</dcterms:created>
  <dcterms:modified xsi:type="dcterms:W3CDTF">2022-04-26T14:32:10Z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0x010100AD55E92EBA3F2D43A4E802F371DBE70B</vt:lpwstr>
  </property>
</Properties>
</file>