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embeddedFontLst>
    <p:embeddedFont>
      <p:font typeface="Comic Sans MS" panose="030F0702030302020204" pitchFamily="66"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TLOGdaCI+clZsE++UZT1Uk0pu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7DA49-CD1F-4E0D-BDA5-DCB555E772B9}" v="1" dt="2025-06-19T14:34:02.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34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Bird" userId="20a12628-1f67-4892-bb2f-2a1de49d9555" providerId="ADAL" clId="{0CC7DA49-CD1F-4E0D-BDA5-DCB555E772B9}"/>
    <pc:docChg chg="custSel modSld">
      <pc:chgData name="James Bird" userId="20a12628-1f67-4892-bb2f-2a1de49d9555" providerId="ADAL" clId="{0CC7DA49-CD1F-4E0D-BDA5-DCB555E772B9}" dt="2025-06-19T14:34:07.696" v="6" actId="14100"/>
      <pc:docMkLst>
        <pc:docMk/>
      </pc:docMkLst>
      <pc:sldChg chg="addSp delSp modSp mod">
        <pc:chgData name="James Bird" userId="20a12628-1f67-4892-bb2f-2a1de49d9555" providerId="ADAL" clId="{0CC7DA49-CD1F-4E0D-BDA5-DCB555E772B9}" dt="2025-06-19T14:34:07.696" v="6" actId="14100"/>
        <pc:sldMkLst>
          <pc:docMk/>
          <pc:sldMk cId="0" sldId="256"/>
        </pc:sldMkLst>
        <pc:spChg chg="mod">
          <ac:chgData name="James Bird" userId="20a12628-1f67-4892-bb2f-2a1de49d9555" providerId="ADAL" clId="{0CC7DA49-CD1F-4E0D-BDA5-DCB555E772B9}" dt="2025-06-19T14:33:50.626" v="0" actId="2711"/>
          <ac:spMkLst>
            <pc:docMk/>
            <pc:sldMk cId="0" sldId="256"/>
            <ac:spMk id="54" creationId="{00000000-0000-0000-0000-000000000000}"/>
          </ac:spMkLst>
        </pc:spChg>
        <pc:picChg chg="add mod">
          <ac:chgData name="James Bird" userId="20a12628-1f67-4892-bb2f-2a1de49d9555" providerId="ADAL" clId="{0CC7DA49-CD1F-4E0D-BDA5-DCB555E772B9}" dt="2025-06-19T14:34:07.696" v="6" actId="14100"/>
          <ac:picMkLst>
            <pc:docMk/>
            <pc:sldMk cId="0" sldId="256"/>
            <ac:picMk id="3" creationId="{79B776FD-0743-A2DD-D590-571688A7810B}"/>
          </ac:picMkLst>
        </pc:picChg>
        <pc:picChg chg="del">
          <ac:chgData name="James Bird" userId="20a12628-1f67-4892-bb2f-2a1de49d9555" providerId="ADAL" clId="{0CC7DA49-CD1F-4E0D-BDA5-DCB555E772B9}" dt="2025-06-19T14:33:53.209" v="1" actId="478"/>
          <ac:picMkLst>
            <pc:docMk/>
            <pc:sldMk cId="0" sldId="256"/>
            <ac:picMk id="58" creationId="{00000000-0000-0000-0000-000000000000}"/>
          </ac:picMkLst>
        </pc:picChg>
      </pc:sldChg>
      <pc:sldChg chg="modSp mod">
        <pc:chgData name="James Bird" userId="20a12628-1f67-4892-bb2f-2a1de49d9555" providerId="ADAL" clId="{0CC7DA49-CD1F-4E0D-BDA5-DCB555E772B9}" dt="2025-06-19T14:34:02.326" v="3" actId="27636"/>
        <pc:sldMkLst>
          <pc:docMk/>
          <pc:sldMk cId="0" sldId="262"/>
        </pc:sldMkLst>
        <pc:spChg chg="mod">
          <ac:chgData name="James Bird" userId="20a12628-1f67-4892-bb2f-2a1de49d9555" providerId="ADAL" clId="{0CC7DA49-CD1F-4E0D-BDA5-DCB555E772B9}" dt="2025-06-19T14:34:02.326" v="3" actId="27636"/>
          <ac:spMkLst>
            <pc:docMk/>
            <pc:sldMk cId="0" sldId="262"/>
            <ac:spMk id="96" creationId="{00000000-0000-0000-0000-000000000000}"/>
          </ac:spMkLst>
        </pc:spChg>
      </pc:sldChg>
      <pc:sldChg chg="modSp mod">
        <pc:chgData name="James Bird" userId="20a12628-1f67-4892-bb2f-2a1de49d9555" providerId="ADAL" clId="{0CC7DA49-CD1F-4E0D-BDA5-DCB555E772B9}" dt="2025-06-19T14:34:02.361" v="4" actId="27636"/>
        <pc:sldMkLst>
          <pc:docMk/>
          <pc:sldMk cId="0" sldId="279"/>
        </pc:sldMkLst>
        <pc:spChg chg="mod">
          <ac:chgData name="James Bird" userId="20a12628-1f67-4892-bb2f-2a1de49d9555" providerId="ADAL" clId="{0CC7DA49-CD1F-4E0D-BDA5-DCB555E772B9}" dt="2025-06-19T14:34:02.361" v="4" actId="27636"/>
          <ac:spMkLst>
            <pc:docMk/>
            <pc:sldMk cId="0" sldId="279"/>
            <ac:spMk id="2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Struggling with written instructions, Unfamiliar with key vocabulary, Needs help breaking down tasks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handout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widgitonline.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2tic4wvo1iusb.cloudfront.net/production/documents/Understanding-Adaptive-Teaching-v11.pdf?v=174842859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708" y="1222500"/>
            <a:ext cx="8520600" cy="20526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9014"/>
              <a:buNone/>
            </a:pPr>
            <a:r>
              <a:rPr lang="en" sz="5300" dirty="0">
                <a:latin typeface="Calibri" panose="020F0502020204030204" pitchFamily="34" charset="0"/>
                <a:ea typeface="Comic Sans MS"/>
                <a:cs typeface="Calibri" panose="020F0502020204030204" pitchFamily="34" charset="0"/>
                <a:sym typeface="Comic Sans MS"/>
              </a:rPr>
              <a:t>Adaptive Teaching with WIDGIT</a:t>
            </a:r>
            <a:endParaRPr sz="5300" dirty="0">
              <a:latin typeface="Calibri" panose="020F0502020204030204" pitchFamily="34" charset="0"/>
              <a:ea typeface="Comic Sans MS"/>
              <a:cs typeface="Calibri" panose="020F0502020204030204" pitchFamily="34" charset="0"/>
              <a:sym typeface="Comic Sans MS"/>
            </a:endParaRPr>
          </a:p>
          <a:p>
            <a:pPr marL="0" lvl="0" indent="0" algn="ctr" rtl="0">
              <a:lnSpc>
                <a:spcPct val="100000"/>
              </a:lnSpc>
              <a:spcBef>
                <a:spcPts val="0"/>
              </a:spcBef>
              <a:spcAft>
                <a:spcPts val="0"/>
              </a:spcAft>
              <a:buSzPct val="109014"/>
              <a:buNone/>
            </a:pPr>
            <a:r>
              <a:rPr lang="en" sz="5300" dirty="0">
                <a:latin typeface="Calibri" panose="020F0502020204030204" pitchFamily="34" charset="0"/>
                <a:ea typeface="Comic Sans MS"/>
                <a:cs typeface="Calibri" panose="020F0502020204030204" pitchFamily="34" charset="0"/>
                <a:sym typeface="Comic Sans MS"/>
              </a:rPr>
              <a:t>Empowering All Learners</a:t>
            </a:r>
            <a:endParaRPr dirty="0">
              <a:latin typeface="Calibri" panose="020F0502020204030204" pitchFamily="34" charset="0"/>
              <a:cs typeface="Calibri" panose="020F0502020204030204" pitchFamily="34" charset="0"/>
            </a:endParaRPr>
          </a:p>
        </p:txBody>
      </p:sp>
      <p:sp>
        <p:nvSpPr>
          <p:cNvPr id="55" name="Google Shape;55;p1"/>
          <p:cNvSpPr txBox="1">
            <a:spLocks noGrp="1"/>
          </p:cNvSpPr>
          <p:nvPr>
            <p:ph type="subTitle" idx="1"/>
          </p:nvPr>
        </p:nvSpPr>
        <p:spPr>
          <a:xfrm>
            <a:off x="311700" y="4063100"/>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1"/>
              </a:buClr>
              <a:buSzPts val="1100"/>
              <a:buFont typeface="Arial"/>
              <a:buNone/>
            </a:pPr>
            <a:r>
              <a:rPr lang="en" sz="1200" b="1" dirty="0">
                <a:solidFill>
                  <a:schemeClr val="dk1"/>
                </a:solidFill>
                <a:latin typeface="Comic Sans MS"/>
                <a:ea typeface="Comic Sans MS"/>
                <a:cs typeface="Comic Sans MS"/>
                <a:sym typeface="Comic Sans MS"/>
              </a:rPr>
              <a:t>Total Duration: 2 Hours</a:t>
            </a:r>
            <a:endParaRPr sz="1200" b="1" dirty="0">
              <a:solidFill>
                <a:schemeClr val="dk1"/>
              </a:solidFill>
              <a:latin typeface="Comic Sans MS"/>
              <a:ea typeface="Comic Sans MS"/>
              <a:cs typeface="Comic Sans MS"/>
              <a:sym typeface="Comic Sans MS"/>
            </a:endParaRPr>
          </a:p>
          <a:p>
            <a:pPr marL="0" lvl="0" indent="0" algn="ctr" rtl="0">
              <a:lnSpc>
                <a:spcPct val="100000"/>
              </a:lnSpc>
              <a:spcBef>
                <a:spcPts val="0"/>
              </a:spcBef>
              <a:spcAft>
                <a:spcPts val="0"/>
              </a:spcAft>
              <a:buSzPts val="2800"/>
              <a:buNone/>
            </a:pPr>
            <a:r>
              <a:rPr lang="en" sz="1200" dirty="0">
                <a:solidFill>
                  <a:schemeClr val="dk1"/>
                </a:solidFill>
                <a:latin typeface="Comic Sans MS"/>
                <a:ea typeface="Comic Sans MS"/>
                <a:cs typeface="Comic Sans MS"/>
                <a:sym typeface="Comic Sans MS"/>
              </a:rPr>
              <a:t>(Includes 1 hours 45 mins of workshop content + 15 min break)</a:t>
            </a:r>
            <a:endParaRPr dirty="0"/>
          </a:p>
        </p:txBody>
      </p:sp>
      <p:pic>
        <p:nvPicPr>
          <p:cNvPr id="56" name="Google Shape;56;p1"/>
          <p:cNvPicPr preferRelativeResize="0"/>
          <p:nvPr/>
        </p:nvPicPr>
        <p:blipFill rotWithShape="1">
          <a:blip r:embed="rId3">
            <a:alphaModFix/>
          </a:blip>
          <a:srcRect/>
          <a:stretch/>
        </p:blipFill>
        <p:spPr>
          <a:xfrm>
            <a:off x="152400" y="152400"/>
            <a:ext cx="2590800" cy="790575"/>
          </a:xfrm>
          <a:prstGeom prst="rect">
            <a:avLst/>
          </a:prstGeom>
          <a:noFill/>
          <a:ln>
            <a:noFill/>
          </a:ln>
        </p:spPr>
      </p:pic>
      <p:sp>
        <p:nvSpPr>
          <p:cNvPr id="57" name="Google Shape;57;p1"/>
          <p:cNvSpPr txBox="1"/>
          <p:nvPr/>
        </p:nvSpPr>
        <p:spPr>
          <a:xfrm>
            <a:off x="6349775" y="4405900"/>
            <a:ext cx="2822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WiFi - </a:t>
            </a:r>
            <a:endParaRPr sz="1800" b="0" i="0" u="none" strike="noStrike" cap="none">
              <a:solidFill>
                <a:schemeClr val="dk2"/>
              </a:solidFill>
              <a:latin typeface="Arial"/>
              <a:ea typeface="Arial"/>
              <a:cs typeface="Arial"/>
              <a:sym typeface="Arial"/>
            </a:endParaRPr>
          </a:p>
        </p:txBody>
      </p:sp>
      <p:pic>
        <p:nvPicPr>
          <p:cNvPr id="3" name="Picture 2">
            <a:extLst>
              <a:ext uri="{FF2B5EF4-FFF2-40B4-BE49-F238E27FC236}">
                <a16:creationId xmlns:a16="http://schemas.microsoft.com/office/drawing/2014/main" id="{79B776FD-0743-A2DD-D590-571688A7810B}"/>
              </a:ext>
            </a:extLst>
          </p:cNvPr>
          <p:cNvPicPr>
            <a:picLocks noChangeAspect="1"/>
          </p:cNvPicPr>
          <p:nvPr/>
        </p:nvPicPr>
        <p:blipFill>
          <a:blip r:embed="rId4"/>
          <a:stretch>
            <a:fillRect/>
          </a:stretch>
        </p:blipFill>
        <p:spPr>
          <a:xfrm>
            <a:off x="7129463" y="218900"/>
            <a:ext cx="1564812" cy="10219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0"/>
          <p:cNvSpPr txBox="1">
            <a:spLocks noGrp="1"/>
          </p:cNvSpPr>
          <p:nvPr>
            <p:ph type="title"/>
          </p:nvPr>
        </p:nvSpPr>
        <p:spPr>
          <a:xfrm>
            <a:off x="311700" y="581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Clr>
                <a:schemeClr val="dk1"/>
              </a:buClr>
              <a:buSzPts val="1100"/>
              <a:buFont typeface="Arial"/>
              <a:buNone/>
            </a:pPr>
            <a:r>
              <a:rPr lang="en" sz="3000" b="1" u="sng">
                <a:solidFill>
                  <a:srgbClr val="263238"/>
                </a:solidFill>
                <a:highlight>
                  <a:srgbClr val="FFF2CC"/>
                </a:highlight>
                <a:latin typeface="Roboto"/>
                <a:ea typeface="Roboto"/>
                <a:cs typeface="Roboto"/>
                <a:sym typeface="Roboto"/>
              </a:rPr>
              <a:t>Adaption is about planning ahead to address barriers to learning</a:t>
            </a:r>
            <a:endParaRPr sz="3000" b="1" u="sng">
              <a:highlight>
                <a:srgbClr val="FFF2CC"/>
              </a:highlight>
            </a:endParaRPr>
          </a:p>
        </p:txBody>
      </p:sp>
      <p:sp>
        <p:nvSpPr>
          <p:cNvPr id="114" name="Google Shape;114;p10"/>
          <p:cNvSpPr txBox="1">
            <a:spLocks noGrp="1"/>
          </p:cNvSpPr>
          <p:nvPr>
            <p:ph type="body" idx="1"/>
          </p:nvPr>
        </p:nvSpPr>
        <p:spPr>
          <a:xfrm>
            <a:off x="0" y="1287950"/>
            <a:ext cx="7538100" cy="3855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129" b="1" i="1">
                <a:solidFill>
                  <a:srgbClr val="263238"/>
                </a:solidFill>
                <a:highlight>
                  <a:srgbClr val="FFF2CC"/>
                </a:highlight>
                <a:latin typeface="Roboto"/>
                <a:ea typeface="Roboto"/>
                <a:cs typeface="Roboto"/>
                <a:sym typeface="Roboto"/>
              </a:rPr>
              <a:t>We can support learners who are likely to find the learning tricky, while developing independence. 5-a-day!</a:t>
            </a:r>
            <a:endParaRPr sz="2429" b="1" i="1">
              <a:highlight>
                <a:srgbClr val="FFF2CC"/>
              </a:highlight>
            </a:endParaRPr>
          </a:p>
        </p:txBody>
      </p:sp>
      <p:pic>
        <p:nvPicPr>
          <p:cNvPr id="115" name="Google Shape;115;p10"/>
          <p:cNvPicPr preferRelativeResize="0"/>
          <p:nvPr/>
        </p:nvPicPr>
        <p:blipFill rotWithShape="1">
          <a:blip r:embed="rId3">
            <a:alphaModFix/>
          </a:blip>
          <a:srcRect/>
          <a:stretch/>
        </p:blipFill>
        <p:spPr>
          <a:xfrm>
            <a:off x="2992201" y="2443425"/>
            <a:ext cx="1816609" cy="2620450"/>
          </a:xfrm>
          <a:prstGeom prst="rect">
            <a:avLst/>
          </a:prstGeom>
          <a:noFill/>
          <a:ln>
            <a:noFill/>
          </a:ln>
        </p:spPr>
      </p:pic>
      <p:pic>
        <p:nvPicPr>
          <p:cNvPr id="116" name="Google Shape;116;p10"/>
          <p:cNvPicPr preferRelativeResize="0"/>
          <p:nvPr/>
        </p:nvPicPr>
        <p:blipFill rotWithShape="1">
          <a:blip r:embed="rId4">
            <a:alphaModFix/>
          </a:blip>
          <a:srcRect/>
          <a:stretch/>
        </p:blipFill>
        <p:spPr>
          <a:xfrm>
            <a:off x="186925" y="2443422"/>
            <a:ext cx="2195655" cy="2620450"/>
          </a:xfrm>
          <a:prstGeom prst="rect">
            <a:avLst/>
          </a:prstGeom>
          <a:noFill/>
          <a:ln>
            <a:noFill/>
          </a:ln>
        </p:spPr>
      </p:pic>
      <p:pic>
        <p:nvPicPr>
          <p:cNvPr id="117" name="Google Shape;117;p10"/>
          <p:cNvPicPr preferRelativeResize="0"/>
          <p:nvPr/>
        </p:nvPicPr>
        <p:blipFill rotWithShape="1">
          <a:blip r:embed="rId5">
            <a:alphaModFix/>
          </a:blip>
          <a:srcRect/>
          <a:stretch/>
        </p:blipFill>
        <p:spPr>
          <a:xfrm>
            <a:off x="5418424" y="3046722"/>
            <a:ext cx="3659126" cy="20968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in</a:t>
            </a:r>
            <a:endParaRPr/>
          </a:p>
        </p:txBody>
      </p:sp>
      <p:sp>
        <p:nvSpPr>
          <p:cNvPr id="123" name="Google Shape;123;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4500">
                <a:solidFill>
                  <a:schemeClr val="dk1"/>
                </a:solidFill>
                <a:latin typeface="Comic Sans MS"/>
                <a:ea typeface="Comic Sans MS"/>
                <a:cs typeface="Comic Sans MS"/>
                <a:sym typeface="Comic Sans MS"/>
              </a:rPr>
              <a:t>Do you understand that adaptive teaching is responsive, not individualized planning for all?</a:t>
            </a:r>
            <a:endParaRPr sz="4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1200">
                <a:latin typeface="Comic Sans MS"/>
                <a:ea typeface="Comic Sans MS"/>
                <a:cs typeface="Comic Sans MS"/>
                <a:sym typeface="Comic Sans MS"/>
              </a:rPr>
              <a:t>Introduction to WIDGIT for Adaptive Teaching</a:t>
            </a:r>
            <a:endParaRPr/>
          </a:p>
        </p:txBody>
      </p:sp>
      <p:sp>
        <p:nvSpPr>
          <p:cNvPr id="129" name="Google Shape;129;p12"/>
          <p:cNvSpPr txBox="1">
            <a:spLocks noGrp="1"/>
          </p:cNvSpPr>
          <p:nvPr>
            <p:ph type="body" idx="1"/>
          </p:nvPr>
        </p:nvSpPr>
        <p:spPr>
          <a:xfrm>
            <a:off x="311700" y="788325"/>
            <a:ext cx="8757900" cy="3416400"/>
          </a:xfrm>
          <a:prstGeom prst="rect">
            <a:avLst/>
          </a:prstGeom>
          <a:noFill/>
          <a:ln>
            <a:noFill/>
          </a:ln>
        </p:spPr>
        <p:txBody>
          <a:bodyPr spcFirstLastPara="1" wrap="square" lIns="91425" tIns="91425" rIns="91425" bIns="91425" anchor="t" anchorCtr="0">
            <a:normAutofit/>
          </a:bodyPr>
          <a:lstStyle/>
          <a:p>
            <a:pPr marL="457200" lvl="0" indent="0" algn="r" rtl="0">
              <a:lnSpc>
                <a:spcPct val="100000"/>
              </a:lnSpc>
              <a:spcBef>
                <a:spcPts val="0"/>
              </a:spcBef>
              <a:spcAft>
                <a:spcPts val="0"/>
              </a:spcAft>
              <a:buClr>
                <a:schemeClr val="dk1"/>
              </a:buClr>
              <a:buSzPts val="1100"/>
              <a:buFont typeface="Arial"/>
              <a:buNone/>
            </a:pPr>
            <a:r>
              <a:rPr lang="en" sz="2450" b="1">
                <a:solidFill>
                  <a:schemeClr val="dk1"/>
                </a:solidFill>
                <a:highlight>
                  <a:srgbClr val="FFF2CC"/>
                </a:highlight>
              </a:rPr>
              <a:t>Widgit Symbols are used worldwide to support people to realise their full potential, regardless of age, ability or background.</a:t>
            </a:r>
            <a:endParaRPr sz="2600" b="1">
              <a:solidFill>
                <a:schemeClr val="dk1"/>
              </a:solidFill>
              <a:highlight>
                <a:srgbClr val="FFF2CC"/>
              </a:highlight>
            </a:endParaRPr>
          </a:p>
        </p:txBody>
      </p:sp>
      <p:pic>
        <p:nvPicPr>
          <p:cNvPr id="130" name="Google Shape;130;p12"/>
          <p:cNvPicPr preferRelativeResize="0"/>
          <p:nvPr/>
        </p:nvPicPr>
        <p:blipFill rotWithShape="1">
          <a:blip r:embed="rId3">
            <a:alphaModFix/>
          </a:blip>
          <a:srcRect/>
          <a:stretch/>
        </p:blipFill>
        <p:spPr>
          <a:xfrm>
            <a:off x="0" y="2092750"/>
            <a:ext cx="5632175" cy="3050750"/>
          </a:xfrm>
          <a:prstGeom prst="rect">
            <a:avLst/>
          </a:prstGeom>
          <a:noFill/>
          <a:ln>
            <a:noFill/>
          </a:ln>
        </p:spPr>
      </p:pic>
      <p:sp>
        <p:nvSpPr>
          <p:cNvPr id="131" name="Google Shape;131;p12"/>
          <p:cNvSpPr txBox="1"/>
          <p:nvPr/>
        </p:nvSpPr>
        <p:spPr>
          <a:xfrm>
            <a:off x="6144000" y="3419700"/>
            <a:ext cx="30000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Supports understanding</a:t>
            </a:r>
            <a:r>
              <a:rPr lang="en" sz="1000" b="0" i="0" u="none" strike="noStrike" cap="none">
                <a:solidFill>
                  <a:schemeClr val="dk1"/>
                </a:solidFill>
                <a:latin typeface="Arial"/>
                <a:ea typeface="Arial"/>
                <a:cs typeface="Arial"/>
                <a:sym typeface="Arial"/>
              </a:rPr>
              <a:t> of key vocabulary and instructions</a:t>
            </a:r>
            <a:br>
              <a:rPr lang="en" sz="10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Reduces cognitive load</a:t>
            </a:r>
            <a:r>
              <a:rPr lang="en" sz="1000" b="0" i="0" u="none" strike="noStrike" cap="none">
                <a:solidFill>
                  <a:schemeClr val="dk1"/>
                </a:solidFill>
                <a:latin typeface="Arial"/>
                <a:ea typeface="Arial"/>
                <a:cs typeface="Arial"/>
                <a:sym typeface="Arial"/>
              </a:rPr>
              <a:t> by pairing text with visuals</a:t>
            </a:r>
            <a:br>
              <a:rPr lang="en" sz="10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Improves independence</a:t>
            </a:r>
            <a:r>
              <a:rPr lang="en" sz="1000" b="0" i="0" u="none" strike="noStrike" cap="none">
                <a:solidFill>
                  <a:schemeClr val="dk1"/>
                </a:solidFill>
                <a:latin typeface="Arial"/>
                <a:ea typeface="Arial"/>
                <a:cs typeface="Arial"/>
                <a:sym typeface="Arial"/>
              </a:rPr>
              <a:t> and task engagement</a:t>
            </a:r>
            <a:br>
              <a:rPr lang="en" sz="10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dk1"/>
                </a:solidFill>
                <a:latin typeface="Arial"/>
                <a:ea typeface="Arial"/>
                <a:cs typeface="Arial"/>
                <a:sym typeface="Arial"/>
              </a:rPr>
              <a:t>Enables access</a:t>
            </a:r>
            <a:r>
              <a:rPr lang="en" sz="1000" b="0" i="0" u="none" strike="noStrike" cap="none">
                <a:solidFill>
                  <a:schemeClr val="dk1"/>
                </a:solidFill>
                <a:latin typeface="Arial"/>
                <a:ea typeface="Arial"/>
                <a:cs typeface="Arial"/>
                <a:sym typeface="Arial"/>
              </a:rPr>
              <a:t> to curriculum content for all learners</a:t>
            </a: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ts val="990"/>
              <a:buFont typeface="Arial"/>
              <a:buNone/>
            </a:pPr>
            <a:r>
              <a:rPr lang="en" sz="4500">
                <a:latin typeface="Comic Sans MS"/>
                <a:ea typeface="Comic Sans MS"/>
                <a:cs typeface="Comic Sans MS"/>
                <a:sym typeface="Comic Sans MS"/>
              </a:rPr>
              <a:t>Types of resources WIDGIT can produce:</a:t>
            </a:r>
            <a:endParaRPr/>
          </a:p>
        </p:txBody>
      </p:sp>
      <p:sp>
        <p:nvSpPr>
          <p:cNvPr id="137" name="Google Shape;137;p13"/>
          <p:cNvSpPr txBox="1">
            <a:spLocks noGrp="1"/>
          </p:cNvSpPr>
          <p:nvPr>
            <p:ph type="body" idx="1"/>
          </p:nvPr>
        </p:nvSpPr>
        <p:spPr>
          <a:xfrm>
            <a:off x="311700" y="1947950"/>
            <a:ext cx="8520600" cy="3087600"/>
          </a:xfrm>
          <a:prstGeom prst="rect">
            <a:avLst/>
          </a:prstGeom>
          <a:noFill/>
          <a:ln>
            <a:noFill/>
          </a:ln>
        </p:spPr>
        <p:txBody>
          <a:bodyPr spcFirstLastPara="1" wrap="square" lIns="91425" tIns="91425" rIns="91425" bIns="91425" anchor="t" anchorCtr="0">
            <a:normAutofit/>
          </a:bodyPr>
          <a:lstStyle/>
          <a:p>
            <a:pPr marL="457200" lvl="0" indent="0" algn="l" rtl="0">
              <a:lnSpc>
                <a:spcPct val="100000"/>
              </a:lnSpc>
              <a:spcBef>
                <a:spcPts val="0"/>
              </a:spcBef>
              <a:spcAft>
                <a:spcPts val="0"/>
              </a:spcAft>
              <a:buClr>
                <a:schemeClr val="dk1"/>
              </a:buClr>
              <a:buSzPts val="1100"/>
              <a:buFont typeface="Arial"/>
              <a:buNone/>
            </a:pPr>
            <a:r>
              <a:rPr lang="en" sz="4500">
                <a:solidFill>
                  <a:schemeClr val="dk1"/>
                </a:solidFill>
                <a:latin typeface="Comic Sans MS"/>
                <a:ea typeface="Comic Sans MS"/>
                <a:cs typeface="Comic Sans MS"/>
                <a:sym typeface="Comic Sans MS"/>
              </a:rPr>
              <a:t>	Visual timetables</a:t>
            </a:r>
            <a:br>
              <a:rPr lang="en" sz="4500">
                <a:solidFill>
                  <a:schemeClr val="dk1"/>
                </a:solidFill>
                <a:latin typeface="Comic Sans MS"/>
                <a:ea typeface="Comic Sans MS"/>
                <a:cs typeface="Comic Sans MS"/>
                <a:sym typeface="Comic Sans MS"/>
              </a:rPr>
            </a:br>
            <a:r>
              <a:rPr lang="en" sz="4500">
                <a:solidFill>
                  <a:schemeClr val="dk1"/>
                </a:solidFill>
                <a:latin typeface="Comic Sans MS"/>
                <a:ea typeface="Comic Sans MS"/>
                <a:cs typeface="Comic Sans MS"/>
                <a:sym typeface="Comic Sans MS"/>
              </a:rPr>
              <a:t>	Symbol-supported text</a:t>
            </a:r>
            <a:br>
              <a:rPr lang="en" sz="4500">
                <a:solidFill>
                  <a:schemeClr val="dk1"/>
                </a:solidFill>
                <a:latin typeface="Comic Sans MS"/>
                <a:ea typeface="Comic Sans MS"/>
                <a:cs typeface="Comic Sans MS"/>
                <a:sym typeface="Comic Sans MS"/>
              </a:rPr>
            </a:br>
            <a:r>
              <a:rPr lang="en" sz="4500">
                <a:solidFill>
                  <a:schemeClr val="dk1"/>
                </a:solidFill>
                <a:latin typeface="Comic Sans MS"/>
                <a:ea typeface="Comic Sans MS"/>
                <a:cs typeface="Comic Sans MS"/>
                <a:sym typeface="Comic Sans MS"/>
              </a:rPr>
              <a:t>	Instructional cards</a:t>
            </a:r>
            <a:br>
              <a:rPr lang="en" sz="4500">
                <a:solidFill>
                  <a:schemeClr val="dk1"/>
                </a:solidFill>
                <a:latin typeface="Comic Sans MS"/>
                <a:ea typeface="Comic Sans MS"/>
                <a:cs typeface="Comic Sans MS"/>
                <a:sym typeface="Comic Sans MS"/>
              </a:rPr>
            </a:br>
            <a:r>
              <a:rPr lang="en" sz="4500">
                <a:solidFill>
                  <a:schemeClr val="dk1"/>
                </a:solidFill>
                <a:latin typeface="Comic Sans MS"/>
                <a:ea typeface="Comic Sans MS"/>
                <a:cs typeface="Comic Sans MS"/>
                <a:sym typeface="Comic Sans MS"/>
              </a:rPr>
              <a:t>	Labels and classroom signs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Match a resource type with an example of how this can be used within day-to-day school life.</a:t>
            </a:r>
            <a:endParaRPr/>
          </a:p>
        </p:txBody>
      </p:sp>
      <p:pic>
        <p:nvPicPr>
          <p:cNvPr id="143" name="Google Shape;143;p14"/>
          <p:cNvPicPr preferRelativeResize="0"/>
          <p:nvPr/>
        </p:nvPicPr>
        <p:blipFill rotWithShape="1">
          <a:blip r:embed="rId3">
            <a:alphaModFix/>
          </a:blip>
          <a:srcRect/>
          <a:stretch/>
        </p:blipFill>
        <p:spPr>
          <a:xfrm>
            <a:off x="2867025" y="1852613"/>
            <a:ext cx="3409950" cy="1438275"/>
          </a:xfrm>
          <a:prstGeom prst="rect">
            <a:avLst/>
          </a:prstGeom>
          <a:noFill/>
          <a:ln>
            <a:noFill/>
          </a:ln>
        </p:spPr>
      </p:pic>
      <p:pic>
        <p:nvPicPr>
          <p:cNvPr id="144" name="Google Shape;144;p14"/>
          <p:cNvPicPr preferRelativeResize="0"/>
          <p:nvPr/>
        </p:nvPicPr>
        <p:blipFill rotWithShape="1">
          <a:blip r:embed="rId4">
            <a:alphaModFix/>
          </a:blip>
          <a:srcRect/>
          <a:stretch/>
        </p:blipFill>
        <p:spPr>
          <a:xfrm>
            <a:off x="3324225" y="3399250"/>
            <a:ext cx="2495550" cy="1152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pic>
        <p:nvPicPr>
          <p:cNvPr id="150" name="Google Shape;150;p15"/>
          <p:cNvPicPr preferRelativeResize="0"/>
          <p:nvPr/>
        </p:nvPicPr>
        <p:blipFill>
          <a:blip r:embed="rId3">
            <a:alphaModFix/>
          </a:blip>
          <a:stretch>
            <a:fillRect/>
          </a:stretch>
        </p:blipFill>
        <p:spPr>
          <a:xfrm>
            <a:off x="9" y="0"/>
            <a:ext cx="3525933" cy="5143500"/>
          </a:xfrm>
          <a:prstGeom prst="rect">
            <a:avLst/>
          </a:prstGeom>
          <a:noFill/>
          <a:ln>
            <a:noFill/>
          </a:ln>
        </p:spPr>
      </p:pic>
      <p:pic>
        <p:nvPicPr>
          <p:cNvPr id="151" name="Google Shape;151;p15"/>
          <p:cNvPicPr preferRelativeResize="0"/>
          <p:nvPr/>
        </p:nvPicPr>
        <p:blipFill>
          <a:blip r:embed="rId4">
            <a:alphaModFix/>
          </a:blip>
          <a:stretch>
            <a:fillRect/>
          </a:stretch>
        </p:blipFill>
        <p:spPr>
          <a:xfrm>
            <a:off x="3800076" y="339725"/>
            <a:ext cx="5343924" cy="727200"/>
          </a:xfrm>
          <a:prstGeom prst="rect">
            <a:avLst/>
          </a:prstGeom>
          <a:noFill/>
          <a:ln>
            <a:noFill/>
          </a:ln>
        </p:spPr>
      </p:pic>
      <p:pic>
        <p:nvPicPr>
          <p:cNvPr id="152" name="Google Shape;152;p15"/>
          <p:cNvPicPr preferRelativeResize="0"/>
          <p:nvPr/>
        </p:nvPicPr>
        <p:blipFill>
          <a:blip r:embed="rId5">
            <a:alphaModFix/>
          </a:blip>
          <a:stretch>
            <a:fillRect/>
          </a:stretch>
        </p:blipFill>
        <p:spPr>
          <a:xfrm>
            <a:off x="3800075" y="1152475"/>
            <a:ext cx="5343926" cy="7538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6"/>
          <p:cNvPicPr preferRelativeResize="0"/>
          <p:nvPr/>
        </p:nvPicPr>
        <p:blipFill rotWithShape="1">
          <a:blip r:embed="rId3">
            <a:alphaModFix/>
          </a:blip>
          <a:srcRect/>
          <a:stretch/>
        </p:blipFill>
        <p:spPr>
          <a:xfrm>
            <a:off x="825675" y="0"/>
            <a:ext cx="7492649"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63" name="Google Shape;163;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64" name="Google Shape;164;p17"/>
          <p:cNvPicPr preferRelativeResize="0"/>
          <p:nvPr/>
        </p:nvPicPr>
        <p:blipFill rotWithShape="1">
          <a:blip r:embed="rId3">
            <a:alphaModFix/>
          </a:blip>
          <a:srcRect/>
          <a:stretch/>
        </p:blipFill>
        <p:spPr>
          <a:xfrm>
            <a:off x="0" y="563567"/>
            <a:ext cx="9144000" cy="45942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70" name="Google Shape;170;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71" name="Google Shape;171;p18"/>
          <p:cNvPicPr preferRelativeResize="0"/>
          <p:nvPr/>
        </p:nvPicPr>
        <p:blipFill rotWithShape="1">
          <a:blip r:embed="rId3">
            <a:alphaModFix/>
          </a:blip>
          <a:srcRect/>
          <a:stretch/>
        </p:blipFill>
        <p:spPr>
          <a:xfrm>
            <a:off x="2784320" y="0"/>
            <a:ext cx="3575360"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77" name="Google Shape;17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78" name="Google Shape;178;p19"/>
          <p:cNvPicPr preferRelativeResize="0"/>
          <p:nvPr/>
        </p:nvPicPr>
        <p:blipFill rotWithShape="1">
          <a:blip r:embed="rId3">
            <a:alphaModFix/>
          </a:blip>
          <a:srcRect/>
          <a:stretch/>
        </p:blipFill>
        <p:spPr>
          <a:xfrm>
            <a:off x="3052119" y="0"/>
            <a:ext cx="3039762"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p:nvPr/>
        </p:nvSpPr>
        <p:spPr>
          <a:xfrm>
            <a:off x="2605925" y="-45000"/>
            <a:ext cx="6435600" cy="544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800" b="1">
                <a:solidFill>
                  <a:schemeClr val="dk1"/>
                </a:solidFill>
                <a:latin typeface="Comic Sans MS"/>
                <a:ea typeface="Comic Sans MS"/>
                <a:cs typeface="Comic Sans MS"/>
                <a:sym typeface="Comic Sans MS"/>
              </a:rPr>
              <a:t>Workshop Schedule</a:t>
            </a:r>
            <a:endParaRPr sz="800" b="1">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8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800" b="1">
                <a:solidFill>
                  <a:schemeClr val="dk1"/>
                </a:solidFill>
                <a:latin typeface="Comic Sans MS"/>
                <a:ea typeface="Comic Sans MS"/>
                <a:cs typeface="Comic Sans MS"/>
                <a:sym typeface="Comic Sans MS"/>
              </a:rPr>
              <a:t>09:00–09:15 | Welcome &amp; Introduction</a:t>
            </a:r>
            <a:endParaRPr sz="800" b="1">
              <a:solidFill>
                <a:schemeClr val="dk1"/>
              </a:solidFill>
              <a:latin typeface="Comic Sans MS"/>
              <a:ea typeface="Comic Sans MS"/>
              <a:cs typeface="Comic Sans MS"/>
              <a:sym typeface="Comic Sans MS"/>
            </a:endParaRPr>
          </a:p>
          <a:p>
            <a:pPr marL="457200" lvl="0" indent="-279400" algn="l" rtl="0">
              <a:spcBef>
                <a:spcPts val="0"/>
              </a:spcBef>
              <a:spcAft>
                <a:spcPts val="0"/>
              </a:spcAft>
              <a:buClr>
                <a:schemeClr val="dk1"/>
              </a:buClr>
              <a:buSzPts val="800"/>
              <a:buFont typeface="Comic Sans MS"/>
              <a:buChar char="●"/>
            </a:pPr>
            <a:r>
              <a:rPr lang="en" sz="800">
                <a:solidFill>
                  <a:schemeClr val="dk1"/>
                </a:solidFill>
                <a:latin typeface="Comic Sans MS"/>
                <a:ea typeface="Comic Sans MS"/>
                <a:cs typeface="Comic Sans MS"/>
                <a:sym typeface="Comic Sans MS"/>
              </a:rPr>
              <a:t>Icebreaker: “Describe your classroom using three words.”</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Overview of session goals</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Why adaptive teaching matters in Lower KS2</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Quick intro to WIDGIT (visual communication software)</a:t>
            </a:r>
            <a:endParaRPr sz="80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800" b="1">
                <a:solidFill>
                  <a:schemeClr val="dk1"/>
                </a:solidFill>
                <a:latin typeface="Comic Sans MS"/>
                <a:ea typeface="Comic Sans MS"/>
                <a:cs typeface="Comic Sans MS"/>
                <a:sym typeface="Comic Sans MS"/>
              </a:rPr>
              <a:t>09:15–09:30 | What is Adaptive Teaching?</a:t>
            </a:r>
            <a:endParaRPr sz="800" b="1">
              <a:solidFill>
                <a:schemeClr val="dk1"/>
              </a:solidFill>
              <a:latin typeface="Comic Sans MS"/>
              <a:ea typeface="Comic Sans MS"/>
              <a:cs typeface="Comic Sans MS"/>
              <a:sym typeface="Comic Sans MS"/>
            </a:endParaRPr>
          </a:p>
          <a:p>
            <a:pPr marL="457200" lvl="0" indent="-279400" algn="l" rtl="0">
              <a:spcBef>
                <a:spcPts val="0"/>
              </a:spcBef>
              <a:spcAft>
                <a:spcPts val="0"/>
              </a:spcAft>
              <a:buClr>
                <a:schemeClr val="dk1"/>
              </a:buClr>
              <a:buSzPts val="800"/>
              <a:buFont typeface="Comic Sans MS"/>
              <a:buChar char="●"/>
            </a:pPr>
            <a:r>
              <a:rPr lang="en" sz="800">
                <a:solidFill>
                  <a:schemeClr val="dk1"/>
                </a:solidFill>
                <a:latin typeface="Comic Sans MS"/>
                <a:ea typeface="Comic Sans MS"/>
                <a:cs typeface="Comic Sans MS"/>
                <a:sym typeface="Comic Sans MS"/>
              </a:rPr>
              <a:t>Key principles of adaptive teaching (DfE guidance)</a:t>
            </a:r>
            <a:endParaRPr sz="800">
              <a:solidFill>
                <a:schemeClr val="dk1"/>
              </a:solidFill>
              <a:latin typeface="Comic Sans MS"/>
              <a:ea typeface="Comic Sans MS"/>
              <a:cs typeface="Comic Sans MS"/>
              <a:sym typeface="Comic Sans MS"/>
            </a:endParaRPr>
          </a:p>
          <a:p>
            <a:pPr marL="457200" lvl="0" indent="-279400" algn="l" rtl="0">
              <a:spcBef>
                <a:spcPts val="0"/>
              </a:spcBef>
              <a:spcAft>
                <a:spcPts val="0"/>
              </a:spcAft>
              <a:buClr>
                <a:schemeClr val="dk1"/>
              </a:buClr>
              <a:buSzPts val="800"/>
              <a:buFont typeface="Comic Sans MS"/>
              <a:buChar char="●"/>
            </a:pPr>
            <a:r>
              <a:rPr lang="en" sz="800">
                <a:solidFill>
                  <a:schemeClr val="dk1"/>
                </a:solidFill>
                <a:latin typeface="Comic Sans MS"/>
                <a:ea typeface="Comic Sans MS"/>
                <a:cs typeface="Comic Sans MS"/>
                <a:sym typeface="Comic Sans MS"/>
              </a:rPr>
              <a:t>Understanding learner diversity in Lower KS2 (SEN, EAL, working below age-related expectations)</a:t>
            </a:r>
            <a:endParaRPr sz="800">
              <a:solidFill>
                <a:schemeClr val="dk1"/>
              </a:solidFill>
              <a:latin typeface="Comic Sans MS"/>
              <a:ea typeface="Comic Sans MS"/>
              <a:cs typeface="Comic Sans MS"/>
              <a:sym typeface="Comic Sans MS"/>
            </a:endParaRPr>
          </a:p>
          <a:p>
            <a:pPr marL="457200" lvl="0" indent="-279400" algn="l" rtl="0">
              <a:spcBef>
                <a:spcPts val="0"/>
              </a:spcBef>
              <a:spcAft>
                <a:spcPts val="0"/>
              </a:spcAft>
              <a:buClr>
                <a:schemeClr val="dk1"/>
              </a:buClr>
              <a:buSzPts val="800"/>
              <a:buFont typeface="Comic Sans MS"/>
              <a:buChar char="●"/>
            </a:pPr>
            <a:r>
              <a:rPr lang="en" sz="800">
                <a:solidFill>
                  <a:schemeClr val="dk1"/>
                </a:solidFill>
                <a:latin typeface="Comic Sans MS"/>
                <a:ea typeface="Comic Sans MS"/>
                <a:cs typeface="Comic Sans MS"/>
                <a:sym typeface="Comic Sans MS"/>
              </a:rPr>
              <a:t>Group discussion: “What adaptations do you currently use?”</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800" b="1">
                <a:solidFill>
                  <a:schemeClr val="dk1"/>
                </a:solidFill>
                <a:latin typeface="Comic Sans MS"/>
                <a:ea typeface="Comic Sans MS"/>
                <a:cs typeface="Comic Sans MS"/>
                <a:sym typeface="Comic Sans MS"/>
              </a:rPr>
              <a:t>09:30–10:00 | Introduction to WIDGIT for Adaptive Teaching</a:t>
            </a:r>
            <a:endParaRPr sz="800" b="1">
              <a:solidFill>
                <a:schemeClr val="dk1"/>
              </a:solidFill>
              <a:latin typeface="Comic Sans MS"/>
              <a:ea typeface="Comic Sans MS"/>
              <a:cs typeface="Comic Sans MS"/>
              <a:sym typeface="Comic Sans MS"/>
            </a:endParaRPr>
          </a:p>
          <a:p>
            <a:pPr marL="457200" lvl="0" indent="0" algn="l" rtl="0">
              <a:spcBef>
                <a:spcPts val="0"/>
              </a:spcBef>
              <a:spcAft>
                <a:spcPts val="0"/>
              </a:spcAft>
              <a:buClr>
                <a:schemeClr val="dk1"/>
              </a:buClr>
              <a:buSzPts val="1100"/>
              <a:buFont typeface="Arial"/>
              <a:buNone/>
            </a:pPr>
            <a:r>
              <a:rPr lang="en" sz="800">
                <a:solidFill>
                  <a:schemeClr val="dk1"/>
                </a:solidFill>
                <a:latin typeface="Comic Sans MS"/>
                <a:ea typeface="Comic Sans MS"/>
                <a:cs typeface="Comic Sans MS"/>
                <a:sym typeface="Comic Sans MS"/>
              </a:rPr>
              <a:t>What is WIDGIT? Overview and interface demo</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Types of resources WIDGIT can produce:</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	Visual timetables</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	Symbol-supported text</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	Instructional cards</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	Labels and classroom signs</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8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800" b="1">
                <a:solidFill>
                  <a:schemeClr val="dk1"/>
                </a:solidFill>
                <a:latin typeface="Comic Sans MS"/>
                <a:ea typeface="Comic Sans MS"/>
                <a:cs typeface="Comic Sans MS"/>
                <a:sym typeface="Comic Sans MS"/>
              </a:rPr>
              <a:t>10:00–10:15 | BREAK (15 mins)</a:t>
            </a:r>
            <a:endParaRPr sz="8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8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800" b="1">
                <a:solidFill>
                  <a:schemeClr val="dk1"/>
                </a:solidFill>
                <a:latin typeface="Comic Sans MS"/>
                <a:ea typeface="Comic Sans MS"/>
                <a:cs typeface="Comic Sans MS"/>
                <a:sym typeface="Comic Sans MS"/>
              </a:rPr>
              <a:t>10:15 – 10:45 | Hands-on Activity: WIDGIT in Action</a:t>
            </a:r>
            <a:endParaRPr sz="800" b="1">
              <a:solidFill>
                <a:schemeClr val="dk1"/>
              </a:solidFill>
              <a:latin typeface="Comic Sans MS"/>
              <a:ea typeface="Comic Sans MS"/>
              <a:cs typeface="Comic Sans MS"/>
              <a:sym typeface="Comic Sans MS"/>
            </a:endParaRPr>
          </a:p>
          <a:p>
            <a:pPr marL="457200" lvl="0" indent="-279400" algn="l" rtl="0">
              <a:spcBef>
                <a:spcPts val="0"/>
              </a:spcBef>
              <a:spcAft>
                <a:spcPts val="0"/>
              </a:spcAft>
              <a:buClr>
                <a:schemeClr val="dk1"/>
              </a:buClr>
              <a:buSzPts val="800"/>
              <a:buFont typeface="Comic Sans MS"/>
              <a:buChar char="●"/>
            </a:pPr>
            <a:r>
              <a:rPr lang="en" sz="800">
                <a:solidFill>
                  <a:schemeClr val="dk1"/>
                </a:solidFill>
                <a:latin typeface="Comic Sans MS"/>
                <a:ea typeface="Comic Sans MS"/>
                <a:cs typeface="Comic Sans MS"/>
                <a:sym typeface="Comic Sans MS"/>
              </a:rPr>
              <a:t>Use WIDGIT to adapt a task or text for a hypothetical diverse class</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	Scaffolded instructions</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	Symbol-supported vocabulary</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	Visual step-by-step guides</a:t>
            </a:r>
            <a:br>
              <a:rPr lang="en" sz="800">
                <a:solidFill>
                  <a:schemeClr val="dk1"/>
                </a:solidFill>
                <a:latin typeface="Comic Sans MS"/>
                <a:ea typeface="Comic Sans MS"/>
                <a:cs typeface="Comic Sans MS"/>
                <a:sym typeface="Comic Sans MS"/>
              </a:rPr>
            </a:br>
            <a:r>
              <a:rPr lang="en" sz="800" i="1">
                <a:solidFill>
                  <a:schemeClr val="dk1"/>
                </a:solidFill>
                <a:latin typeface="Comic Sans MS"/>
                <a:ea typeface="Comic Sans MS"/>
                <a:cs typeface="Comic Sans MS"/>
                <a:sym typeface="Comic Sans MS"/>
              </a:rPr>
              <a:t>Goal:</a:t>
            </a:r>
            <a:r>
              <a:rPr lang="en" sz="800">
                <a:solidFill>
                  <a:schemeClr val="dk1"/>
                </a:solidFill>
                <a:latin typeface="Comic Sans MS"/>
                <a:ea typeface="Comic Sans MS"/>
                <a:cs typeface="Comic Sans MS"/>
                <a:sym typeface="Comic Sans MS"/>
              </a:rPr>
              <a:t> Each group creates a resource and explains who it helps and why</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800">
                <a:solidFill>
                  <a:schemeClr val="dk1"/>
                </a:solidFill>
                <a:latin typeface="Comic Sans MS"/>
                <a:ea typeface="Comic Sans MS"/>
                <a:cs typeface="Comic Sans MS"/>
                <a:sym typeface="Comic Sans MS"/>
              </a:rPr>
              <a:t> </a:t>
            </a:r>
            <a:endParaRPr sz="8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800" b="1">
                <a:solidFill>
                  <a:schemeClr val="dk1"/>
                </a:solidFill>
                <a:latin typeface="Comic Sans MS"/>
                <a:ea typeface="Comic Sans MS"/>
                <a:cs typeface="Comic Sans MS"/>
                <a:sym typeface="Comic Sans MS"/>
              </a:rPr>
              <a:t>10:45 –11:00 | Sharing &amp; Reflection, Wrap-Up &amp; Next Steps</a:t>
            </a:r>
            <a:endParaRPr sz="800" b="1">
              <a:solidFill>
                <a:schemeClr val="dk1"/>
              </a:solidFill>
              <a:latin typeface="Comic Sans MS"/>
              <a:ea typeface="Comic Sans MS"/>
              <a:cs typeface="Comic Sans MS"/>
              <a:sym typeface="Comic Sans MS"/>
            </a:endParaRPr>
          </a:p>
          <a:p>
            <a:pPr marL="457200" lvl="0" indent="-279400" algn="l" rtl="0">
              <a:spcBef>
                <a:spcPts val="0"/>
              </a:spcBef>
              <a:spcAft>
                <a:spcPts val="0"/>
              </a:spcAft>
              <a:buClr>
                <a:schemeClr val="dk1"/>
              </a:buClr>
              <a:buSzPts val="800"/>
              <a:buFont typeface="Comic Sans MS"/>
              <a:buChar char="●"/>
            </a:pPr>
            <a:r>
              <a:rPr lang="en" sz="800">
                <a:solidFill>
                  <a:schemeClr val="dk1"/>
                </a:solidFill>
                <a:latin typeface="Comic Sans MS"/>
                <a:ea typeface="Comic Sans MS"/>
                <a:cs typeface="Comic Sans MS"/>
                <a:sym typeface="Comic Sans MS"/>
              </a:rPr>
              <a:t>Group presentations (5 mins per group)</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Peer feedback</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Whole group reflection:</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	What surprised you?</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	How could this fit in your weekly planning?</a:t>
            </a:r>
            <a:br>
              <a:rPr lang="en" sz="800">
                <a:solidFill>
                  <a:schemeClr val="dk1"/>
                </a:solidFill>
                <a:latin typeface="Comic Sans MS"/>
                <a:ea typeface="Comic Sans MS"/>
                <a:cs typeface="Comic Sans MS"/>
                <a:sym typeface="Comic Sans MS"/>
              </a:rPr>
            </a:br>
            <a:r>
              <a:rPr lang="en" sz="800">
                <a:solidFill>
                  <a:schemeClr val="dk1"/>
                </a:solidFill>
                <a:latin typeface="Comic Sans MS"/>
                <a:ea typeface="Comic Sans MS"/>
                <a:cs typeface="Comic Sans MS"/>
                <a:sym typeface="Comic Sans MS"/>
              </a:rPr>
              <a:t>	What are the barriers?</a:t>
            </a:r>
            <a:endParaRPr sz="800" b="1">
              <a:solidFill>
                <a:schemeClr val="dk1"/>
              </a:solidFill>
              <a:latin typeface="Comic Sans MS"/>
              <a:ea typeface="Comic Sans MS"/>
              <a:cs typeface="Comic Sans MS"/>
              <a:sym typeface="Comic Sans MS"/>
            </a:endParaRPr>
          </a:p>
          <a:p>
            <a:pPr marL="457200" lvl="0" indent="-279400" algn="l" rtl="0">
              <a:spcBef>
                <a:spcPts val="0"/>
              </a:spcBef>
              <a:spcAft>
                <a:spcPts val="0"/>
              </a:spcAft>
              <a:buClr>
                <a:schemeClr val="dk1"/>
              </a:buClr>
              <a:buSzPts val="800"/>
              <a:buFont typeface="Comic Sans MS"/>
              <a:buChar char="●"/>
            </a:pPr>
            <a:r>
              <a:rPr lang="en" sz="800">
                <a:solidFill>
                  <a:schemeClr val="dk1"/>
                </a:solidFill>
                <a:latin typeface="Comic Sans MS"/>
                <a:ea typeface="Comic Sans MS"/>
                <a:cs typeface="Comic Sans MS"/>
                <a:sym typeface="Comic Sans MS"/>
              </a:rPr>
              <a:t>Recap key takeaways</a:t>
            </a:r>
            <a:endParaRPr sz="800">
              <a:solidFill>
                <a:schemeClr val="dk1"/>
              </a:solidFill>
              <a:latin typeface="Comic Sans MS"/>
              <a:ea typeface="Comic Sans MS"/>
              <a:cs typeface="Comic Sans MS"/>
              <a:sym typeface="Comic Sans MS"/>
            </a:endParaRPr>
          </a:p>
          <a:p>
            <a:pPr marL="457200" lvl="0" indent="-279400" algn="l" rtl="0">
              <a:spcBef>
                <a:spcPts val="0"/>
              </a:spcBef>
              <a:spcAft>
                <a:spcPts val="0"/>
              </a:spcAft>
              <a:buClr>
                <a:schemeClr val="dk1"/>
              </a:buClr>
              <a:buSzPts val="800"/>
              <a:buFont typeface="Comic Sans MS"/>
              <a:buChar char="●"/>
            </a:pPr>
            <a:r>
              <a:rPr lang="en" sz="800">
                <a:solidFill>
                  <a:schemeClr val="dk1"/>
                </a:solidFill>
                <a:latin typeface="Comic Sans MS"/>
                <a:ea typeface="Comic Sans MS"/>
                <a:cs typeface="Comic Sans MS"/>
                <a:sym typeface="Comic Sans MS"/>
              </a:rPr>
              <a:t>Signposting further training/resources (e.g., WIDGIT online tutorials, SENDCo support, DfE guidance)</a:t>
            </a:r>
            <a:endParaRPr sz="800">
              <a:solidFill>
                <a:schemeClr val="dk1"/>
              </a:solidFill>
              <a:latin typeface="Comic Sans MS"/>
              <a:ea typeface="Comic Sans MS"/>
              <a:cs typeface="Comic Sans MS"/>
              <a:sym typeface="Comic Sans MS"/>
            </a:endParaRPr>
          </a:p>
          <a:p>
            <a:pPr marL="457200" lvl="0" indent="-279400" algn="l" rtl="0">
              <a:spcBef>
                <a:spcPts val="0"/>
              </a:spcBef>
              <a:spcAft>
                <a:spcPts val="0"/>
              </a:spcAft>
              <a:buClr>
                <a:schemeClr val="dk1"/>
              </a:buClr>
              <a:buSzPts val="800"/>
              <a:buFont typeface="Comic Sans MS"/>
              <a:buChar char="●"/>
            </a:pPr>
            <a:r>
              <a:rPr lang="en" sz="800">
                <a:solidFill>
                  <a:schemeClr val="dk1"/>
                </a:solidFill>
                <a:latin typeface="Comic Sans MS"/>
                <a:ea typeface="Comic Sans MS"/>
                <a:cs typeface="Comic Sans MS"/>
                <a:sym typeface="Comic Sans MS"/>
              </a:rPr>
              <a:t>Exit slip: “One change I’ll make next week…”</a:t>
            </a:r>
            <a:br>
              <a:rPr lang="en" sz="800">
                <a:solidFill>
                  <a:schemeClr val="dk1"/>
                </a:solidFill>
                <a:latin typeface="Comic Sans MS"/>
                <a:ea typeface="Comic Sans MS"/>
                <a:cs typeface="Comic Sans MS"/>
                <a:sym typeface="Comic Sans MS"/>
              </a:rPr>
            </a:br>
            <a:endParaRPr sz="8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en" sz="600">
                <a:solidFill>
                  <a:schemeClr val="dk1"/>
                </a:solidFill>
                <a:latin typeface="Comic Sans MS"/>
                <a:ea typeface="Comic Sans MS"/>
                <a:cs typeface="Comic Sans MS"/>
                <a:sym typeface="Comic Sans MS"/>
              </a:rPr>
              <a:t>📦 </a:t>
            </a:r>
            <a:r>
              <a:rPr lang="en" sz="600" i="1">
                <a:solidFill>
                  <a:schemeClr val="dk1"/>
                </a:solidFill>
                <a:latin typeface="Comic Sans MS"/>
                <a:ea typeface="Comic Sans MS"/>
                <a:cs typeface="Comic Sans MS"/>
                <a:sym typeface="Comic Sans MS"/>
              </a:rPr>
              <a:t>Optional takeaway:</a:t>
            </a:r>
            <a:r>
              <a:rPr lang="en" sz="600">
                <a:solidFill>
                  <a:schemeClr val="dk1"/>
                </a:solidFill>
                <a:latin typeface="Comic Sans MS"/>
                <a:ea typeface="Comic Sans MS"/>
                <a:cs typeface="Comic Sans MS"/>
                <a:sym typeface="Comic Sans MS"/>
              </a:rPr>
              <a:t> Printed “WIDGIT Quick Start for KS2” guide &amp; planning template</a:t>
            </a:r>
            <a:endParaRPr sz="600">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800"/>
              <a:buFont typeface="Arial"/>
              <a:buNone/>
            </a:pPr>
            <a:endParaRPr sz="800" b="1">
              <a:solidFill>
                <a:schemeClr val="dk1"/>
              </a:solidFill>
              <a:latin typeface="Comic Sans MS"/>
              <a:ea typeface="Comic Sans MS"/>
              <a:cs typeface="Comic Sans MS"/>
              <a:sym typeface="Comic Sans MS"/>
            </a:endParaRPr>
          </a:p>
        </p:txBody>
      </p:sp>
      <p:pic>
        <p:nvPicPr>
          <p:cNvPr id="64" name="Google Shape;64;p2"/>
          <p:cNvPicPr preferRelativeResize="0"/>
          <p:nvPr/>
        </p:nvPicPr>
        <p:blipFill>
          <a:blip r:embed="rId3">
            <a:alphaModFix/>
          </a:blip>
          <a:stretch>
            <a:fillRect/>
          </a:stretch>
        </p:blipFill>
        <p:spPr>
          <a:xfrm>
            <a:off x="0" y="-114300"/>
            <a:ext cx="2533650" cy="525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84" name="Google Shape;184;p20"/>
          <p:cNvSpPr txBox="1">
            <a:spLocks noGrp="1"/>
          </p:cNvSpPr>
          <p:nvPr>
            <p:ph type="body" idx="1"/>
          </p:nvPr>
        </p:nvSpPr>
        <p:spPr>
          <a:xfrm>
            <a:off x="311700" y="3188325"/>
            <a:ext cx="8520600" cy="1380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Examples of Widgit in the community (Royal Lemmington Spa)</a:t>
            </a:r>
            <a:endParaRPr/>
          </a:p>
        </p:txBody>
      </p:sp>
      <p:pic>
        <p:nvPicPr>
          <p:cNvPr id="185" name="Google Shape;185;p20" title="IMG_1462.jpg"/>
          <p:cNvPicPr preferRelativeResize="0"/>
          <p:nvPr/>
        </p:nvPicPr>
        <p:blipFill rotWithShape="1">
          <a:blip r:embed="rId3">
            <a:alphaModFix/>
          </a:blip>
          <a:srcRect/>
          <a:stretch/>
        </p:blipFill>
        <p:spPr>
          <a:xfrm>
            <a:off x="0" y="0"/>
            <a:ext cx="3847450" cy="2885576"/>
          </a:xfrm>
          <a:prstGeom prst="rect">
            <a:avLst/>
          </a:prstGeom>
          <a:noFill/>
          <a:ln>
            <a:noFill/>
          </a:ln>
        </p:spPr>
      </p:pic>
      <p:pic>
        <p:nvPicPr>
          <p:cNvPr id="186" name="Google Shape;186;p20" title="IMG_1468.jpg"/>
          <p:cNvPicPr preferRelativeResize="0"/>
          <p:nvPr/>
        </p:nvPicPr>
        <p:blipFill rotWithShape="1">
          <a:blip r:embed="rId4">
            <a:alphaModFix/>
          </a:blip>
          <a:srcRect/>
          <a:stretch/>
        </p:blipFill>
        <p:spPr>
          <a:xfrm>
            <a:off x="4024499" y="0"/>
            <a:ext cx="2164182" cy="2885576"/>
          </a:xfrm>
          <a:prstGeom prst="rect">
            <a:avLst/>
          </a:prstGeom>
          <a:noFill/>
          <a:ln>
            <a:noFill/>
          </a:ln>
        </p:spPr>
      </p:pic>
      <p:pic>
        <p:nvPicPr>
          <p:cNvPr id="187" name="Google Shape;187;p20" title="IMG_1469.jpg"/>
          <p:cNvPicPr preferRelativeResize="0"/>
          <p:nvPr/>
        </p:nvPicPr>
        <p:blipFill rotWithShape="1">
          <a:blip r:embed="rId5">
            <a:alphaModFix/>
          </a:blip>
          <a:srcRect l="11719" t="31325" r="23677" b="12571"/>
          <a:stretch/>
        </p:blipFill>
        <p:spPr>
          <a:xfrm>
            <a:off x="6463574" y="1"/>
            <a:ext cx="2492099" cy="2885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body" idx="1"/>
          </p:nvPr>
        </p:nvSpPr>
        <p:spPr>
          <a:xfrm>
            <a:off x="311700" y="1617950"/>
            <a:ext cx="8520600" cy="29508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800"/>
              <a:buNone/>
            </a:pPr>
            <a:r>
              <a:rPr lang="en" sz="3800"/>
              <a:t>Please do take the time to look at resources being used in KS2 classrooms and ask questions. </a:t>
            </a:r>
            <a:endParaRPr sz="3800"/>
          </a:p>
        </p:txBody>
      </p:sp>
      <p:pic>
        <p:nvPicPr>
          <p:cNvPr id="193" name="Google Shape;193;p21"/>
          <p:cNvPicPr preferRelativeResize="0"/>
          <p:nvPr/>
        </p:nvPicPr>
        <p:blipFill>
          <a:blip r:embed="rId3">
            <a:alphaModFix/>
          </a:blip>
          <a:stretch>
            <a:fillRect/>
          </a:stretch>
        </p:blipFill>
        <p:spPr>
          <a:xfrm>
            <a:off x="2460825" y="107031"/>
            <a:ext cx="4222350" cy="1374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2500" b="1"/>
              <a:t>Getting Started in WIDGIT Online</a:t>
            </a:r>
            <a:endParaRPr sz="2500" b="1"/>
          </a:p>
          <a:p>
            <a:pPr marL="0" lvl="0" indent="0" algn="l" rtl="0">
              <a:lnSpc>
                <a:spcPct val="100000"/>
              </a:lnSpc>
              <a:spcBef>
                <a:spcPts val="400"/>
              </a:spcBef>
              <a:spcAft>
                <a:spcPts val="0"/>
              </a:spcAft>
              <a:buSzPts val="2800"/>
              <a:buNone/>
            </a:pPr>
            <a:endParaRPr/>
          </a:p>
        </p:txBody>
      </p:sp>
      <p:sp>
        <p:nvSpPr>
          <p:cNvPr id="199" name="Google Shape;199;p22"/>
          <p:cNvSpPr txBox="1">
            <a:spLocks noGrp="1"/>
          </p:cNvSpPr>
          <p:nvPr>
            <p:ph type="body" idx="1"/>
          </p:nvPr>
        </p:nvSpPr>
        <p:spPr>
          <a:xfrm>
            <a:off x="311700" y="1152475"/>
            <a:ext cx="8520600" cy="3845100"/>
          </a:xfrm>
          <a:prstGeom prst="rect">
            <a:avLst/>
          </a:prstGeom>
          <a:noFill/>
          <a:ln>
            <a:noFill/>
          </a:ln>
        </p:spPr>
        <p:txBody>
          <a:bodyPr spcFirstLastPara="1" wrap="square" lIns="91425" tIns="91425" rIns="91425" bIns="91425" anchor="t" anchorCtr="0">
            <a:normAutofit fontScale="85000" lnSpcReduction="20000"/>
          </a:bodyPr>
          <a:lstStyle/>
          <a:p>
            <a:pPr marL="457200" lvl="0" indent="-363537" algn="l" rtl="0">
              <a:lnSpc>
                <a:spcPct val="115000"/>
              </a:lnSpc>
              <a:spcBef>
                <a:spcPts val="1200"/>
              </a:spcBef>
              <a:spcAft>
                <a:spcPts val="0"/>
              </a:spcAft>
              <a:buClr>
                <a:schemeClr val="dk1"/>
              </a:buClr>
              <a:buSzPct val="100000"/>
              <a:buAutoNum type="arabicPeriod"/>
            </a:pPr>
            <a:r>
              <a:rPr lang="en" sz="2500">
                <a:solidFill>
                  <a:schemeClr val="dk1"/>
                </a:solidFill>
              </a:rPr>
              <a:t>Go to:</a:t>
            </a:r>
            <a:r>
              <a:rPr lang="en" sz="2500">
                <a:solidFill>
                  <a:schemeClr val="dk1"/>
                </a:solidFill>
                <a:uFill>
                  <a:noFill/>
                </a:uFill>
                <a:hlinkClick r:id="rId3">
                  <a:extLst>
                    <a:ext uri="{A12FA001-AC4F-418D-AE19-62706E023703}">
                      <ahyp:hlinkClr xmlns:ahyp="http://schemas.microsoft.com/office/drawing/2018/hyperlinkcolor" val="tx"/>
                    </a:ext>
                  </a:extLst>
                </a:hlinkClick>
              </a:rPr>
              <a:t> </a:t>
            </a:r>
            <a:r>
              <a:rPr lang="en" sz="2500" u="sng">
                <a:solidFill>
                  <a:schemeClr val="hlink"/>
                </a:solidFill>
                <a:hlinkClick r:id="rId3"/>
              </a:rPr>
              <a:t>www.widgitonline.com</a:t>
            </a:r>
            <a:br>
              <a:rPr lang="en" sz="2500" u="sng">
                <a:solidFill>
                  <a:schemeClr val="hlink"/>
                </a:solidFill>
                <a:hlinkClick r:id="rId3"/>
              </a:rPr>
            </a:br>
            <a:endParaRPr sz="2500" u="sng">
              <a:solidFill>
                <a:schemeClr val="hlink"/>
              </a:solidFill>
            </a:endParaRPr>
          </a:p>
          <a:p>
            <a:pPr marL="457200" lvl="0" indent="-363537" algn="l" rtl="0">
              <a:lnSpc>
                <a:spcPct val="115000"/>
              </a:lnSpc>
              <a:spcBef>
                <a:spcPts val="0"/>
              </a:spcBef>
              <a:spcAft>
                <a:spcPts val="0"/>
              </a:spcAft>
              <a:buClr>
                <a:schemeClr val="dk1"/>
              </a:buClr>
              <a:buSzPct val="100000"/>
              <a:buAutoNum type="arabicPeriod"/>
            </a:pPr>
            <a:r>
              <a:rPr lang="en" sz="2500">
                <a:solidFill>
                  <a:schemeClr val="dk1"/>
                </a:solidFill>
              </a:rPr>
              <a:t>Log in with your school account</a:t>
            </a:r>
            <a:br>
              <a:rPr lang="en" sz="2500">
                <a:solidFill>
                  <a:schemeClr val="dk1"/>
                </a:solidFill>
              </a:rPr>
            </a:br>
            <a:endParaRPr sz="2500">
              <a:solidFill>
                <a:schemeClr val="dk1"/>
              </a:solidFill>
            </a:endParaRPr>
          </a:p>
          <a:p>
            <a:pPr marL="457200" lvl="0" indent="-363537" algn="l" rtl="0">
              <a:lnSpc>
                <a:spcPct val="115000"/>
              </a:lnSpc>
              <a:spcBef>
                <a:spcPts val="0"/>
              </a:spcBef>
              <a:spcAft>
                <a:spcPts val="0"/>
              </a:spcAft>
              <a:buClr>
                <a:schemeClr val="dk1"/>
              </a:buClr>
              <a:buSzPct val="100000"/>
              <a:buAutoNum type="arabicPeriod"/>
            </a:pPr>
            <a:r>
              <a:rPr lang="en" sz="2500">
                <a:solidFill>
                  <a:schemeClr val="dk1"/>
                </a:solidFill>
              </a:rPr>
              <a:t>Choose a template or create a new document</a:t>
            </a:r>
            <a:br>
              <a:rPr lang="en" sz="2500">
                <a:solidFill>
                  <a:schemeClr val="dk1"/>
                </a:solidFill>
              </a:rPr>
            </a:br>
            <a:endParaRPr sz="2500">
              <a:solidFill>
                <a:schemeClr val="dk1"/>
              </a:solidFill>
            </a:endParaRPr>
          </a:p>
          <a:p>
            <a:pPr marL="457200" lvl="0" indent="-363537" algn="l" rtl="0">
              <a:lnSpc>
                <a:spcPct val="115000"/>
              </a:lnSpc>
              <a:spcBef>
                <a:spcPts val="0"/>
              </a:spcBef>
              <a:spcAft>
                <a:spcPts val="0"/>
              </a:spcAft>
              <a:buClr>
                <a:schemeClr val="dk1"/>
              </a:buClr>
              <a:buSzPct val="100000"/>
              <a:buAutoNum type="arabicPeriod"/>
            </a:pPr>
            <a:r>
              <a:rPr lang="en" sz="2500">
                <a:solidFill>
                  <a:schemeClr val="dk1"/>
                </a:solidFill>
              </a:rPr>
              <a:t>Add symbols by typing words (auto-generates symbols)</a:t>
            </a:r>
            <a:br>
              <a:rPr lang="en" sz="2500">
                <a:solidFill>
                  <a:schemeClr val="dk1"/>
                </a:solidFill>
              </a:rPr>
            </a:br>
            <a:endParaRPr sz="2500">
              <a:solidFill>
                <a:schemeClr val="dk1"/>
              </a:solidFill>
            </a:endParaRPr>
          </a:p>
          <a:p>
            <a:pPr marL="457200" lvl="0" indent="-363537" algn="l" rtl="0">
              <a:lnSpc>
                <a:spcPct val="115000"/>
              </a:lnSpc>
              <a:spcBef>
                <a:spcPts val="0"/>
              </a:spcBef>
              <a:spcAft>
                <a:spcPts val="0"/>
              </a:spcAft>
              <a:buClr>
                <a:schemeClr val="dk1"/>
              </a:buClr>
              <a:buSzPct val="100000"/>
              <a:buAutoNum type="arabicPeriod"/>
            </a:pPr>
            <a:r>
              <a:rPr lang="en" sz="2500">
                <a:solidFill>
                  <a:schemeClr val="dk1"/>
                </a:solidFill>
              </a:rPr>
              <a:t>Format layout (columns, spacing, images)</a:t>
            </a:r>
            <a:br>
              <a:rPr lang="en" sz="2500">
                <a:solidFill>
                  <a:schemeClr val="dk1"/>
                </a:solidFill>
              </a:rPr>
            </a:br>
            <a:endParaRPr sz="2500">
              <a:solidFill>
                <a:schemeClr val="dk1"/>
              </a:solidFill>
            </a:endParaRPr>
          </a:p>
          <a:p>
            <a:pPr marL="457200" lvl="0" indent="-363537" algn="l" rtl="0">
              <a:lnSpc>
                <a:spcPct val="115000"/>
              </a:lnSpc>
              <a:spcBef>
                <a:spcPts val="0"/>
              </a:spcBef>
              <a:spcAft>
                <a:spcPts val="0"/>
              </a:spcAft>
              <a:buClr>
                <a:schemeClr val="dk1"/>
              </a:buClr>
              <a:buSzPct val="100000"/>
              <a:buAutoNum type="arabicPeriod"/>
            </a:pPr>
            <a:r>
              <a:rPr lang="en" sz="2500">
                <a:solidFill>
                  <a:schemeClr val="dk1"/>
                </a:solidFill>
              </a:rPr>
              <a:t>Print or save as PDF</a:t>
            </a:r>
            <a:endParaRPr/>
          </a:p>
        </p:txBody>
      </p:sp>
      <p:pic>
        <p:nvPicPr>
          <p:cNvPr id="200" name="Google Shape;200;p22"/>
          <p:cNvPicPr preferRelativeResize="0"/>
          <p:nvPr/>
        </p:nvPicPr>
        <p:blipFill rotWithShape="1">
          <a:blip r:embed="rId4">
            <a:alphaModFix/>
          </a:blip>
          <a:srcRect/>
          <a:stretch/>
        </p:blipFill>
        <p:spPr>
          <a:xfrm>
            <a:off x="6004368" y="122881"/>
            <a:ext cx="2959888" cy="894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3"/>
          <p:cNvSpPr txBox="1">
            <a:spLocks noGrp="1"/>
          </p:cNvSpPr>
          <p:nvPr>
            <p:ph type="title"/>
          </p:nvPr>
        </p:nvSpPr>
        <p:spPr>
          <a:xfrm>
            <a:off x="311700" y="922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500" b="1">
                <a:latin typeface="Comic Sans MS"/>
                <a:ea typeface="Comic Sans MS"/>
                <a:cs typeface="Comic Sans MS"/>
                <a:sym typeface="Comic Sans MS"/>
              </a:rPr>
              <a:t>Hands-on Activity: WIDGIT in Action</a:t>
            </a:r>
            <a:endParaRPr sz="3500"/>
          </a:p>
        </p:txBody>
      </p:sp>
      <p:sp>
        <p:nvSpPr>
          <p:cNvPr id="206" name="Google Shape;206;p23"/>
          <p:cNvSpPr txBox="1">
            <a:spLocks noGrp="1"/>
          </p:cNvSpPr>
          <p:nvPr>
            <p:ph type="body" idx="1"/>
          </p:nvPr>
        </p:nvSpPr>
        <p:spPr>
          <a:xfrm>
            <a:off x="0" y="1152475"/>
            <a:ext cx="9144000" cy="3856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600" i="1">
                <a:solidFill>
                  <a:srgbClr val="000000"/>
                </a:solidFill>
              </a:rPr>
              <a:t>Within your class you have broad range of children including those who have SEND, EAL and low literacy levels. You have one TA. How can you use Widgit to support independent learning for all? </a:t>
            </a:r>
            <a:br>
              <a:rPr lang="en" i="1">
                <a:solidFill>
                  <a:srgbClr val="000000"/>
                </a:solidFill>
                <a:latin typeface="Comic Sans MS"/>
                <a:ea typeface="Comic Sans MS"/>
                <a:cs typeface="Comic Sans MS"/>
                <a:sym typeface="Comic Sans MS"/>
              </a:rPr>
            </a:br>
            <a:endParaRPr i="1">
              <a:solidFill>
                <a:srgbClr val="000000"/>
              </a:solidFill>
              <a:latin typeface="Comic Sans MS"/>
              <a:ea typeface="Comic Sans MS"/>
              <a:cs typeface="Comic Sans MS"/>
              <a:sym typeface="Comic Sans MS"/>
            </a:endParaRPr>
          </a:p>
          <a:p>
            <a:pPr marL="0" lvl="0" indent="0" algn="l" rtl="0">
              <a:lnSpc>
                <a:spcPct val="100000"/>
              </a:lnSpc>
              <a:spcBef>
                <a:spcPts val="1200"/>
              </a:spcBef>
              <a:spcAft>
                <a:spcPts val="0"/>
              </a:spcAft>
              <a:buSzPts val="1800"/>
              <a:buNone/>
            </a:pPr>
            <a:r>
              <a:rPr lang="en" sz="2700" i="1">
                <a:solidFill>
                  <a:srgbClr val="000000"/>
                </a:solidFill>
                <a:latin typeface="Comic Sans MS"/>
                <a:ea typeface="Comic Sans MS"/>
                <a:cs typeface="Comic Sans MS"/>
                <a:sym typeface="Comic Sans MS"/>
              </a:rPr>
              <a:t>Goal:</a:t>
            </a:r>
            <a:r>
              <a:rPr lang="en" sz="2700">
                <a:solidFill>
                  <a:srgbClr val="000000"/>
                </a:solidFill>
                <a:latin typeface="Comic Sans MS"/>
                <a:ea typeface="Comic Sans MS"/>
                <a:cs typeface="Comic Sans MS"/>
                <a:sym typeface="Comic Sans MS"/>
              </a:rPr>
              <a:t> prepare an English resource to support the </a:t>
            </a:r>
            <a:r>
              <a:rPr lang="en" sz="2700" b="1">
                <a:solidFill>
                  <a:srgbClr val="000000"/>
                </a:solidFill>
                <a:latin typeface="Comic Sans MS"/>
                <a:ea typeface="Comic Sans MS"/>
                <a:cs typeface="Comic Sans MS"/>
                <a:sym typeface="Comic Sans MS"/>
              </a:rPr>
              <a:t>Learning Objective: I can use adjectives to describe what a character looks like and how they behave.</a:t>
            </a:r>
            <a:endParaRPr sz="2700" b="1">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endParaRPr sz="2100" b="1">
              <a:solidFill>
                <a:srgbClr val="000000"/>
              </a:solidFill>
              <a:latin typeface="Comic Sans MS"/>
              <a:ea typeface="Comic Sans MS"/>
              <a:cs typeface="Comic Sans MS"/>
              <a:sym typeface="Comic Sans MS"/>
            </a:endParaRPr>
          </a:p>
          <a:p>
            <a:pPr marL="0" lvl="0" indent="0" algn="l" rtl="0">
              <a:lnSpc>
                <a:spcPct val="115000"/>
              </a:lnSpc>
              <a:spcBef>
                <a:spcPts val="0"/>
              </a:spcBef>
              <a:spcAft>
                <a:spcPts val="0"/>
              </a:spcAft>
              <a:buSzPts val="1800"/>
              <a:buNone/>
            </a:pPr>
            <a:r>
              <a:rPr lang="en">
                <a:solidFill>
                  <a:srgbClr val="000000"/>
                </a:solidFill>
              </a:rPr>
              <a:t>Things to consider - What are potential barriers to learning? </a:t>
            </a:r>
            <a:endParaRPr>
              <a:solidFill>
                <a:srgbClr val="000000"/>
              </a:solidFill>
            </a:endParaRPr>
          </a:p>
          <a:p>
            <a:pPr marL="0" lvl="0" indent="0" algn="l" rtl="0">
              <a:lnSpc>
                <a:spcPct val="115000"/>
              </a:lnSpc>
              <a:spcBef>
                <a:spcPts val="1200"/>
              </a:spcBef>
              <a:spcAft>
                <a:spcPts val="1200"/>
              </a:spcAft>
              <a:buSzPts val="1800"/>
              <a:buNone/>
            </a:pPr>
            <a:r>
              <a:rPr lang="en">
                <a:solidFill>
                  <a:srgbClr val="000000"/>
                </a:solidFill>
              </a:rPr>
              <a:t>How can you promote independence? </a:t>
            </a:r>
            <a:endParaRPr>
              <a:solidFill>
                <a:srgbClr val="000000"/>
              </a:solidFill>
            </a:endParaRPr>
          </a:p>
        </p:txBody>
      </p:sp>
      <p:pic>
        <p:nvPicPr>
          <p:cNvPr id="207" name="Google Shape;207;p23"/>
          <p:cNvPicPr preferRelativeResize="0"/>
          <p:nvPr/>
        </p:nvPicPr>
        <p:blipFill rotWithShape="1">
          <a:blip r:embed="rId3">
            <a:alphaModFix/>
          </a:blip>
          <a:srcRect/>
          <a:stretch/>
        </p:blipFill>
        <p:spPr>
          <a:xfrm>
            <a:off x="7988425" y="3497475"/>
            <a:ext cx="1155575" cy="16460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sz="3500" b="1"/>
              <a:t>How Did Use WIDGIT?</a:t>
            </a:r>
            <a:endParaRPr sz="3500"/>
          </a:p>
        </p:txBody>
      </p:sp>
      <p:sp>
        <p:nvSpPr>
          <p:cNvPr id="213" name="Google Shape;213;p24"/>
          <p:cNvSpPr txBox="1">
            <a:spLocks noGrp="1"/>
          </p:cNvSpPr>
          <p:nvPr>
            <p:ph type="body" idx="1"/>
          </p:nvPr>
        </p:nvSpPr>
        <p:spPr>
          <a:xfrm>
            <a:off x="175150" y="1141100"/>
            <a:ext cx="8520600" cy="34164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lnSpc>
                <a:spcPct val="115000"/>
              </a:lnSpc>
              <a:spcBef>
                <a:spcPts val="1400"/>
              </a:spcBef>
              <a:spcAft>
                <a:spcPts val="0"/>
              </a:spcAft>
              <a:buClr>
                <a:schemeClr val="dk1"/>
              </a:buClr>
              <a:buSzPct val="84615"/>
              <a:buFont typeface="Arial"/>
              <a:buNone/>
            </a:pPr>
            <a:endParaRPr sz="1300" b="1">
              <a:solidFill>
                <a:schemeClr val="dk1"/>
              </a:solidFill>
            </a:endParaRPr>
          </a:p>
          <a:p>
            <a:pPr marL="0" lvl="0" indent="0" algn="l" rtl="0">
              <a:lnSpc>
                <a:spcPct val="115000"/>
              </a:lnSpc>
              <a:spcBef>
                <a:spcPts val="1200"/>
              </a:spcBef>
              <a:spcAft>
                <a:spcPts val="0"/>
              </a:spcAft>
              <a:buSzPct val="73469"/>
              <a:buNone/>
            </a:pPr>
            <a:r>
              <a:rPr lang="en" sz="3500">
                <a:solidFill>
                  <a:schemeClr val="dk1"/>
                </a:solidFill>
              </a:rPr>
              <a:t>Visual task instructions (e.g., “Draw, Write, Check”)</a:t>
            </a:r>
            <a:br>
              <a:rPr lang="en" sz="3500">
                <a:solidFill>
                  <a:schemeClr val="dk1"/>
                </a:solidFill>
              </a:rPr>
            </a:br>
            <a:r>
              <a:rPr lang="en" sz="3500">
                <a:solidFill>
                  <a:schemeClr val="dk1"/>
                </a:solidFill>
              </a:rPr>
              <a:t> </a:t>
            </a:r>
            <a:endParaRPr sz="3500">
              <a:solidFill>
                <a:schemeClr val="dk1"/>
              </a:solidFill>
            </a:endParaRPr>
          </a:p>
          <a:p>
            <a:pPr marL="0" lvl="0" indent="0" algn="l" rtl="0">
              <a:lnSpc>
                <a:spcPct val="115000"/>
              </a:lnSpc>
              <a:spcBef>
                <a:spcPts val="1200"/>
              </a:spcBef>
              <a:spcAft>
                <a:spcPts val="0"/>
              </a:spcAft>
              <a:buSzPct val="73469"/>
              <a:buNone/>
            </a:pPr>
            <a:r>
              <a:rPr lang="en" sz="3500">
                <a:solidFill>
                  <a:schemeClr val="dk1"/>
                </a:solidFill>
              </a:rPr>
              <a:t>Symbol-supported LO with key vocabulary</a:t>
            </a:r>
            <a:br>
              <a:rPr lang="en" sz="3500">
                <a:solidFill>
                  <a:schemeClr val="dk1"/>
                </a:solidFill>
              </a:rPr>
            </a:br>
            <a:r>
              <a:rPr lang="en" sz="3500">
                <a:solidFill>
                  <a:schemeClr val="dk1"/>
                </a:solidFill>
              </a:rPr>
              <a:t> </a:t>
            </a:r>
            <a:endParaRPr sz="3500">
              <a:solidFill>
                <a:schemeClr val="dk1"/>
              </a:solidFill>
            </a:endParaRPr>
          </a:p>
          <a:p>
            <a:pPr marL="0" lvl="0" indent="0" algn="l" rtl="0">
              <a:lnSpc>
                <a:spcPct val="115000"/>
              </a:lnSpc>
              <a:spcBef>
                <a:spcPts val="1200"/>
              </a:spcBef>
              <a:spcAft>
                <a:spcPts val="0"/>
              </a:spcAft>
              <a:buSzPct val="73469"/>
              <a:buNone/>
            </a:pPr>
            <a:r>
              <a:rPr lang="en" sz="3500">
                <a:solidFill>
                  <a:schemeClr val="dk1"/>
                </a:solidFill>
              </a:rPr>
              <a:t>Vocab mat with adjectives</a:t>
            </a:r>
            <a:br>
              <a:rPr lang="en" sz="3500">
                <a:solidFill>
                  <a:schemeClr val="dk1"/>
                </a:solidFill>
              </a:rPr>
            </a:br>
            <a:r>
              <a:rPr lang="en" sz="3500">
                <a:solidFill>
                  <a:schemeClr val="dk1"/>
                </a:solidFill>
              </a:rPr>
              <a:t> </a:t>
            </a:r>
            <a:endParaRPr sz="3500">
              <a:solidFill>
                <a:schemeClr val="dk1"/>
              </a:solidFill>
            </a:endParaRPr>
          </a:p>
          <a:p>
            <a:pPr marL="0" lvl="0" indent="0" algn="l" rtl="0">
              <a:lnSpc>
                <a:spcPct val="115000"/>
              </a:lnSpc>
              <a:spcBef>
                <a:spcPts val="1200"/>
              </a:spcBef>
              <a:spcAft>
                <a:spcPts val="1200"/>
              </a:spcAft>
              <a:buSzPct val="73469"/>
              <a:buNone/>
            </a:pPr>
            <a:r>
              <a:rPr lang="en" sz="3500">
                <a:solidFill>
                  <a:schemeClr val="dk1"/>
                </a:solidFill>
              </a:rPr>
              <a:t>Step-by-step guide to character creation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219" name="Google Shape;219;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r>
              <a:rPr lang="en" sz="4500">
                <a:solidFill>
                  <a:schemeClr val="dk1"/>
                </a:solidFill>
                <a:latin typeface="Comic Sans MS"/>
                <a:ea typeface="Comic Sans MS"/>
                <a:cs typeface="Comic Sans MS"/>
                <a:sym typeface="Comic Sans MS"/>
              </a:rPr>
              <a:t> “One change I’ll make next week…”</a:t>
            </a:r>
            <a:endParaRPr sz="4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r>
              <a:rPr lang="en" sz="5500">
                <a:solidFill>
                  <a:schemeClr val="dk1"/>
                </a:solidFill>
                <a:latin typeface="Comic Sans MS"/>
                <a:ea typeface="Comic Sans MS"/>
                <a:cs typeface="Comic Sans MS"/>
                <a:sym typeface="Comic Sans MS"/>
              </a:rPr>
              <a:t>Describe your classroom using three words.</a:t>
            </a:r>
            <a:endParaRPr sz="5500"/>
          </a:p>
        </p:txBody>
      </p:sp>
      <p:pic>
        <p:nvPicPr>
          <p:cNvPr id="70" name="Google Shape;70;p3"/>
          <p:cNvPicPr preferRelativeResize="0"/>
          <p:nvPr/>
        </p:nvPicPr>
        <p:blipFill rotWithShape="1">
          <a:blip r:embed="rId3">
            <a:alphaModFix/>
          </a:blip>
          <a:srcRect/>
          <a:stretch/>
        </p:blipFill>
        <p:spPr>
          <a:xfrm>
            <a:off x="7755975" y="191425"/>
            <a:ext cx="1028700" cy="914400"/>
          </a:xfrm>
          <a:prstGeom prst="rect">
            <a:avLst/>
          </a:prstGeom>
          <a:noFill/>
          <a:ln>
            <a:noFill/>
          </a:ln>
        </p:spPr>
      </p:pic>
      <p:pic>
        <p:nvPicPr>
          <p:cNvPr id="71" name="Google Shape;71;p3"/>
          <p:cNvPicPr preferRelativeResize="0"/>
          <p:nvPr/>
        </p:nvPicPr>
        <p:blipFill rotWithShape="1">
          <a:blip r:embed="rId4">
            <a:alphaModFix/>
          </a:blip>
          <a:srcRect/>
          <a:stretch/>
        </p:blipFill>
        <p:spPr>
          <a:xfrm>
            <a:off x="311700" y="4066925"/>
            <a:ext cx="865335" cy="84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ts val="990"/>
              <a:buFont typeface="Arial"/>
              <a:buNone/>
            </a:pPr>
            <a:r>
              <a:rPr lang="en" sz="4500" u="sng">
                <a:latin typeface="Comic Sans MS"/>
                <a:ea typeface="Comic Sans MS"/>
                <a:cs typeface="Comic Sans MS"/>
                <a:sym typeface="Comic Sans MS"/>
              </a:rPr>
              <a:t>Overview of session goals</a:t>
            </a:r>
            <a:endParaRPr u="sng"/>
          </a:p>
        </p:txBody>
      </p:sp>
      <p:sp>
        <p:nvSpPr>
          <p:cNvPr id="77" name="Google Shape;77;p4"/>
          <p:cNvSpPr txBox="1">
            <a:spLocks noGrp="1"/>
          </p:cNvSpPr>
          <p:nvPr>
            <p:ph type="body" idx="1"/>
          </p:nvPr>
        </p:nvSpPr>
        <p:spPr>
          <a:xfrm>
            <a:off x="243425" y="152800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4300">
                <a:solidFill>
                  <a:schemeClr val="dk1"/>
                </a:solidFill>
                <a:latin typeface="Comic Sans MS"/>
                <a:ea typeface="Comic Sans MS"/>
                <a:cs typeface="Comic Sans MS"/>
                <a:sym typeface="Comic Sans MS"/>
              </a:rPr>
              <a:t>Why adaptive teaching matters in Lower KS2</a:t>
            </a:r>
            <a:endParaRPr sz="4300">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SzPts val="1800"/>
              <a:buNone/>
            </a:pPr>
            <a:endParaRPr sz="4300">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SzPts val="1800"/>
              <a:buNone/>
            </a:pPr>
            <a:r>
              <a:rPr lang="en" sz="4300">
                <a:solidFill>
                  <a:schemeClr val="dk1"/>
                </a:solidFill>
                <a:latin typeface="Comic Sans MS"/>
                <a:ea typeface="Comic Sans MS"/>
                <a:cs typeface="Comic Sans MS"/>
                <a:sym typeface="Comic Sans MS"/>
              </a:rPr>
              <a:t>Introduction to WIDGIT (visual communication software)</a:t>
            </a:r>
            <a:endParaRPr sz="4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500" b="1">
                <a:latin typeface="Comic Sans MS"/>
                <a:ea typeface="Comic Sans MS"/>
                <a:cs typeface="Comic Sans MS"/>
                <a:sym typeface="Comic Sans MS"/>
              </a:rPr>
              <a:t>What is Adaptive Teaching?</a:t>
            </a:r>
            <a:endParaRPr sz="4500"/>
          </a:p>
        </p:txBody>
      </p:sp>
      <p:sp>
        <p:nvSpPr>
          <p:cNvPr id="83" name="Google Shape;83;p5"/>
          <p:cNvSpPr txBox="1">
            <a:spLocks noGrp="1"/>
          </p:cNvSpPr>
          <p:nvPr>
            <p:ph type="body" idx="1"/>
          </p:nvPr>
        </p:nvSpPr>
        <p:spPr>
          <a:xfrm>
            <a:off x="311700" y="4292100"/>
            <a:ext cx="8520600" cy="796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1800"/>
              <a:buNone/>
            </a:pPr>
            <a:r>
              <a:rPr lang="en" sz="1500" i="1">
                <a:solidFill>
                  <a:srgbClr val="263238"/>
                </a:solidFill>
                <a:latin typeface="Roboto"/>
                <a:ea typeface="Roboto"/>
                <a:cs typeface="Roboto"/>
                <a:sym typeface="Roboto"/>
              </a:rPr>
              <a:t>Being responsive to information about learning, then adjusting teaching to better match pupil need</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311700" y="445025"/>
            <a:ext cx="8520600" cy="572700"/>
          </a:xfrm>
          <a:prstGeom prst="rect">
            <a:avLst/>
          </a:prstGeom>
          <a:solidFill>
            <a:srgbClr val="FFF2CC"/>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207407"/>
              <a:buNone/>
            </a:pPr>
            <a:r>
              <a:rPr lang="en" sz="1500">
                <a:solidFill>
                  <a:srgbClr val="263238"/>
                </a:solidFill>
                <a:highlight>
                  <a:srgbClr val="FFF2CC"/>
                </a:highlight>
                <a:latin typeface="Roboto"/>
                <a:ea typeface="Roboto"/>
                <a:cs typeface="Roboto"/>
                <a:sym typeface="Roboto"/>
              </a:rPr>
              <a:t>The Early Career Framework breaks the term ​‘adaptive teaching’ into concrete recommendations for teaching. being responsive to information about learning, then adjusting teaching to better match pupil need</a:t>
            </a:r>
            <a:endParaRPr>
              <a:highlight>
                <a:srgbClr val="FFF2CC"/>
              </a:highlight>
            </a:endParaRPr>
          </a:p>
        </p:txBody>
      </p:sp>
      <p:sp>
        <p:nvSpPr>
          <p:cNvPr id="89" name="Google Shape;89;p6"/>
          <p:cNvSpPr txBox="1">
            <a:spLocks noGrp="1"/>
          </p:cNvSpPr>
          <p:nvPr>
            <p:ph type="body" idx="1"/>
          </p:nvPr>
        </p:nvSpPr>
        <p:spPr>
          <a:xfrm>
            <a:off x="311700" y="1152475"/>
            <a:ext cx="8520600" cy="4038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2700"/>
              </a:spcBef>
              <a:spcAft>
                <a:spcPts val="0"/>
              </a:spcAft>
              <a:buSzPts val="1800"/>
              <a:buNone/>
            </a:pPr>
            <a:r>
              <a:rPr lang="en" sz="3000">
                <a:solidFill>
                  <a:srgbClr val="263238"/>
                </a:solidFill>
                <a:latin typeface="Roboto"/>
                <a:ea typeface="Roboto"/>
                <a:cs typeface="Roboto"/>
                <a:sym typeface="Roboto"/>
              </a:rPr>
              <a:t>1. Anticipate barriers</a:t>
            </a:r>
            <a:endParaRPr sz="3000">
              <a:solidFill>
                <a:srgbClr val="263238"/>
              </a:solidFill>
              <a:latin typeface="Roboto"/>
              <a:ea typeface="Roboto"/>
              <a:cs typeface="Roboto"/>
              <a:sym typeface="Roboto"/>
            </a:endParaRPr>
          </a:p>
          <a:p>
            <a:pPr marL="0" lvl="0" indent="0" algn="l" rtl="0">
              <a:lnSpc>
                <a:spcPct val="115000"/>
              </a:lnSpc>
              <a:spcBef>
                <a:spcPts val="2700"/>
              </a:spcBef>
              <a:spcAft>
                <a:spcPts val="0"/>
              </a:spcAft>
              <a:buSzPts val="1800"/>
              <a:buNone/>
            </a:pPr>
            <a:r>
              <a:rPr lang="en" sz="3000">
                <a:solidFill>
                  <a:srgbClr val="263238"/>
                </a:solidFill>
                <a:latin typeface="Roboto"/>
                <a:ea typeface="Roboto"/>
                <a:cs typeface="Roboto"/>
                <a:sym typeface="Roboto"/>
              </a:rPr>
              <a:t>2. Plan to address them</a:t>
            </a:r>
            <a:endParaRPr sz="3000">
              <a:solidFill>
                <a:srgbClr val="263238"/>
              </a:solidFill>
              <a:latin typeface="Roboto"/>
              <a:ea typeface="Roboto"/>
              <a:cs typeface="Roboto"/>
              <a:sym typeface="Roboto"/>
            </a:endParaRPr>
          </a:p>
          <a:p>
            <a:pPr marL="0" lvl="0" indent="0" algn="l" rtl="0">
              <a:lnSpc>
                <a:spcPct val="115000"/>
              </a:lnSpc>
              <a:spcBef>
                <a:spcPts val="2700"/>
              </a:spcBef>
              <a:spcAft>
                <a:spcPts val="0"/>
              </a:spcAft>
              <a:buSzPts val="1800"/>
              <a:buNone/>
            </a:pPr>
            <a:r>
              <a:rPr lang="en" sz="3000">
                <a:solidFill>
                  <a:srgbClr val="263238"/>
                </a:solidFill>
                <a:latin typeface="Roboto"/>
                <a:ea typeface="Roboto"/>
                <a:cs typeface="Roboto"/>
                <a:sym typeface="Roboto"/>
              </a:rPr>
              <a:t>3. Use assessment to elicit evidence of learning</a:t>
            </a:r>
            <a:endParaRPr sz="3000">
              <a:solidFill>
                <a:srgbClr val="263238"/>
              </a:solidFill>
              <a:latin typeface="Roboto"/>
              <a:ea typeface="Roboto"/>
              <a:cs typeface="Roboto"/>
              <a:sym typeface="Roboto"/>
            </a:endParaRPr>
          </a:p>
          <a:p>
            <a:pPr marL="0" lvl="0" indent="0" algn="l" rtl="0">
              <a:lnSpc>
                <a:spcPct val="115000"/>
              </a:lnSpc>
              <a:spcBef>
                <a:spcPts val="2700"/>
              </a:spcBef>
              <a:spcAft>
                <a:spcPts val="2700"/>
              </a:spcAft>
              <a:buSzPts val="1800"/>
              <a:buNone/>
            </a:pPr>
            <a:r>
              <a:rPr lang="en" sz="3000">
                <a:solidFill>
                  <a:srgbClr val="263238"/>
                </a:solidFill>
                <a:latin typeface="Roboto"/>
                <a:ea typeface="Roboto"/>
                <a:cs typeface="Roboto"/>
                <a:sym typeface="Roboto"/>
              </a:rPr>
              <a:t>4. Make in-the-moment adaptations</a:t>
            </a:r>
            <a:endParaRPr sz="4600">
              <a:solidFill>
                <a:srgbClr val="263238"/>
              </a:solidFill>
              <a:latin typeface="Roboto"/>
              <a:ea typeface="Roboto"/>
              <a:cs typeface="Roboto"/>
              <a:sym typeface="Roboto"/>
            </a:endParaRPr>
          </a:p>
        </p:txBody>
      </p:sp>
      <p:sp>
        <p:nvSpPr>
          <p:cNvPr id="90" name="Google Shape;90;p6"/>
          <p:cNvSpPr txBox="1"/>
          <p:nvPr/>
        </p:nvSpPr>
        <p:spPr>
          <a:xfrm>
            <a:off x="364150" y="4472125"/>
            <a:ext cx="8659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https://d2tic4wvo1iusb.cloudfront.net/production/documents/Understanding-Adaptive-Teaching-v11.pdf?v=1748428590</a:t>
            </a:r>
            <a:r>
              <a:rPr lang="en"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sz="4500" b="1"/>
              <a:t>Increased Diversity of Need</a:t>
            </a:r>
            <a:endParaRPr sz="4500"/>
          </a:p>
        </p:txBody>
      </p:sp>
      <p:sp>
        <p:nvSpPr>
          <p:cNvPr id="96" name="Google Shape;96;p7"/>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lnSpc>
                <a:spcPct val="115000"/>
              </a:lnSpc>
              <a:spcBef>
                <a:spcPts val="1400"/>
              </a:spcBef>
              <a:spcAft>
                <a:spcPts val="0"/>
              </a:spcAft>
              <a:buClr>
                <a:schemeClr val="dk1"/>
              </a:buClr>
              <a:buSzPct val="84615"/>
              <a:buFont typeface="Arial"/>
              <a:buNone/>
            </a:pPr>
            <a:endParaRPr sz="1300" b="1">
              <a:solidFill>
                <a:schemeClr val="dk1"/>
              </a:solidFill>
            </a:endParaRPr>
          </a:p>
          <a:p>
            <a:pPr marL="0" lvl="0" indent="0" algn="l" rtl="0">
              <a:lnSpc>
                <a:spcPct val="115000"/>
              </a:lnSpc>
              <a:spcBef>
                <a:spcPts val="1200"/>
              </a:spcBef>
              <a:spcAft>
                <a:spcPts val="0"/>
              </a:spcAft>
              <a:buClr>
                <a:schemeClr val="dk1"/>
              </a:buClr>
              <a:buSzPct val="31428"/>
              <a:buFont typeface="Arial"/>
              <a:buNone/>
            </a:pPr>
            <a:r>
              <a:rPr lang="en" sz="3500">
                <a:solidFill>
                  <a:schemeClr val="dk1"/>
                </a:solidFill>
              </a:rPr>
              <a:t>By Lower KS2, classrooms often have a </a:t>
            </a:r>
            <a:r>
              <a:rPr lang="en" sz="3500" b="1">
                <a:solidFill>
                  <a:schemeClr val="dk1"/>
                </a:solidFill>
              </a:rPr>
              <a:t>wider range of needs</a:t>
            </a:r>
            <a:r>
              <a:rPr lang="en" sz="3500">
                <a:solidFill>
                  <a:schemeClr val="dk1"/>
                </a:solidFill>
              </a:rPr>
              <a:t>, including:</a:t>
            </a:r>
            <a:endParaRPr sz="3500">
              <a:solidFill>
                <a:schemeClr val="dk1"/>
              </a:solidFill>
            </a:endParaRPr>
          </a:p>
          <a:p>
            <a:pPr marL="457200" lvl="0" indent="-367537" algn="l" rtl="0">
              <a:lnSpc>
                <a:spcPct val="115000"/>
              </a:lnSpc>
              <a:spcBef>
                <a:spcPts val="1200"/>
              </a:spcBef>
              <a:spcAft>
                <a:spcPts val="0"/>
              </a:spcAft>
              <a:buClr>
                <a:schemeClr val="dk1"/>
              </a:buClr>
              <a:buSzPct val="100000"/>
              <a:buChar char="●"/>
            </a:pPr>
            <a:r>
              <a:rPr lang="en" sz="3500">
                <a:solidFill>
                  <a:schemeClr val="dk1"/>
                </a:solidFill>
              </a:rPr>
              <a:t>Undiagnosed or newly identified SEND</a:t>
            </a:r>
            <a:br>
              <a:rPr lang="en" sz="3500">
                <a:solidFill>
                  <a:schemeClr val="dk1"/>
                </a:solidFill>
              </a:rPr>
            </a:br>
            <a:endParaRPr sz="3500">
              <a:solidFill>
                <a:schemeClr val="dk1"/>
              </a:solidFill>
            </a:endParaRPr>
          </a:p>
          <a:p>
            <a:pPr marL="457200" lvl="0" indent="-367537" algn="l" rtl="0">
              <a:lnSpc>
                <a:spcPct val="115000"/>
              </a:lnSpc>
              <a:spcBef>
                <a:spcPts val="0"/>
              </a:spcBef>
              <a:spcAft>
                <a:spcPts val="0"/>
              </a:spcAft>
              <a:buClr>
                <a:schemeClr val="dk1"/>
              </a:buClr>
              <a:buSzPct val="100000"/>
              <a:buChar char="●"/>
            </a:pPr>
            <a:r>
              <a:rPr lang="en" sz="3500">
                <a:solidFill>
                  <a:schemeClr val="dk1"/>
                </a:solidFill>
              </a:rPr>
              <a:t>EAL learners still acquiring English</a:t>
            </a:r>
            <a:br>
              <a:rPr lang="en" sz="3500">
                <a:solidFill>
                  <a:schemeClr val="dk1"/>
                </a:solidFill>
              </a:rPr>
            </a:br>
            <a:endParaRPr sz="3500">
              <a:solidFill>
                <a:schemeClr val="dk1"/>
              </a:solidFill>
            </a:endParaRPr>
          </a:p>
          <a:p>
            <a:pPr marL="457200" lvl="0" indent="-367537" algn="l" rtl="0">
              <a:lnSpc>
                <a:spcPct val="115000"/>
              </a:lnSpc>
              <a:spcBef>
                <a:spcPts val="0"/>
              </a:spcBef>
              <a:spcAft>
                <a:spcPts val="0"/>
              </a:spcAft>
              <a:buClr>
                <a:schemeClr val="dk1"/>
              </a:buClr>
              <a:buSzPct val="100000"/>
              <a:buChar char="●"/>
            </a:pPr>
            <a:r>
              <a:rPr lang="en" sz="3500">
                <a:solidFill>
                  <a:schemeClr val="dk1"/>
                </a:solidFill>
              </a:rPr>
              <a:t>Variations in emotional maturity and social skills</a:t>
            </a:r>
            <a:br>
              <a:rPr lang="en" sz="3500">
                <a:solidFill>
                  <a:schemeClr val="dk1"/>
                </a:solidFill>
              </a:rPr>
            </a:br>
            <a:endParaRPr sz="3500">
              <a:solidFill>
                <a:schemeClr val="dk1"/>
              </a:solidFill>
            </a:endParaRPr>
          </a:p>
          <a:p>
            <a:pPr marL="0" lvl="0" indent="0" algn="l" rtl="0">
              <a:lnSpc>
                <a:spcPct val="115000"/>
              </a:lnSpc>
              <a:spcBef>
                <a:spcPts val="1200"/>
              </a:spcBef>
              <a:spcAft>
                <a:spcPts val="1200"/>
              </a:spcAft>
              <a:buSzPct val="82285"/>
              <a:buNone/>
            </a:pPr>
            <a:r>
              <a:rPr lang="en" sz="3500">
                <a:solidFill>
                  <a:schemeClr val="dk1"/>
                </a:solidFill>
              </a:rPr>
              <a:t>Adaptive teaching ensures all pupils can access the </a:t>
            </a:r>
            <a:r>
              <a:rPr lang="en" sz="3500" b="1">
                <a:solidFill>
                  <a:schemeClr val="dk1"/>
                </a:solidFill>
              </a:rPr>
              <a:t>same ambitious curriculum</a:t>
            </a:r>
            <a:r>
              <a:rPr lang="en" sz="3500">
                <a:solidFill>
                  <a:schemeClr val="dk1"/>
                </a:solidFill>
              </a:rPr>
              <a:t>, just through different pathways.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sz="4500" b="1"/>
              <a:t>Supports Inclusion &amp; Equity</a:t>
            </a:r>
            <a:endParaRPr sz="4500"/>
          </a:p>
        </p:txBody>
      </p:sp>
      <p:sp>
        <p:nvSpPr>
          <p:cNvPr id="102" name="Google Shape;102;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15000"/>
              </a:lnSpc>
              <a:spcBef>
                <a:spcPts val="1400"/>
              </a:spcBef>
              <a:spcAft>
                <a:spcPts val="0"/>
              </a:spcAft>
              <a:buClr>
                <a:schemeClr val="dk1"/>
              </a:buClr>
              <a:buSzPct val="84615"/>
              <a:buFont typeface="Arial"/>
              <a:buNone/>
            </a:pPr>
            <a:endParaRPr sz="1300" b="1">
              <a:solidFill>
                <a:schemeClr val="dk1"/>
              </a:solidFill>
            </a:endParaRPr>
          </a:p>
          <a:p>
            <a:pPr marL="457200" lvl="0" indent="-367537" algn="l" rtl="0">
              <a:lnSpc>
                <a:spcPct val="115000"/>
              </a:lnSpc>
              <a:spcBef>
                <a:spcPts val="1200"/>
              </a:spcBef>
              <a:spcAft>
                <a:spcPts val="0"/>
              </a:spcAft>
              <a:buClr>
                <a:schemeClr val="dk1"/>
              </a:buClr>
              <a:buSzPct val="100000"/>
              <a:buChar char="●"/>
            </a:pPr>
            <a:r>
              <a:rPr lang="en" sz="3500">
                <a:solidFill>
                  <a:schemeClr val="dk1"/>
                </a:solidFill>
              </a:rPr>
              <a:t>Adaptive teaching avoids “one-size-fits-all” approaches.</a:t>
            </a:r>
            <a:br>
              <a:rPr lang="en" sz="3500">
                <a:solidFill>
                  <a:schemeClr val="dk1"/>
                </a:solidFill>
              </a:rPr>
            </a:br>
            <a:endParaRPr sz="3500">
              <a:solidFill>
                <a:schemeClr val="dk1"/>
              </a:solidFill>
            </a:endParaRPr>
          </a:p>
          <a:p>
            <a:pPr marL="457200" lvl="0" indent="-367537" algn="l" rtl="0">
              <a:lnSpc>
                <a:spcPct val="115000"/>
              </a:lnSpc>
              <a:spcBef>
                <a:spcPts val="0"/>
              </a:spcBef>
              <a:spcAft>
                <a:spcPts val="0"/>
              </a:spcAft>
              <a:buClr>
                <a:schemeClr val="dk1"/>
              </a:buClr>
              <a:buSzPct val="100000"/>
              <a:buChar char="●"/>
            </a:pPr>
            <a:r>
              <a:rPr lang="en" sz="3500">
                <a:solidFill>
                  <a:schemeClr val="dk1"/>
                </a:solidFill>
              </a:rPr>
              <a:t>It’s </a:t>
            </a:r>
            <a:r>
              <a:rPr lang="en" sz="3500" b="1">
                <a:solidFill>
                  <a:schemeClr val="dk1"/>
                </a:solidFill>
              </a:rPr>
              <a:t>not about creating separate lessons</a:t>
            </a:r>
            <a:r>
              <a:rPr lang="en" sz="3500">
                <a:solidFill>
                  <a:schemeClr val="dk1"/>
                </a:solidFill>
              </a:rPr>
              <a:t>, but adjusting content, delivery, and support so that </a:t>
            </a:r>
            <a:r>
              <a:rPr lang="en" sz="3500" b="1">
                <a:solidFill>
                  <a:schemeClr val="dk1"/>
                </a:solidFill>
              </a:rPr>
              <a:t>all learners</a:t>
            </a:r>
            <a:r>
              <a:rPr lang="en" sz="3500">
                <a:solidFill>
                  <a:schemeClr val="dk1"/>
                </a:solidFill>
              </a:rPr>
              <a:t> can participate meaningfully.</a:t>
            </a:r>
            <a:br>
              <a:rPr lang="en" sz="3500">
                <a:solidFill>
                  <a:schemeClr val="dk1"/>
                </a:solidFill>
              </a:rPr>
            </a:br>
            <a:endParaRPr sz="3500">
              <a:solidFill>
                <a:schemeClr val="dk1"/>
              </a:solidFill>
            </a:endParaRPr>
          </a:p>
          <a:p>
            <a:pPr marL="457200" lvl="0" indent="-367537" algn="l" rtl="0">
              <a:lnSpc>
                <a:spcPct val="115000"/>
              </a:lnSpc>
              <a:spcBef>
                <a:spcPts val="0"/>
              </a:spcBef>
              <a:spcAft>
                <a:spcPts val="0"/>
              </a:spcAft>
              <a:buClr>
                <a:schemeClr val="dk1"/>
              </a:buClr>
              <a:buSzPct val="100000"/>
              <a:buChar char="●"/>
            </a:pPr>
            <a:r>
              <a:rPr lang="en" sz="3500">
                <a:solidFill>
                  <a:schemeClr val="dk1"/>
                </a:solidFill>
              </a:rPr>
              <a:t>Embeds the principle that </a:t>
            </a:r>
            <a:r>
              <a:rPr lang="en" sz="3500" b="1">
                <a:solidFill>
                  <a:schemeClr val="dk1"/>
                </a:solidFill>
              </a:rPr>
              <a:t>high expectations</a:t>
            </a:r>
            <a:r>
              <a:rPr lang="en" sz="3500">
                <a:solidFill>
                  <a:schemeClr val="dk1"/>
                </a:solidFill>
              </a:rPr>
              <a:t> can coexist with </a:t>
            </a:r>
            <a:r>
              <a:rPr lang="en" sz="3500" b="1">
                <a:solidFill>
                  <a:schemeClr val="dk1"/>
                </a:solidFill>
              </a:rPr>
              <a:t>flexibility and compassion.</a:t>
            </a:r>
            <a:endParaRPr sz="3500" b="1">
              <a:solidFill>
                <a:schemeClr val="dk1"/>
              </a:solidFill>
            </a:endParaRPr>
          </a:p>
          <a:p>
            <a:pPr marL="0" lvl="0" indent="0" algn="l" rtl="0">
              <a:lnSpc>
                <a:spcPct val="115000"/>
              </a:lnSpc>
              <a:spcBef>
                <a:spcPts val="1200"/>
              </a:spcBef>
              <a:spcAft>
                <a:spcPts val="1200"/>
              </a:spcAft>
              <a:buSzPct val="159999"/>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500">
                <a:latin typeface="Comic Sans MS"/>
                <a:ea typeface="Comic Sans MS"/>
                <a:cs typeface="Comic Sans MS"/>
                <a:sym typeface="Comic Sans MS"/>
              </a:rPr>
              <a:t>What adaptations do you currently use?</a:t>
            </a:r>
            <a:endParaRPr sz="3500"/>
          </a:p>
        </p:txBody>
      </p:sp>
      <p:pic>
        <p:nvPicPr>
          <p:cNvPr id="108" name="Google Shape;108;p9"/>
          <p:cNvPicPr preferRelativeResize="0"/>
          <p:nvPr/>
        </p:nvPicPr>
        <p:blipFill rotWithShape="1">
          <a:blip r:embed="rId3">
            <a:alphaModFix/>
          </a:blip>
          <a:srcRect/>
          <a:stretch/>
        </p:blipFill>
        <p:spPr>
          <a:xfrm>
            <a:off x="3324225" y="1419225"/>
            <a:ext cx="2495550" cy="11525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E3B29B622B571439C9C74F993ED2DB3" ma:contentTypeVersion="15" ma:contentTypeDescription="Create a new document." ma:contentTypeScope="" ma:versionID="a35cc12b4c7d52fa0a9866e351c2d639">
  <xsd:schema xmlns:xsd="http://www.w3.org/2001/XMLSchema" xmlns:xs="http://www.w3.org/2001/XMLSchema" xmlns:p="http://schemas.microsoft.com/office/2006/metadata/properties" xmlns:ns2="27555a0d-cddd-4f17-b470-127ab24496b3" xmlns:ns3="a5e742ad-81b1-42e0-be43-9483076b4056" targetNamespace="http://schemas.microsoft.com/office/2006/metadata/properties" ma:root="true" ma:fieldsID="f30e0e32efbba8f9236b8c016a83c6c2" ns2:_="" ns3:_="">
    <xsd:import namespace="27555a0d-cddd-4f17-b470-127ab24496b3"/>
    <xsd:import namespace="a5e742ad-81b1-42e0-be43-9483076b405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2:SharedWithUsers" minOccurs="0"/>
                <xsd:element ref="ns2: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555a0d-cddd-4f17-b470-127ab24496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1ffb21f6-bfb4-4eb5-8e95-e4fd527a9219}" ma:internalName="TaxCatchAll" ma:showField="CatchAllData" ma:web="27555a0d-cddd-4f17-b470-127ab24496b3">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e742ad-81b1-42e0-be43-9483076b405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d26bf55-efd0-4526-8113-54329d9458f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7555a0d-cddd-4f17-b470-127ab24496b3" xsi:nil="true"/>
    <lcf76f155ced4ddcb4097134ff3c332f xmlns="a5e742ad-81b1-42e0-be43-9483076b4056">
      <Terms xmlns="http://schemas.microsoft.com/office/infopath/2007/PartnerControls"/>
    </lcf76f155ced4ddcb4097134ff3c332f>
    <_dlc_DocId xmlns="27555a0d-cddd-4f17-b470-127ab24496b3">T73MNCJEYYRU-1575454833-198504</_dlc_DocId>
    <_dlc_DocIdUrl xmlns="27555a0d-cddd-4f17-b470-127ab24496b3">
      <Url>https://epatrust.sharepoint.com/sites/EPA-StaffSharedAreas/_layouts/15/DocIdRedir.aspx?ID=T73MNCJEYYRU-1575454833-198504</Url>
      <Description>T73MNCJEYYRU-1575454833-198504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C82E6-77C4-444D-8067-3FAE31A3B15A}">
  <ds:schemaRefs>
    <ds:schemaRef ds:uri="http://schemas.microsoft.com/sharepoint/events"/>
  </ds:schemaRefs>
</ds:datastoreItem>
</file>

<file path=customXml/itemProps2.xml><?xml version="1.0" encoding="utf-8"?>
<ds:datastoreItem xmlns:ds="http://schemas.openxmlformats.org/officeDocument/2006/customXml" ds:itemID="{7FE93203-FC88-41D7-A5D6-7A157F559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555a0d-cddd-4f17-b470-127ab24496b3"/>
    <ds:schemaRef ds:uri="a5e742ad-81b1-42e0-be43-9483076b4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4CF5C-6FCF-4431-AC15-B9A73ED9B214}">
  <ds:schemaRefs>
    <ds:schemaRef ds:uri="http://schemas.microsoft.com/office/2006/metadata/properties"/>
    <ds:schemaRef ds:uri="http://schemas.microsoft.com/office/infopath/2007/PartnerControls"/>
    <ds:schemaRef ds:uri="27555a0d-cddd-4f17-b470-127ab24496b3"/>
    <ds:schemaRef ds:uri="a5e742ad-81b1-42e0-be43-9483076b4056"/>
  </ds:schemaRefs>
</ds:datastoreItem>
</file>

<file path=customXml/itemProps4.xml><?xml version="1.0" encoding="utf-8"?>
<ds:datastoreItem xmlns:ds="http://schemas.openxmlformats.org/officeDocument/2006/customXml" ds:itemID="{B2AF2649-8DDF-4511-8B33-84A4611641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On-screen Show (16:9)</PresentationFormat>
  <Paragraphs>92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Comic Sans MS</vt:lpstr>
      <vt:lpstr>Arial</vt:lpstr>
      <vt:lpstr>Calibri</vt:lpstr>
      <vt:lpstr>Roboto</vt:lpstr>
      <vt:lpstr>Simple Light</vt:lpstr>
      <vt:lpstr>Adaptive Teaching with WIDGIT Empowering All Learners</vt:lpstr>
      <vt:lpstr>PowerPoint Presentation</vt:lpstr>
      <vt:lpstr>PowerPoint Presentation</vt:lpstr>
      <vt:lpstr>Overview of session goals</vt:lpstr>
      <vt:lpstr>What is Adaptive Teaching?</vt:lpstr>
      <vt:lpstr>The Early Career Framework breaks the term ​‘adaptive teaching’ into concrete recommendations for teaching. being responsive to information about learning, then adjusting teaching to better match pupil need</vt:lpstr>
      <vt:lpstr>Increased Diversity of Need</vt:lpstr>
      <vt:lpstr>Supports Inclusion &amp; Equity</vt:lpstr>
      <vt:lpstr>What adaptations do you currently use?</vt:lpstr>
      <vt:lpstr>Adaption is about planning ahead to address barriers to learning</vt:lpstr>
      <vt:lpstr>Check in</vt:lpstr>
      <vt:lpstr>Introduction to WIDGIT for Adaptive Teaching</vt:lpstr>
      <vt:lpstr>Types of resources WIDGIT can produce:</vt:lpstr>
      <vt:lpstr>Match a resource type with an example of how this can be used within day-to-day school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Started in WIDGIT Online </vt:lpstr>
      <vt:lpstr>Hands-on Activity: WIDGIT in Action</vt:lpstr>
      <vt:lpstr>How Did Use WIDGIT?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Head</dc:creator>
  <cp:lastModifiedBy>James Bird</cp:lastModifiedBy>
  <cp:revision>1</cp:revision>
  <dcterms:modified xsi:type="dcterms:W3CDTF">2025-06-19T14:34:12Z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0x0101002E3B29B622B571439C9C74F993ED2DB3</vt:lpwstr>
  </property>
  <property fmtid="{D5CDD505-2E9C-101B-9397-08002B2CF9AE}" pid="3" name="_dlc_DocIdItemGuid">
    <vt:lpwstr>3715e7b9-e367-49c0-ab32-1767740b10df</vt:lpwstr>
  </property>
  <property fmtid="{D5CDD505-2E9C-101B-9397-08002B2CF9AE}" pid="4" name="MediaServiceImageTags">
    <vt:lpwstr/>
  </property>
</Properties>
</file>