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59" r:id="rId5"/>
    <p:sldId id="260" r:id="rId6"/>
    <p:sldId id="261" r:id="rId7"/>
    <p:sldId id="262" r:id="rId8"/>
    <p:sldId id="263" r:id="rId9"/>
    <p:sldId id="264" r:id="rId10"/>
    <p:sldId id="267"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BA3F0F-7FAB-4D34-84DE-CBFE0EAD1BFC}" v="1" dt="2023-09-26T14:43:21.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2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3BD94-7986-472A-AE1D-CD5E575575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20CAB7-8347-4C17-9F09-12061B623F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2211B0F-92EE-4618-BC32-E0F61D9AAB61}"/>
              </a:ext>
            </a:extLst>
          </p:cNvPr>
          <p:cNvSpPr>
            <a:spLocks noGrp="1"/>
          </p:cNvSpPr>
          <p:nvPr>
            <p:ph type="dt" sz="half" idx="10"/>
          </p:nvPr>
        </p:nvSpPr>
        <p:spPr/>
        <p:txBody>
          <a:bodyPr/>
          <a:lstStyle/>
          <a:p>
            <a:fld id="{152088FD-7888-4CF8-9476-C7454CF9802E}" type="datetimeFigureOut">
              <a:rPr lang="en-GB" smtClean="0"/>
              <a:t>26/09/2023</a:t>
            </a:fld>
            <a:endParaRPr lang="en-GB"/>
          </a:p>
        </p:txBody>
      </p:sp>
      <p:sp>
        <p:nvSpPr>
          <p:cNvPr id="5" name="Footer Placeholder 4">
            <a:extLst>
              <a:ext uri="{FF2B5EF4-FFF2-40B4-BE49-F238E27FC236}">
                <a16:creationId xmlns:a16="http://schemas.microsoft.com/office/drawing/2014/main" id="{21CA62EB-F305-4535-9550-472CC9B5B6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630F84-4E0B-4338-8C91-8BAD750A8952}"/>
              </a:ext>
            </a:extLst>
          </p:cNvPr>
          <p:cNvSpPr>
            <a:spLocks noGrp="1"/>
          </p:cNvSpPr>
          <p:nvPr>
            <p:ph type="sldNum" sz="quarter" idx="12"/>
          </p:nvPr>
        </p:nvSpPr>
        <p:spPr/>
        <p:txBody>
          <a:bodyPr/>
          <a:lstStyle/>
          <a:p>
            <a:fld id="{EE1168DD-8862-4A0E-90E8-3FAED50C1C56}" type="slidenum">
              <a:rPr lang="en-GB" smtClean="0"/>
              <a:t>‹#›</a:t>
            </a:fld>
            <a:endParaRPr lang="en-GB"/>
          </a:p>
        </p:txBody>
      </p:sp>
    </p:spTree>
    <p:extLst>
      <p:ext uri="{BB962C8B-B14F-4D97-AF65-F5344CB8AC3E}">
        <p14:creationId xmlns:p14="http://schemas.microsoft.com/office/powerpoint/2010/main" val="201139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C4CEF-90E6-4087-99C3-803FAB07EF9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512AEE-ACC9-4FE7-8D80-70F0311FCD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F18E1D-5B24-436C-B1D8-E5FB80D38B63}"/>
              </a:ext>
            </a:extLst>
          </p:cNvPr>
          <p:cNvSpPr>
            <a:spLocks noGrp="1"/>
          </p:cNvSpPr>
          <p:nvPr>
            <p:ph type="dt" sz="half" idx="10"/>
          </p:nvPr>
        </p:nvSpPr>
        <p:spPr/>
        <p:txBody>
          <a:bodyPr/>
          <a:lstStyle/>
          <a:p>
            <a:fld id="{152088FD-7888-4CF8-9476-C7454CF9802E}" type="datetimeFigureOut">
              <a:rPr lang="en-GB" smtClean="0"/>
              <a:t>26/09/2023</a:t>
            </a:fld>
            <a:endParaRPr lang="en-GB"/>
          </a:p>
        </p:txBody>
      </p:sp>
      <p:sp>
        <p:nvSpPr>
          <p:cNvPr id="5" name="Footer Placeholder 4">
            <a:extLst>
              <a:ext uri="{FF2B5EF4-FFF2-40B4-BE49-F238E27FC236}">
                <a16:creationId xmlns:a16="http://schemas.microsoft.com/office/drawing/2014/main" id="{EAADAB78-8382-48F3-A705-E102F038A3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B0A829-6081-4EFE-899D-862465BD571E}"/>
              </a:ext>
            </a:extLst>
          </p:cNvPr>
          <p:cNvSpPr>
            <a:spLocks noGrp="1"/>
          </p:cNvSpPr>
          <p:nvPr>
            <p:ph type="sldNum" sz="quarter" idx="12"/>
          </p:nvPr>
        </p:nvSpPr>
        <p:spPr/>
        <p:txBody>
          <a:bodyPr/>
          <a:lstStyle/>
          <a:p>
            <a:fld id="{EE1168DD-8862-4A0E-90E8-3FAED50C1C56}" type="slidenum">
              <a:rPr lang="en-GB" smtClean="0"/>
              <a:t>‹#›</a:t>
            </a:fld>
            <a:endParaRPr lang="en-GB"/>
          </a:p>
        </p:txBody>
      </p:sp>
    </p:spTree>
    <p:extLst>
      <p:ext uri="{BB962C8B-B14F-4D97-AF65-F5344CB8AC3E}">
        <p14:creationId xmlns:p14="http://schemas.microsoft.com/office/powerpoint/2010/main" val="153312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C80D6F-9677-40B0-A16E-24E5FEBFCF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BB0117-D4DD-4CD6-A3CA-FE86D996FF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15E506-6A2C-4AE4-A0EF-BD0F4C8C8B4E}"/>
              </a:ext>
            </a:extLst>
          </p:cNvPr>
          <p:cNvSpPr>
            <a:spLocks noGrp="1"/>
          </p:cNvSpPr>
          <p:nvPr>
            <p:ph type="dt" sz="half" idx="10"/>
          </p:nvPr>
        </p:nvSpPr>
        <p:spPr/>
        <p:txBody>
          <a:bodyPr/>
          <a:lstStyle/>
          <a:p>
            <a:fld id="{152088FD-7888-4CF8-9476-C7454CF9802E}" type="datetimeFigureOut">
              <a:rPr lang="en-GB" smtClean="0"/>
              <a:t>26/09/2023</a:t>
            </a:fld>
            <a:endParaRPr lang="en-GB"/>
          </a:p>
        </p:txBody>
      </p:sp>
      <p:sp>
        <p:nvSpPr>
          <p:cNvPr id="5" name="Footer Placeholder 4">
            <a:extLst>
              <a:ext uri="{FF2B5EF4-FFF2-40B4-BE49-F238E27FC236}">
                <a16:creationId xmlns:a16="http://schemas.microsoft.com/office/drawing/2014/main" id="{38A29CB1-10BE-40DA-B055-6E6D6F9589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A765AF-54DC-43FF-BE01-17A65BAFAAF0}"/>
              </a:ext>
            </a:extLst>
          </p:cNvPr>
          <p:cNvSpPr>
            <a:spLocks noGrp="1"/>
          </p:cNvSpPr>
          <p:nvPr>
            <p:ph type="sldNum" sz="quarter" idx="12"/>
          </p:nvPr>
        </p:nvSpPr>
        <p:spPr/>
        <p:txBody>
          <a:bodyPr/>
          <a:lstStyle/>
          <a:p>
            <a:fld id="{EE1168DD-8862-4A0E-90E8-3FAED50C1C56}" type="slidenum">
              <a:rPr lang="en-GB" smtClean="0"/>
              <a:t>‹#›</a:t>
            </a:fld>
            <a:endParaRPr lang="en-GB"/>
          </a:p>
        </p:txBody>
      </p:sp>
    </p:spTree>
    <p:extLst>
      <p:ext uri="{BB962C8B-B14F-4D97-AF65-F5344CB8AC3E}">
        <p14:creationId xmlns:p14="http://schemas.microsoft.com/office/powerpoint/2010/main" val="341576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9BFEE-CC75-41B3-8336-933677707B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34748B-F76F-4E74-90C5-3E57D6253D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B87E59-6E75-4B2D-80F4-B778E75EF78B}"/>
              </a:ext>
            </a:extLst>
          </p:cNvPr>
          <p:cNvSpPr>
            <a:spLocks noGrp="1"/>
          </p:cNvSpPr>
          <p:nvPr>
            <p:ph type="dt" sz="half" idx="10"/>
          </p:nvPr>
        </p:nvSpPr>
        <p:spPr/>
        <p:txBody>
          <a:bodyPr/>
          <a:lstStyle/>
          <a:p>
            <a:fld id="{152088FD-7888-4CF8-9476-C7454CF9802E}" type="datetimeFigureOut">
              <a:rPr lang="en-GB" smtClean="0"/>
              <a:t>26/09/2023</a:t>
            </a:fld>
            <a:endParaRPr lang="en-GB"/>
          </a:p>
        </p:txBody>
      </p:sp>
      <p:sp>
        <p:nvSpPr>
          <p:cNvPr id="5" name="Footer Placeholder 4">
            <a:extLst>
              <a:ext uri="{FF2B5EF4-FFF2-40B4-BE49-F238E27FC236}">
                <a16:creationId xmlns:a16="http://schemas.microsoft.com/office/drawing/2014/main" id="{775F20E3-348D-4525-A63B-BD9B90D61A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CAF554-8847-44BE-892C-066359CBA55A}"/>
              </a:ext>
            </a:extLst>
          </p:cNvPr>
          <p:cNvSpPr>
            <a:spLocks noGrp="1"/>
          </p:cNvSpPr>
          <p:nvPr>
            <p:ph type="sldNum" sz="quarter" idx="12"/>
          </p:nvPr>
        </p:nvSpPr>
        <p:spPr/>
        <p:txBody>
          <a:bodyPr/>
          <a:lstStyle/>
          <a:p>
            <a:fld id="{EE1168DD-8862-4A0E-90E8-3FAED50C1C56}" type="slidenum">
              <a:rPr lang="en-GB" smtClean="0"/>
              <a:t>‹#›</a:t>
            </a:fld>
            <a:endParaRPr lang="en-GB"/>
          </a:p>
        </p:txBody>
      </p:sp>
    </p:spTree>
    <p:extLst>
      <p:ext uri="{BB962C8B-B14F-4D97-AF65-F5344CB8AC3E}">
        <p14:creationId xmlns:p14="http://schemas.microsoft.com/office/powerpoint/2010/main" val="1718248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A33B0-18CE-4678-9542-6A5C28F556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C18222-39F6-4CF7-BD4F-A1EA3641B8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EF54DB-A12E-4BD5-83DD-E2372FA11799}"/>
              </a:ext>
            </a:extLst>
          </p:cNvPr>
          <p:cNvSpPr>
            <a:spLocks noGrp="1"/>
          </p:cNvSpPr>
          <p:nvPr>
            <p:ph type="dt" sz="half" idx="10"/>
          </p:nvPr>
        </p:nvSpPr>
        <p:spPr/>
        <p:txBody>
          <a:bodyPr/>
          <a:lstStyle/>
          <a:p>
            <a:fld id="{152088FD-7888-4CF8-9476-C7454CF9802E}" type="datetimeFigureOut">
              <a:rPr lang="en-GB" smtClean="0"/>
              <a:t>26/09/2023</a:t>
            </a:fld>
            <a:endParaRPr lang="en-GB"/>
          </a:p>
        </p:txBody>
      </p:sp>
      <p:sp>
        <p:nvSpPr>
          <p:cNvPr id="5" name="Footer Placeholder 4">
            <a:extLst>
              <a:ext uri="{FF2B5EF4-FFF2-40B4-BE49-F238E27FC236}">
                <a16:creationId xmlns:a16="http://schemas.microsoft.com/office/drawing/2014/main" id="{C8968D24-CDB6-4331-BBA8-3C45949D8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61B44-0097-41EA-876E-6BCD077C10E9}"/>
              </a:ext>
            </a:extLst>
          </p:cNvPr>
          <p:cNvSpPr>
            <a:spLocks noGrp="1"/>
          </p:cNvSpPr>
          <p:nvPr>
            <p:ph type="sldNum" sz="quarter" idx="12"/>
          </p:nvPr>
        </p:nvSpPr>
        <p:spPr/>
        <p:txBody>
          <a:bodyPr/>
          <a:lstStyle/>
          <a:p>
            <a:fld id="{EE1168DD-8862-4A0E-90E8-3FAED50C1C56}" type="slidenum">
              <a:rPr lang="en-GB" smtClean="0"/>
              <a:t>‹#›</a:t>
            </a:fld>
            <a:endParaRPr lang="en-GB"/>
          </a:p>
        </p:txBody>
      </p:sp>
    </p:spTree>
    <p:extLst>
      <p:ext uri="{BB962C8B-B14F-4D97-AF65-F5344CB8AC3E}">
        <p14:creationId xmlns:p14="http://schemas.microsoft.com/office/powerpoint/2010/main" val="3381153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3444-52C5-4772-8B4C-45FB08EB36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3C6DFE-37A2-4B66-962A-0F99B77E1A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519766-4AD5-4830-9B47-79473AB2B5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C8B27D-E2FD-44A9-BC98-DEEA52177873}"/>
              </a:ext>
            </a:extLst>
          </p:cNvPr>
          <p:cNvSpPr>
            <a:spLocks noGrp="1"/>
          </p:cNvSpPr>
          <p:nvPr>
            <p:ph type="dt" sz="half" idx="10"/>
          </p:nvPr>
        </p:nvSpPr>
        <p:spPr/>
        <p:txBody>
          <a:bodyPr/>
          <a:lstStyle/>
          <a:p>
            <a:fld id="{152088FD-7888-4CF8-9476-C7454CF9802E}" type="datetimeFigureOut">
              <a:rPr lang="en-GB" smtClean="0"/>
              <a:t>26/09/2023</a:t>
            </a:fld>
            <a:endParaRPr lang="en-GB"/>
          </a:p>
        </p:txBody>
      </p:sp>
      <p:sp>
        <p:nvSpPr>
          <p:cNvPr id="6" name="Footer Placeholder 5">
            <a:extLst>
              <a:ext uri="{FF2B5EF4-FFF2-40B4-BE49-F238E27FC236}">
                <a16:creationId xmlns:a16="http://schemas.microsoft.com/office/drawing/2014/main" id="{F21CB765-C406-4C6C-80E0-D61F060C2E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C128D5-097E-437B-A6DC-C24164C34A7D}"/>
              </a:ext>
            </a:extLst>
          </p:cNvPr>
          <p:cNvSpPr>
            <a:spLocks noGrp="1"/>
          </p:cNvSpPr>
          <p:nvPr>
            <p:ph type="sldNum" sz="quarter" idx="12"/>
          </p:nvPr>
        </p:nvSpPr>
        <p:spPr/>
        <p:txBody>
          <a:bodyPr/>
          <a:lstStyle/>
          <a:p>
            <a:fld id="{EE1168DD-8862-4A0E-90E8-3FAED50C1C56}" type="slidenum">
              <a:rPr lang="en-GB" smtClean="0"/>
              <a:t>‹#›</a:t>
            </a:fld>
            <a:endParaRPr lang="en-GB"/>
          </a:p>
        </p:txBody>
      </p:sp>
    </p:spTree>
    <p:extLst>
      <p:ext uri="{BB962C8B-B14F-4D97-AF65-F5344CB8AC3E}">
        <p14:creationId xmlns:p14="http://schemas.microsoft.com/office/powerpoint/2010/main" val="2492429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80F41-54F9-49CD-B598-CEF053C1FA6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DDBDAA-4CE8-4C50-ADAE-0F613909B0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A71F30-3256-442F-BA47-1926757239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9EEA8C5-7FF2-40C8-BE01-2B217107AC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C9104D-9AC0-47B0-83C7-AF08A3A3A5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E848EB-AB3E-4EB6-81F8-49B208FC239B}"/>
              </a:ext>
            </a:extLst>
          </p:cNvPr>
          <p:cNvSpPr>
            <a:spLocks noGrp="1"/>
          </p:cNvSpPr>
          <p:nvPr>
            <p:ph type="dt" sz="half" idx="10"/>
          </p:nvPr>
        </p:nvSpPr>
        <p:spPr/>
        <p:txBody>
          <a:bodyPr/>
          <a:lstStyle/>
          <a:p>
            <a:fld id="{152088FD-7888-4CF8-9476-C7454CF9802E}" type="datetimeFigureOut">
              <a:rPr lang="en-GB" smtClean="0"/>
              <a:t>26/09/2023</a:t>
            </a:fld>
            <a:endParaRPr lang="en-GB"/>
          </a:p>
        </p:txBody>
      </p:sp>
      <p:sp>
        <p:nvSpPr>
          <p:cNvPr id="8" name="Footer Placeholder 7">
            <a:extLst>
              <a:ext uri="{FF2B5EF4-FFF2-40B4-BE49-F238E27FC236}">
                <a16:creationId xmlns:a16="http://schemas.microsoft.com/office/drawing/2014/main" id="{F4B55F1F-619F-4F2B-9700-7EDD9D9A3E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33F906F-C278-456A-B9A5-35DB17FDBAEE}"/>
              </a:ext>
            </a:extLst>
          </p:cNvPr>
          <p:cNvSpPr>
            <a:spLocks noGrp="1"/>
          </p:cNvSpPr>
          <p:nvPr>
            <p:ph type="sldNum" sz="quarter" idx="12"/>
          </p:nvPr>
        </p:nvSpPr>
        <p:spPr/>
        <p:txBody>
          <a:bodyPr/>
          <a:lstStyle/>
          <a:p>
            <a:fld id="{EE1168DD-8862-4A0E-90E8-3FAED50C1C56}" type="slidenum">
              <a:rPr lang="en-GB" smtClean="0"/>
              <a:t>‹#›</a:t>
            </a:fld>
            <a:endParaRPr lang="en-GB"/>
          </a:p>
        </p:txBody>
      </p:sp>
    </p:spTree>
    <p:extLst>
      <p:ext uri="{BB962C8B-B14F-4D97-AF65-F5344CB8AC3E}">
        <p14:creationId xmlns:p14="http://schemas.microsoft.com/office/powerpoint/2010/main" val="278582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3D19-A146-43CE-B252-0617DBCF13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6EF462-D2A0-45F2-8493-38B3F10A0E41}"/>
              </a:ext>
            </a:extLst>
          </p:cNvPr>
          <p:cNvSpPr>
            <a:spLocks noGrp="1"/>
          </p:cNvSpPr>
          <p:nvPr>
            <p:ph type="dt" sz="half" idx="10"/>
          </p:nvPr>
        </p:nvSpPr>
        <p:spPr/>
        <p:txBody>
          <a:bodyPr/>
          <a:lstStyle/>
          <a:p>
            <a:fld id="{152088FD-7888-4CF8-9476-C7454CF9802E}" type="datetimeFigureOut">
              <a:rPr lang="en-GB" smtClean="0"/>
              <a:t>26/09/2023</a:t>
            </a:fld>
            <a:endParaRPr lang="en-GB"/>
          </a:p>
        </p:txBody>
      </p:sp>
      <p:sp>
        <p:nvSpPr>
          <p:cNvPr id="4" name="Footer Placeholder 3">
            <a:extLst>
              <a:ext uri="{FF2B5EF4-FFF2-40B4-BE49-F238E27FC236}">
                <a16:creationId xmlns:a16="http://schemas.microsoft.com/office/drawing/2014/main" id="{456BDA80-FDA7-4C41-816E-013848D4CB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30EBC91-CCE0-42AA-A710-E19B6ECABBF5}"/>
              </a:ext>
            </a:extLst>
          </p:cNvPr>
          <p:cNvSpPr>
            <a:spLocks noGrp="1"/>
          </p:cNvSpPr>
          <p:nvPr>
            <p:ph type="sldNum" sz="quarter" idx="12"/>
          </p:nvPr>
        </p:nvSpPr>
        <p:spPr/>
        <p:txBody>
          <a:bodyPr/>
          <a:lstStyle/>
          <a:p>
            <a:fld id="{EE1168DD-8862-4A0E-90E8-3FAED50C1C56}" type="slidenum">
              <a:rPr lang="en-GB" smtClean="0"/>
              <a:t>‹#›</a:t>
            </a:fld>
            <a:endParaRPr lang="en-GB"/>
          </a:p>
        </p:txBody>
      </p:sp>
    </p:spTree>
    <p:extLst>
      <p:ext uri="{BB962C8B-B14F-4D97-AF65-F5344CB8AC3E}">
        <p14:creationId xmlns:p14="http://schemas.microsoft.com/office/powerpoint/2010/main" val="3425297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04B358-4A68-41E0-96B6-FA5B95FD6E1C}"/>
              </a:ext>
            </a:extLst>
          </p:cNvPr>
          <p:cNvSpPr>
            <a:spLocks noGrp="1"/>
          </p:cNvSpPr>
          <p:nvPr>
            <p:ph type="dt" sz="half" idx="10"/>
          </p:nvPr>
        </p:nvSpPr>
        <p:spPr/>
        <p:txBody>
          <a:bodyPr/>
          <a:lstStyle/>
          <a:p>
            <a:fld id="{152088FD-7888-4CF8-9476-C7454CF9802E}" type="datetimeFigureOut">
              <a:rPr lang="en-GB" smtClean="0"/>
              <a:t>26/09/2023</a:t>
            </a:fld>
            <a:endParaRPr lang="en-GB"/>
          </a:p>
        </p:txBody>
      </p:sp>
      <p:sp>
        <p:nvSpPr>
          <p:cNvPr id="3" name="Footer Placeholder 2">
            <a:extLst>
              <a:ext uri="{FF2B5EF4-FFF2-40B4-BE49-F238E27FC236}">
                <a16:creationId xmlns:a16="http://schemas.microsoft.com/office/drawing/2014/main" id="{186D57FB-144A-4B80-A615-BB0D048695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55147C-4F71-4AB9-A845-963C2D4C1263}"/>
              </a:ext>
            </a:extLst>
          </p:cNvPr>
          <p:cNvSpPr>
            <a:spLocks noGrp="1"/>
          </p:cNvSpPr>
          <p:nvPr>
            <p:ph type="sldNum" sz="quarter" idx="12"/>
          </p:nvPr>
        </p:nvSpPr>
        <p:spPr/>
        <p:txBody>
          <a:bodyPr/>
          <a:lstStyle/>
          <a:p>
            <a:fld id="{EE1168DD-8862-4A0E-90E8-3FAED50C1C56}" type="slidenum">
              <a:rPr lang="en-GB" smtClean="0"/>
              <a:t>‹#›</a:t>
            </a:fld>
            <a:endParaRPr lang="en-GB"/>
          </a:p>
        </p:txBody>
      </p:sp>
    </p:spTree>
    <p:extLst>
      <p:ext uri="{BB962C8B-B14F-4D97-AF65-F5344CB8AC3E}">
        <p14:creationId xmlns:p14="http://schemas.microsoft.com/office/powerpoint/2010/main" val="330775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E4898-C900-42E9-B190-708507DD09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D949E43-5EB4-4DA3-BA28-6D2547944E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19F2C6-8FE6-4A9D-ADB1-89ADF75FDF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21A1A4-2B7F-48D4-9A7E-518A0E23A064}"/>
              </a:ext>
            </a:extLst>
          </p:cNvPr>
          <p:cNvSpPr>
            <a:spLocks noGrp="1"/>
          </p:cNvSpPr>
          <p:nvPr>
            <p:ph type="dt" sz="half" idx="10"/>
          </p:nvPr>
        </p:nvSpPr>
        <p:spPr/>
        <p:txBody>
          <a:bodyPr/>
          <a:lstStyle/>
          <a:p>
            <a:fld id="{152088FD-7888-4CF8-9476-C7454CF9802E}" type="datetimeFigureOut">
              <a:rPr lang="en-GB" smtClean="0"/>
              <a:t>26/09/2023</a:t>
            </a:fld>
            <a:endParaRPr lang="en-GB"/>
          </a:p>
        </p:txBody>
      </p:sp>
      <p:sp>
        <p:nvSpPr>
          <p:cNvPr id="6" name="Footer Placeholder 5">
            <a:extLst>
              <a:ext uri="{FF2B5EF4-FFF2-40B4-BE49-F238E27FC236}">
                <a16:creationId xmlns:a16="http://schemas.microsoft.com/office/drawing/2014/main" id="{DD4681BF-11F0-4901-8AFF-37185749AE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E73407-00EA-4DDE-9C59-D184742AF78A}"/>
              </a:ext>
            </a:extLst>
          </p:cNvPr>
          <p:cNvSpPr>
            <a:spLocks noGrp="1"/>
          </p:cNvSpPr>
          <p:nvPr>
            <p:ph type="sldNum" sz="quarter" idx="12"/>
          </p:nvPr>
        </p:nvSpPr>
        <p:spPr/>
        <p:txBody>
          <a:bodyPr/>
          <a:lstStyle/>
          <a:p>
            <a:fld id="{EE1168DD-8862-4A0E-90E8-3FAED50C1C56}" type="slidenum">
              <a:rPr lang="en-GB" smtClean="0"/>
              <a:t>‹#›</a:t>
            </a:fld>
            <a:endParaRPr lang="en-GB"/>
          </a:p>
        </p:txBody>
      </p:sp>
    </p:spTree>
    <p:extLst>
      <p:ext uri="{BB962C8B-B14F-4D97-AF65-F5344CB8AC3E}">
        <p14:creationId xmlns:p14="http://schemas.microsoft.com/office/powerpoint/2010/main" val="401156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94AC4-C2E9-4FFE-BB0E-AA0470DFF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210AB1-082B-4AA6-A729-473D032F87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085B0F-A5AA-4503-AEDC-085C41803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D9FDB8-F3BF-4F34-8E84-72051CCFC98A}"/>
              </a:ext>
            </a:extLst>
          </p:cNvPr>
          <p:cNvSpPr>
            <a:spLocks noGrp="1"/>
          </p:cNvSpPr>
          <p:nvPr>
            <p:ph type="dt" sz="half" idx="10"/>
          </p:nvPr>
        </p:nvSpPr>
        <p:spPr/>
        <p:txBody>
          <a:bodyPr/>
          <a:lstStyle/>
          <a:p>
            <a:fld id="{152088FD-7888-4CF8-9476-C7454CF9802E}" type="datetimeFigureOut">
              <a:rPr lang="en-GB" smtClean="0"/>
              <a:t>26/09/2023</a:t>
            </a:fld>
            <a:endParaRPr lang="en-GB"/>
          </a:p>
        </p:txBody>
      </p:sp>
      <p:sp>
        <p:nvSpPr>
          <p:cNvPr id="6" name="Footer Placeholder 5">
            <a:extLst>
              <a:ext uri="{FF2B5EF4-FFF2-40B4-BE49-F238E27FC236}">
                <a16:creationId xmlns:a16="http://schemas.microsoft.com/office/drawing/2014/main" id="{165D6771-5AEE-4E75-A632-D109225850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2D2FA9-F223-4915-A57A-8271EEFF66B1}"/>
              </a:ext>
            </a:extLst>
          </p:cNvPr>
          <p:cNvSpPr>
            <a:spLocks noGrp="1"/>
          </p:cNvSpPr>
          <p:nvPr>
            <p:ph type="sldNum" sz="quarter" idx="12"/>
          </p:nvPr>
        </p:nvSpPr>
        <p:spPr/>
        <p:txBody>
          <a:bodyPr/>
          <a:lstStyle/>
          <a:p>
            <a:fld id="{EE1168DD-8862-4A0E-90E8-3FAED50C1C56}" type="slidenum">
              <a:rPr lang="en-GB" smtClean="0"/>
              <a:t>‹#›</a:t>
            </a:fld>
            <a:endParaRPr lang="en-GB"/>
          </a:p>
        </p:txBody>
      </p:sp>
    </p:spTree>
    <p:extLst>
      <p:ext uri="{BB962C8B-B14F-4D97-AF65-F5344CB8AC3E}">
        <p14:creationId xmlns:p14="http://schemas.microsoft.com/office/powerpoint/2010/main" val="4019141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B363F7-1AB2-4729-8E64-E5419A2B50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C077BD-DD2A-4125-A822-FD58333B9D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DB01EF-BC3F-4BAF-B104-CB948FBF65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088FD-7888-4CF8-9476-C7454CF9802E}" type="datetimeFigureOut">
              <a:rPr lang="en-GB" smtClean="0"/>
              <a:t>26/09/2023</a:t>
            </a:fld>
            <a:endParaRPr lang="en-GB"/>
          </a:p>
        </p:txBody>
      </p:sp>
      <p:sp>
        <p:nvSpPr>
          <p:cNvPr id="5" name="Footer Placeholder 4">
            <a:extLst>
              <a:ext uri="{FF2B5EF4-FFF2-40B4-BE49-F238E27FC236}">
                <a16:creationId xmlns:a16="http://schemas.microsoft.com/office/drawing/2014/main" id="{DB3CB554-E0A8-4E2F-82F8-E891F3BD6C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CC5F9C-2F03-42AE-A0DE-0F051A0F3C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168DD-8862-4A0E-90E8-3FAED50C1C56}" type="slidenum">
              <a:rPr lang="en-GB" smtClean="0"/>
              <a:t>‹#›</a:t>
            </a:fld>
            <a:endParaRPr lang="en-GB"/>
          </a:p>
        </p:txBody>
      </p:sp>
    </p:spTree>
    <p:extLst>
      <p:ext uri="{BB962C8B-B14F-4D97-AF65-F5344CB8AC3E}">
        <p14:creationId xmlns:p14="http://schemas.microsoft.com/office/powerpoint/2010/main" val="310826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54731-201F-43F8-9878-126F210A1398}"/>
              </a:ext>
            </a:extLst>
          </p:cNvPr>
          <p:cNvSpPr>
            <a:spLocks noGrp="1"/>
          </p:cNvSpPr>
          <p:nvPr>
            <p:ph type="ctrTitle"/>
          </p:nvPr>
        </p:nvSpPr>
        <p:spPr/>
        <p:txBody>
          <a:bodyPr/>
          <a:lstStyle/>
          <a:p>
            <a:r>
              <a:rPr lang="en-GB" dirty="0"/>
              <a:t>Using </a:t>
            </a:r>
            <a:r>
              <a:rPr lang="en-GB" dirty="0" err="1"/>
              <a:t>PiXL</a:t>
            </a:r>
            <a:r>
              <a:rPr lang="en-GB" dirty="0"/>
              <a:t> QLAs to fill gaps in learning</a:t>
            </a:r>
          </a:p>
        </p:txBody>
      </p:sp>
    </p:spTree>
    <p:extLst>
      <p:ext uri="{BB962C8B-B14F-4D97-AF65-F5344CB8AC3E}">
        <p14:creationId xmlns:p14="http://schemas.microsoft.com/office/powerpoint/2010/main" val="524966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AD0530-2EB4-1BD2-8AE6-B75483C221EE}"/>
              </a:ext>
            </a:extLst>
          </p:cNvPr>
          <p:cNvSpPr txBox="1"/>
          <p:nvPr/>
        </p:nvSpPr>
        <p:spPr>
          <a:xfrm>
            <a:off x="1284790" y="532435"/>
            <a:ext cx="9792182" cy="3693319"/>
          </a:xfrm>
          <a:prstGeom prst="rect">
            <a:avLst/>
          </a:prstGeom>
          <a:noFill/>
        </p:spPr>
        <p:txBody>
          <a:bodyPr wrap="square" rtlCol="0">
            <a:spAutoFit/>
          </a:bodyPr>
          <a:lstStyle/>
          <a:p>
            <a:r>
              <a:rPr lang="en-GB" dirty="0"/>
              <a:t>Monitor the success of the </a:t>
            </a:r>
            <a:r>
              <a:rPr lang="en-GB"/>
              <a:t>intervention programme </a:t>
            </a:r>
            <a:r>
              <a:rPr lang="en-GB" dirty="0"/>
              <a:t>for each pupil using the tests and formulate the next steps according to your findings.</a:t>
            </a:r>
          </a:p>
          <a:p>
            <a:endParaRPr lang="en-GB" dirty="0"/>
          </a:p>
          <a:p>
            <a:r>
              <a:rPr lang="en-GB" dirty="0"/>
              <a:t>Ask yourself if you need to:</a:t>
            </a:r>
          </a:p>
          <a:p>
            <a:endParaRPr lang="en-GB" dirty="0"/>
          </a:p>
          <a:p>
            <a:r>
              <a:rPr lang="en-GB" dirty="0"/>
              <a:t>- reteach the materials because the pupil/pupils still hasn’t/haven’t quite grasped the learning</a:t>
            </a:r>
          </a:p>
          <a:p>
            <a:endParaRPr lang="en-GB" dirty="0"/>
          </a:p>
          <a:p>
            <a:r>
              <a:rPr lang="en-GB" dirty="0"/>
              <a:t>- move back to an objective which is the prior learning to the one you have been doing as the pupil(s) are fundamentally unable to access the learning</a:t>
            </a:r>
          </a:p>
          <a:p>
            <a:endParaRPr lang="en-GB" dirty="0"/>
          </a:p>
          <a:p>
            <a:r>
              <a:rPr lang="en-GB" dirty="0"/>
              <a:t>- move onto a new objective as the pupil/pupils have mastered the one you have been working on</a:t>
            </a:r>
          </a:p>
          <a:p>
            <a:endParaRPr lang="en-GB" dirty="0"/>
          </a:p>
          <a:p>
            <a:r>
              <a:rPr lang="en-GB" dirty="0"/>
              <a:t>- reassess your groupings and objectives as you have successfully gap-filled for this group of pupils </a:t>
            </a:r>
          </a:p>
        </p:txBody>
      </p:sp>
    </p:spTree>
    <p:extLst>
      <p:ext uri="{BB962C8B-B14F-4D97-AF65-F5344CB8AC3E}">
        <p14:creationId xmlns:p14="http://schemas.microsoft.com/office/powerpoint/2010/main" val="73907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904C97-02ED-4D2D-AE9C-E4B9AAB62684}"/>
              </a:ext>
            </a:extLst>
          </p:cNvPr>
          <p:cNvSpPr txBox="1"/>
          <p:nvPr/>
        </p:nvSpPr>
        <p:spPr>
          <a:xfrm>
            <a:off x="829994" y="998806"/>
            <a:ext cx="3343351" cy="707886"/>
          </a:xfrm>
          <a:prstGeom prst="rect">
            <a:avLst/>
          </a:prstGeom>
          <a:noFill/>
        </p:spPr>
        <p:txBody>
          <a:bodyPr wrap="none" rtlCol="0">
            <a:spAutoFit/>
          </a:bodyPr>
          <a:lstStyle/>
          <a:p>
            <a:r>
              <a:rPr lang="en-GB" sz="4000" dirty="0"/>
              <a:t>Any questions?</a:t>
            </a:r>
          </a:p>
        </p:txBody>
      </p:sp>
      <p:pic>
        <p:nvPicPr>
          <p:cNvPr id="3" name="Picture 2">
            <a:extLst>
              <a:ext uri="{FF2B5EF4-FFF2-40B4-BE49-F238E27FC236}">
                <a16:creationId xmlns:a16="http://schemas.microsoft.com/office/drawing/2014/main" id="{3761E0D1-6E90-44C5-A577-F519D44871DA}"/>
              </a:ext>
            </a:extLst>
          </p:cNvPr>
          <p:cNvPicPr>
            <a:picLocks noChangeAspect="1"/>
          </p:cNvPicPr>
          <p:nvPr/>
        </p:nvPicPr>
        <p:blipFill>
          <a:blip r:embed="rId2"/>
          <a:stretch>
            <a:fillRect/>
          </a:stretch>
        </p:blipFill>
        <p:spPr>
          <a:xfrm>
            <a:off x="4445391" y="2499893"/>
            <a:ext cx="6270234" cy="3529431"/>
          </a:xfrm>
          <a:prstGeom prst="rect">
            <a:avLst/>
          </a:prstGeom>
        </p:spPr>
      </p:pic>
    </p:spTree>
    <p:extLst>
      <p:ext uri="{BB962C8B-B14F-4D97-AF65-F5344CB8AC3E}">
        <p14:creationId xmlns:p14="http://schemas.microsoft.com/office/powerpoint/2010/main" val="648200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E296CE-09E1-04EF-D1F3-A843B1FEC102}"/>
              </a:ext>
            </a:extLst>
          </p:cNvPr>
          <p:cNvSpPr txBox="1"/>
          <p:nvPr/>
        </p:nvSpPr>
        <p:spPr>
          <a:xfrm>
            <a:off x="1378226" y="861391"/>
            <a:ext cx="9816247" cy="2862322"/>
          </a:xfrm>
          <a:prstGeom prst="rect">
            <a:avLst/>
          </a:prstGeom>
          <a:noFill/>
        </p:spPr>
        <p:txBody>
          <a:bodyPr wrap="square" rtlCol="0">
            <a:spAutoFit/>
          </a:bodyPr>
          <a:lstStyle/>
          <a:p>
            <a:pPr marL="342900" indent="-342900">
              <a:buAutoNum type="arabicPeriod"/>
            </a:pPr>
            <a:r>
              <a:rPr lang="en-GB" dirty="0"/>
              <a:t>Download tests for AP point.</a:t>
            </a:r>
          </a:p>
          <a:p>
            <a:pPr marL="342900" indent="-342900">
              <a:buAutoNum type="arabicPeriod"/>
            </a:pPr>
            <a:r>
              <a:rPr lang="en-GB" dirty="0"/>
              <a:t>Complete with cohort, mark and record marks on QLA spreadsheet for that year group.</a:t>
            </a:r>
          </a:p>
          <a:p>
            <a:pPr marL="342900" indent="-342900">
              <a:buAutoNum type="arabicPeriod"/>
            </a:pPr>
            <a:r>
              <a:rPr lang="en-GB" dirty="0"/>
              <a:t>Record data on Sonar and identify key marginals in terms of attaining the standard in reading, writing and maths. Also key children, </a:t>
            </a:r>
            <a:r>
              <a:rPr lang="en-GB" dirty="0" err="1"/>
              <a:t>eg</a:t>
            </a:r>
            <a:r>
              <a:rPr lang="en-GB" dirty="0"/>
              <a:t> SEN or those close to greater depth.</a:t>
            </a:r>
          </a:p>
          <a:p>
            <a:pPr marL="342900" indent="-342900">
              <a:buAutoNum type="arabicPeriod"/>
            </a:pPr>
            <a:r>
              <a:rPr lang="en-GB" dirty="0"/>
              <a:t>Use QLAs to identify curriculum objectives which need to be taught to particular groups of children/individuals (check against Priority Elements which are in blue) on </a:t>
            </a:r>
            <a:r>
              <a:rPr lang="en-GB" dirty="0" err="1"/>
              <a:t>PiXL</a:t>
            </a:r>
            <a:r>
              <a:rPr lang="en-GB" dirty="0"/>
              <a:t>.</a:t>
            </a:r>
          </a:p>
          <a:p>
            <a:pPr marL="342900" indent="-342900">
              <a:buAutoNum type="arabicPeriod"/>
            </a:pPr>
            <a:r>
              <a:rPr lang="en-GB" dirty="0"/>
              <a:t>Timetable children, adults and subjects to ensure the interventions happen.</a:t>
            </a:r>
          </a:p>
          <a:p>
            <a:pPr marL="342900" indent="-342900">
              <a:buAutoNum type="arabicPeriod"/>
            </a:pPr>
            <a:r>
              <a:rPr lang="en-GB" dirty="0"/>
              <a:t>Train staff in how to find and deliver therapies (interventions) and monitor progress using the tests and subsequent AP data.</a:t>
            </a:r>
          </a:p>
          <a:p>
            <a:pPr marL="342900" indent="-342900">
              <a:buAutoNum type="arabicPeriod"/>
            </a:pPr>
            <a:endParaRPr lang="en-GB" dirty="0"/>
          </a:p>
        </p:txBody>
      </p:sp>
      <p:sp>
        <p:nvSpPr>
          <p:cNvPr id="3" name="TextBox 2">
            <a:extLst>
              <a:ext uri="{FF2B5EF4-FFF2-40B4-BE49-F238E27FC236}">
                <a16:creationId xmlns:a16="http://schemas.microsoft.com/office/drawing/2014/main" id="{280091B8-72DC-9303-DDD2-1764E21DA0EA}"/>
              </a:ext>
            </a:extLst>
          </p:cNvPr>
          <p:cNvSpPr txBox="1"/>
          <p:nvPr/>
        </p:nvSpPr>
        <p:spPr>
          <a:xfrm>
            <a:off x="3186545" y="207818"/>
            <a:ext cx="5569666" cy="369332"/>
          </a:xfrm>
          <a:prstGeom prst="rect">
            <a:avLst/>
          </a:prstGeom>
          <a:noFill/>
        </p:spPr>
        <p:txBody>
          <a:bodyPr wrap="none" rtlCol="0">
            <a:spAutoFit/>
          </a:bodyPr>
          <a:lstStyle/>
          <a:p>
            <a:r>
              <a:rPr lang="en-GB" dirty="0"/>
              <a:t>Quick guide to running interventions using </a:t>
            </a:r>
            <a:r>
              <a:rPr lang="en-GB" dirty="0" err="1"/>
              <a:t>PiXL</a:t>
            </a:r>
            <a:r>
              <a:rPr lang="en-GB" dirty="0"/>
              <a:t> resources</a:t>
            </a:r>
          </a:p>
        </p:txBody>
      </p:sp>
      <p:sp>
        <p:nvSpPr>
          <p:cNvPr id="4" name="TextBox 3">
            <a:extLst>
              <a:ext uri="{FF2B5EF4-FFF2-40B4-BE49-F238E27FC236}">
                <a16:creationId xmlns:a16="http://schemas.microsoft.com/office/drawing/2014/main" id="{14970C04-7C28-3422-1312-94AD699A93B1}"/>
              </a:ext>
            </a:extLst>
          </p:cNvPr>
          <p:cNvSpPr txBox="1"/>
          <p:nvPr/>
        </p:nvSpPr>
        <p:spPr>
          <a:xfrm>
            <a:off x="2731870" y="4627418"/>
            <a:ext cx="7540847" cy="369332"/>
          </a:xfrm>
          <a:prstGeom prst="rect">
            <a:avLst/>
          </a:prstGeom>
          <a:noFill/>
        </p:spPr>
        <p:txBody>
          <a:bodyPr wrap="none" rtlCol="0">
            <a:spAutoFit/>
          </a:bodyPr>
          <a:lstStyle/>
          <a:p>
            <a:r>
              <a:rPr lang="en-GB" dirty="0"/>
              <a:t>See slides for how and where to access </a:t>
            </a:r>
            <a:r>
              <a:rPr lang="en-GB" dirty="0" err="1"/>
              <a:t>PiXL</a:t>
            </a:r>
            <a:r>
              <a:rPr lang="en-GB" dirty="0"/>
              <a:t> therapies (intervention materials).</a:t>
            </a:r>
          </a:p>
        </p:txBody>
      </p:sp>
    </p:spTree>
    <p:extLst>
      <p:ext uri="{BB962C8B-B14F-4D97-AF65-F5344CB8AC3E}">
        <p14:creationId xmlns:p14="http://schemas.microsoft.com/office/powerpoint/2010/main" val="124415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03BCC0-AAAB-EDDF-229D-070A6CF3AA05}"/>
              </a:ext>
            </a:extLst>
          </p:cNvPr>
          <p:cNvPicPr>
            <a:picLocks noChangeAspect="1"/>
          </p:cNvPicPr>
          <p:nvPr/>
        </p:nvPicPr>
        <p:blipFill>
          <a:blip r:embed="rId2"/>
          <a:stretch>
            <a:fillRect/>
          </a:stretch>
        </p:blipFill>
        <p:spPr>
          <a:xfrm>
            <a:off x="1985000" y="1497497"/>
            <a:ext cx="7665763" cy="4956312"/>
          </a:xfrm>
          <a:prstGeom prst="rect">
            <a:avLst/>
          </a:prstGeom>
        </p:spPr>
      </p:pic>
      <p:sp>
        <p:nvSpPr>
          <p:cNvPr id="5" name="TextBox 4">
            <a:extLst>
              <a:ext uri="{FF2B5EF4-FFF2-40B4-BE49-F238E27FC236}">
                <a16:creationId xmlns:a16="http://schemas.microsoft.com/office/drawing/2014/main" id="{B08AAF7E-9E80-B9F3-2B7C-4A3E59FB82C4}"/>
              </a:ext>
            </a:extLst>
          </p:cNvPr>
          <p:cNvSpPr txBox="1"/>
          <p:nvPr/>
        </p:nvSpPr>
        <p:spPr>
          <a:xfrm>
            <a:off x="2173357" y="344557"/>
            <a:ext cx="8693426" cy="646331"/>
          </a:xfrm>
          <a:prstGeom prst="rect">
            <a:avLst/>
          </a:prstGeom>
          <a:noFill/>
        </p:spPr>
        <p:txBody>
          <a:bodyPr wrap="square" rtlCol="0">
            <a:spAutoFit/>
          </a:bodyPr>
          <a:lstStyle/>
          <a:p>
            <a:r>
              <a:rPr lang="en-GB" dirty="0"/>
              <a:t>‘Question confidence’ column is useful for showing teachers how well their cohort understands a particular concept.</a:t>
            </a:r>
          </a:p>
        </p:txBody>
      </p:sp>
    </p:spTree>
    <p:extLst>
      <p:ext uri="{BB962C8B-B14F-4D97-AF65-F5344CB8AC3E}">
        <p14:creationId xmlns:p14="http://schemas.microsoft.com/office/powerpoint/2010/main" val="423337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ABB03E-B146-A5BE-05BF-0DFF7F128BD2}"/>
              </a:ext>
            </a:extLst>
          </p:cNvPr>
          <p:cNvPicPr>
            <a:picLocks noChangeAspect="1"/>
          </p:cNvPicPr>
          <p:nvPr/>
        </p:nvPicPr>
        <p:blipFill>
          <a:blip r:embed="rId2"/>
          <a:stretch>
            <a:fillRect/>
          </a:stretch>
        </p:blipFill>
        <p:spPr>
          <a:xfrm>
            <a:off x="695636" y="1444488"/>
            <a:ext cx="10926947" cy="4015408"/>
          </a:xfrm>
          <a:prstGeom prst="rect">
            <a:avLst/>
          </a:prstGeom>
        </p:spPr>
      </p:pic>
      <p:sp>
        <p:nvSpPr>
          <p:cNvPr id="5" name="TextBox 4">
            <a:extLst>
              <a:ext uri="{FF2B5EF4-FFF2-40B4-BE49-F238E27FC236}">
                <a16:creationId xmlns:a16="http://schemas.microsoft.com/office/drawing/2014/main" id="{6229FC2C-7245-F32C-CF25-9C6582303E83}"/>
              </a:ext>
            </a:extLst>
          </p:cNvPr>
          <p:cNvSpPr txBox="1"/>
          <p:nvPr/>
        </p:nvSpPr>
        <p:spPr>
          <a:xfrm>
            <a:off x="914400" y="304800"/>
            <a:ext cx="10446327" cy="646331"/>
          </a:xfrm>
          <a:prstGeom prst="rect">
            <a:avLst/>
          </a:prstGeom>
          <a:noFill/>
        </p:spPr>
        <p:txBody>
          <a:bodyPr wrap="square" rtlCol="0">
            <a:spAutoFit/>
          </a:bodyPr>
          <a:lstStyle/>
          <a:p>
            <a:r>
              <a:rPr lang="en-GB" dirty="0"/>
              <a:t>‘Focus of question’ shows which curriculum objective the question relates to. Use the rows and columns to find common objectives which key children need to revise with </a:t>
            </a:r>
            <a:r>
              <a:rPr lang="en-GB" dirty="0" err="1"/>
              <a:t>PiXL</a:t>
            </a:r>
            <a:r>
              <a:rPr lang="en-GB" dirty="0"/>
              <a:t> therapies.</a:t>
            </a:r>
          </a:p>
        </p:txBody>
      </p:sp>
    </p:spTree>
    <p:extLst>
      <p:ext uri="{BB962C8B-B14F-4D97-AF65-F5344CB8AC3E}">
        <p14:creationId xmlns:p14="http://schemas.microsoft.com/office/powerpoint/2010/main" val="1547120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9D71DE-1862-4B89-A667-049D19FB08FE}"/>
              </a:ext>
            </a:extLst>
          </p:cNvPr>
          <p:cNvPicPr>
            <a:picLocks noChangeAspect="1"/>
          </p:cNvPicPr>
          <p:nvPr/>
        </p:nvPicPr>
        <p:blipFill>
          <a:blip r:embed="rId2"/>
          <a:stretch>
            <a:fillRect/>
          </a:stretch>
        </p:blipFill>
        <p:spPr>
          <a:xfrm>
            <a:off x="508270" y="1401632"/>
            <a:ext cx="9071830" cy="4562574"/>
          </a:xfrm>
          <a:prstGeom prst="rect">
            <a:avLst/>
          </a:prstGeom>
        </p:spPr>
      </p:pic>
      <p:sp>
        <p:nvSpPr>
          <p:cNvPr id="3" name="TextBox 2">
            <a:extLst>
              <a:ext uri="{FF2B5EF4-FFF2-40B4-BE49-F238E27FC236}">
                <a16:creationId xmlns:a16="http://schemas.microsoft.com/office/drawing/2014/main" id="{58592D45-BE75-2A4F-D766-55E9069994F0}"/>
              </a:ext>
            </a:extLst>
          </p:cNvPr>
          <p:cNvSpPr txBox="1"/>
          <p:nvPr/>
        </p:nvSpPr>
        <p:spPr>
          <a:xfrm>
            <a:off x="1080655" y="193964"/>
            <a:ext cx="8356262" cy="369332"/>
          </a:xfrm>
          <a:prstGeom prst="rect">
            <a:avLst/>
          </a:prstGeom>
          <a:noFill/>
        </p:spPr>
        <p:txBody>
          <a:bodyPr wrap="none" rtlCol="0">
            <a:spAutoFit/>
          </a:bodyPr>
          <a:lstStyle/>
          <a:p>
            <a:r>
              <a:rPr lang="en-GB" dirty="0"/>
              <a:t>When you log into </a:t>
            </a:r>
            <a:r>
              <a:rPr lang="en-GB" dirty="0" err="1"/>
              <a:t>PiXL</a:t>
            </a:r>
            <a:r>
              <a:rPr lang="en-GB" dirty="0"/>
              <a:t>, click on the big blue ‘Primary Wise’ button to access resources.</a:t>
            </a:r>
          </a:p>
        </p:txBody>
      </p:sp>
    </p:spTree>
    <p:extLst>
      <p:ext uri="{BB962C8B-B14F-4D97-AF65-F5344CB8AC3E}">
        <p14:creationId xmlns:p14="http://schemas.microsoft.com/office/powerpoint/2010/main" val="3878025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47F77D-0B25-4435-97AA-91FDFFDDB654}"/>
              </a:ext>
            </a:extLst>
          </p:cNvPr>
          <p:cNvPicPr>
            <a:picLocks noChangeAspect="1"/>
          </p:cNvPicPr>
          <p:nvPr/>
        </p:nvPicPr>
        <p:blipFill>
          <a:blip r:embed="rId2"/>
          <a:stretch>
            <a:fillRect/>
          </a:stretch>
        </p:blipFill>
        <p:spPr>
          <a:xfrm>
            <a:off x="443132" y="998149"/>
            <a:ext cx="11305735" cy="3687743"/>
          </a:xfrm>
          <a:prstGeom prst="rect">
            <a:avLst/>
          </a:prstGeom>
        </p:spPr>
      </p:pic>
      <p:sp>
        <p:nvSpPr>
          <p:cNvPr id="2" name="TextBox 1">
            <a:extLst>
              <a:ext uri="{FF2B5EF4-FFF2-40B4-BE49-F238E27FC236}">
                <a16:creationId xmlns:a16="http://schemas.microsoft.com/office/drawing/2014/main" id="{B5B148A7-F52E-FD3C-F099-F7A50C49E73F}"/>
              </a:ext>
            </a:extLst>
          </p:cNvPr>
          <p:cNvSpPr txBox="1"/>
          <p:nvPr/>
        </p:nvSpPr>
        <p:spPr>
          <a:xfrm>
            <a:off x="1330110" y="277091"/>
            <a:ext cx="9531777" cy="369332"/>
          </a:xfrm>
          <a:prstGeom prst="rect">
            <a:avLst/>
          </a:prstGeom>
          <a:noFill/>
        </p:spPr>
        <p:txBody>
          <a:bodyPr wrap="none" rtlCol="0">
            <a:spAutoFit/>
          </a:bodyPr>
          <a:lstStyle/>
          <a:p>
            <a:r>
              <a:rPr lang="en-GB" dirty="0"/>
              <a:t>To find therapies to use for interventions with key children, click on personalised learning checklists.</a:t>
            </a:r>
          </a:p>
        </p:txBody>
      </p:sp>
    </p:spTree>
    <p:extLst>
      <p:ext uri="{BB962C8B-B14F-4D97-AF65-F5344CB8AC3E}">
        <p14:creationId xmlns:p14="http://schemas.microsoft.com/office/powerpoint/2010/main" val="1035481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A168B-9B99-4191-ABE9-879CC152F4C5}"/>
              </a:ext>
            </a:extLst>
          </p:cNvPr>
          <p:cNvPicPr>
            <a:picLocks noChangeAspect="1"/>
          </p:cNvPicPr>
          <p:nvPr/>
        </p:nvPicPr>
        <p:blipFill>
          <a:blip r:embed="rId2"/>
          <a:stretch>
            <a:fillRect/>
          </a:stretch>
        </p:blipFill>
        <p:spPr>
          <a:xfrm>
            <a:off x="3500437" y="1905000"/>
            <a:ext cx="5191125" cy="3048000"/>
          </a:xfrm>
          <a:prstGeom prst="rect">
            <a:avLst/>
          </a:prstGeom>
        </p:spPr>
      </p:pic>
      <p:sp>
        <p:nvSpPr>
          <p:cNvPr id="2" name="TextBox 1">
            <a:extLst>
              <a:ext uri="{FF2B5EF4-FFF2-40B4-BE49-F238E27FC236}">
                <a16:creationId xmlns:a16="http://schemas.microsoft.com/office/drawing/2014/main" id="{EFF5A3FE-6C45-692C-57C4-3AFA64399585}"/>
              </a:ext>
            </a:extLst>
          </p:cNvPr>
          <p:cNvSpPr txBox="1"/>
          <p:nvPr/>
        </p:nvSpPr>
        <p:spPr>
          <a:xfrm>
            <a:off x="1603513" y="304800"/>
            <a:ext cx="10075869" cy="923330"/>
          </a:xfrm>
          <a:prstGeom prst="rect">
            <a:avLst/>
          </a:prstGeom>
          <a:noFill/>
        </p:spPr>
        <p:txBody>
          <a:bodyPr wrap="square" rtlCol="0">
            <a:spAutoFit/>
          </a:bodyPr>
          <a:lstStyle/>
          <a:p>
            <a:r>
              <a:rPr lang="en-GB" dirty="0"/>
              <a:t>Select a year group or key stage as required, also select the subject you require. Remember to select ‘only priority elements’ as you want to gain the most that you can from interventions by targeting the most important aspects of the curriculum.</a:t>
            </a:r>
          </a:p>
        </p:txBody>
      </p:sp>
    </p:spTree>
    <p:extLst>
      <p:ext uri="{BB962C8B-B14F-4D97-AF65-F5344CB8AC3E}">
        <p14:creationId xmlns:p14="http://schemas.microsoft.com/office/powerpoint/2010/main" val="2284363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61C704-CE37-4ED8-B962-E4D8FF7C6312}"/>
              </a:ext>
            </a:extLst>
          </p:cNvPr>
          <p:cNvPicPr>
            <a:picLocks noChangeAspect="1"/>
          </p:cNvPicPr>
          <p:nvPr/>
        </p:nvPicPr>
        <p:blipFill>
          <a:blip r:embed="rId2"/>
          <a:stretch>
            <a:fillRect/>
          </a:stretch>
        </p:blipFill>
        <p:spPr>
          <a:xfrm>
            <a:off x="0" y="1280337"/>
            <a:ext cx="12192000" cy="4297326"/>
          </a:xfrm>
          <a:prstGeom prst="rect">
            <a:avLst/>
          </a:prstGeom>
        </p:spPr>
      </p:pic>
      <p:sp>
        <p:nvSpPr>
          <p:cNvPr id="2" name="TextBox 1">
            <a:extLst>
              <a:ext uri="{FF2B5EF4-FFF2-40B4-BE49-F238E27FC236}">
                <a16:creationId xmlns:a16="http://schemas.microsoft.com/office/drawing/2014/main" id="{0B1C2382-CCA9-B5DF-BBF6-D2E41DB1A44D}"/>
              </a:ext>
            </a:extLst>
          </p:cNvPr>
          <p:cNvSpPr txBox="1"/>
          <p:nvPr/>
        </p:nvSpPr>
        <p:spPr>
          <a:xfrm>
            <a:off x="1343891" y="180109"/>
            <a:ext cx="10183091" cy="923330"/>
          </a:xfrm>
          <a:prstGeom prst="rect">
            <a:avLst/>
          </a:prstGeom>
          <a:noFill/>
        </p:spPr>
        <p:txBody>
          <a:bodyPr wrap="square" rtlCol="0">
            <a:spAutoFit/>
          </a:bodyPr>
          <a:lstStyle/>
          <a:p>
            <a:r>
              <a:rPr lang="en-GB" dirty="0"/>
              <a:t>Use your question level analysis spreadsheet to identify objectives and then select the relevant ones which your filters produce. There are tests and therapies to teach and test these objectives with your key pupils in your interventions.</a:t>
            </a:r>
          </a:p>
        </p:txBody>
      </p:sp>
    </p:spTree>
    <p:extLst>
      <p:ext uri="{BB962C8B-B14F-4D97-AF65-F5344CB8AC3E}">
        <p14:creationId xmlns:p14="http://schemas.microsoft.com/office/powerpoint/2010/main" val="715791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86EA61-FC37-429E-9287-BB8D363BCFA5}"/>
              </a:ext>
            </a:extLst>
          </p:cNvPr>
          <p:cNvPicPr>
            <a:picLocks noChangeAspect="1"/>
          </p:cNvPicPr>
          <p:nvPr/>
        </p:nvPicPr>
        <p:blipFill>
          <a:blip r:embed="rId2"/>
          <a:stretch>
            <a:fillRect/>
          </a:stretch>
        </p:blipFill>
        <p:spPr>
          <a:xfrm>
            <a:off x="445696" y="1286388"/>
            <a:ext cx="4238625" cy="3609975"/>
          </a:xfrm>
          <a:prstGeom prst="rect">
            <a:avLst/>
          </a:prstGeom>
        </p:spPr>
      </p:pic>
      <p:pic>
        <p:nvPicPr>
          <p:cNvPr id="5" name="Picture 4">
            <a:extLst>
              <a:ext uri="{FF2B5EF4-FFF2-40B4-BE49-F238E27FC236}">
                <a16:creationId xmlns:a16="http://schemas.microsoft.com/office/drawing/2014/main" id="{0E29EEA7-6C06-4FEB-A6EE-160EE793DDF7}"/>
              </a:ext>
            </a:extLst>
          </p:cNvPr>
          <p:cNvPicPr>
            <a:picLocks noChangeAspect="1"/>
          </p:cNvPicPr>
          <p:nvPr/>
        </p:nvPicPr>
        <p:blipFill>
          <a:blip r:embed="rId3"/>
          <a:stretch>
            <a:fillRect/>
          </a:stretch>
        </p:blipFill>
        <p:spPr>
          <a:xfrm>
            <a:off x="4467151" y="1218687"/>
            <a:ext cx="7534275" cy="4352925"/>
          </a:xfrm>
          <a:prstGeom prst="rect">
            <a:avLst/>
          </a:prstGeom>
        </p:spPr>
      </p:pic>
      <p:sp>
        <p:nvSpPr>
          <p:cNvPr id="2" name="TextBox 1">
            <a:extLst>
              <a:ext uri="{FF2B5EF4-FFF2-40B4-BE49-F238E27FC236}">
                <a16:creationId xmlns:a16="http://schemas.microsoft.com/office/drawing/2014/main" id="{FD6B98AF-517C-E2AB-4ECB-1004AF8DF86A}"/>
              </a:ext>
            </a:extLst>
          </p:cNvPr>
          <p:cNvSpPr txBox="1"/>
          <p:nvPr/>
        </p:nvSpPr>
        <p:spPr>
          <a:xfrm>
            <a:off x="2928730" y="251791"/>
            <a:ext cx="8600661" cy="923330"/>
          </a:xfrm>
          <a:prstGeom prst="rect">
            <a:avLst/>
          </a:prstGeom>
          <a:noFill/>
        </p:spPr>
        <p:txBody>
          <a:bodyPr wrap="square" rtlCol="0">
            <a:spAutoFit/>
          </a:bodyPr>
          <a:lstStyle/>
          <a:p>
            <a:r>
              <a:rPr lang="en-GB" dirty="0"/>
              <a:t>Here is an example test and the front page of the </a:t>
            </a:r>
            <a:r>
              <a:rPr lang="en-GB" dirty="0" err="1"/>
              <a:t>powerpoint</a:t>
            </a:r>
            <a:r>
              <a:rPr lang="en-GB" dirty="0"/>
              <a:t> presentation therapy which is used to teach the objective in intervention. Do test 1, teach the therapy. Do test 2. Revise any gaps which emerge, do test 3. Review the intervention.</a:t>
            </a:r>
          </a:p>
        </p:txBody>
      </p:sp>
    </p:spTree>
    <p:extLst>
      <p:ext uri="{BB962C8B-B14F-4D97-AF65-F5344CB8AC3E}">
        <p14:creationId xmlns:p14="http://schemas.microsoft.com/office/powerpoint/2010/main" val="1537869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3B29B622B571439C9C74F993ED2DB3" ma:contentTypeVersion="15" ma:contentTypeDescription="Create a new document." ma:contentTypeScope="" ma:versionID="49c55f375eef1b841d25d619f3cfc0fb">
  <xsd:schema xmlns:xsd="http://www.w3.org/2001/XMLSchema" xmlns:xs="http://www.w3.org/2001/XMLSchema" xmlns:p="http://schemas.microsoft.com/office/2006/metadata/properties" xmlns:ns2="27555a0d-cddd-4f17-b470-127ab24496b3" xmlns:ns3="a5e742ad-81b1-42e0-be43-9483076b4056" targetNamespace="http://schemas.microsoft.com/office/2006/metadata/properties" ma:root="true" ma:fieldsID="030eaec9e28b5ce22028b9a22e7d8ac7" ns2:_="" ns3:_="">
    <xsd:import namespace="27555a0d-cddd-4f17-b470-127ab24496b3"/>
    <xsd:import namespace="a5e742ad-81b1-42e0-be43-9483076b405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3:MediaServiceLocation"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2:SharedWithUsers" minOccurs="0"/>
                <xsd:element ref="ns2:SharedWithDetail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555a0d-cddd-4f17-b470-127ab24496b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1ffb21f6-bfb4-4eb5-8e95-e4fd527a9219}" ma:internalName="TaxCatchAll" ma:showField="CatchAllData" ma:web="27555a0d-cddd-4f17-b470-127ab24496b3">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e742ad-81b1-42e0-be43-9483076b405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d26bf55-efd0-4526-8113-54329d9458f7"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B39EA4-58FB-48CB-BA01-61830E892A08}"/>
</file>

<file path=customXml/itemProps2.xml><?xml version="1.0" encoding="utf-8"?>
<ds:datastoreItem xmlns:ds="http://schemas.openxmlformats.org/officeDocument/2006/customXml" ds:itemID="{442539CE-FC4C-4164-B900-F4C25D316EE3}"/>
</file>

<file path=customXml/itemProps3.xml><?xml version="1.0" encoding="utf-8"?>
<ds:datastoreItem xmlns:ds="http://schemas.openxmlformats.org/officeDocument/2006/customXml" ds:itemID="{9C2F1BE4-1705-441E-BE20-9390B45D77B2}"/>
</file>

<file path=docProps/app.xml><?xml version="1.0" encoding="utf-8"?>
<Properties xmlns="http://schemas.openxmlformats.org/officeDocument/2006/extended-properties" xmlns:vt="http://schemas.openxmlformats.org/officeDocument/2006/docPropsVTypes">
  <TotalTime>49</TotalTime>
  <Words>494</Words>
  <Application>Microsoft Office PowerPoint</Application>
  <PresentationFormat>Widescreen</PresentationFormat>
  <Paragraphs>28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Using PiXL QLAs to fill gaps in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PiXL QLAs to fill gaps in learning</dc:title>
  <dc:creator>9313651 Robert Miles</dc:creator>
  <cp:lastModifiedBy>9313651 Robert Miles</cp:lastModifiedBy>
  <cp:revision>3</cp:revision>
  <dcterms:created xsi:type="dcterms:W3CDTF">2021-11-28T19:09:04Z</dcterms:created>
  <dcterms:modified xsi:type="dcterms:W3CDTF">2023-09-26T15:01:30Z</dcterms:modified>
</cp:coreProperties>
</file>