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4"/>
  </p:sldMasterIdLst>
  <p:sldIdLst>
    <p:sldId id="256" r:id="rId5"/>
    <p:sldId id="272" r:id="rId6"/>
    <p:sldId id="273" r:id="rId7"/>
    <p:sldId id="275" r:id="rId8"/>
    <p:sldId id="276" r:id="rId9"/>
    <p:sldId id="277" r:id="rId10"/>
    <p:sldId id="279" r:id="rId11"/>
    <p:sldId id="280" r:id="rId12"/>
    <p:sldId id="289" r:id="rId13"/>
    <p:sldId id="282" r:id="rId14"/>
    <p:sldId id="283" r:id="rId15"/>
    <p:sldId id="284" r:id="rId16"/>
    <p:sldId id="287" r:id="rId17"/>
    <p:sldId id="269" r:id="rId18"/>
    <p:sldId id="281" r:id="rId19"/>
    <p:sldId id="298" r:id="rId20"/>
    <p:sldId id="299" r:id="rId21"/>
    <p:sldId id="290" r:id="rId22"/>
    <p:sldId id="291" r:id="rId23"/>
    <p:sldId id="292" r:id="rId24"/>
    <p:sldId id="297" r:id="rId25"/>
    <p:sldId id="293" r:id="rId26"/>
    <p:sldId id="296" r:id="rId27"/>
    <p:sldId id="288" r:id="rId28"/>
    <p:sldId id="30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openxmlformats.org/officeDocument/2006/relationships/customXml" Target="../customXml/item4.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 Long" userId="7187cc31-bac8-41d0-96a3-9c8fb3b2d863" providerId="ADAL" clId="{D3E50D86-F8BC-4167-AB6B-163ADB1ED13E}"/>
    <pc:docChg chg="custSel modSld">
      <pc:chgData name="Mr Long" userId="7187cc31-bac8-41d0-96a3-9c8fb3b2d863" providerId="ADAL" clId="{D3E50D86-F8BC-4167-AB6B-163ADB1ED13E}" dt="2026-02-05T15:28:54.343" v="5" actId="478"/>
      <pc:docMkLst>
        <pc:docMk/>
      </pc:docMkLst>
      <pc:sldChg chg="addSp delSp modSp">
        <pc:chgData name="Mr Long" userId="7187cc31-bac8-41d0-96a3-9c8fb3b2d863" providerId="ADAL" clId="{D3E50D86-F8BC-4167-AB6B-163ADB1ED13E}" dt="2026-02-05T15:28:54.343" v="5" actId="478"/>
        <pc:sldMkLst>
          <pc:docMk/>
          <pc:sldMk cId="2968994080" sldId="256"/>
        </pc:sldMkLst>
        <pc:picChg chg="add mod">
          <ac:chgData name="Mr Long" userId="7187cc31-bac8-41d0-96a3-9c8fb3b2d863" providerId="ADAL" clId="{D3E50D86-F8BC-4167-AB6B-163ADB1ED13E}" dt="2026-02-05T15:23:55.571" v="0"/>
          <ac:picMkLst>
            <pc:docMk/>
            <pc:sldMk cId="2968994080" sldId="256"/>
            <ac:picMk id="4" creationId="{15F7D92E-BDA7-4FDE-B0E5-89795FF0027F}"/>
          </ac:picMkLst>
        </pc:picChg>
        <pc:picChg chg="add del mod">
          <ac:chgData name="Mr Long" userId="7187cc31-bac8-41d0-96a3-9c8fb3b2d863" providerId="ADAL" clId="{D3E50D86-F8BC-4167-AB6B-163ADB1ED13E}" dt="2026-02-05T15:28:54.343" v="5" actId="478"/>
          <ac:picMkLst>
            <pc:docMk/>
            <pc:sldMk cId="2968994080" sldId="256"/>
            <ac:picMk id="5" creationId="{61831B9E-17DF-4562-B0B9-9C796FF50782}"/>
          </ac:picMkLst>
        </pc:picChg>
      </pc:sldChg>
      <pc:sldChg chg="addSp modSp">
        <pc:chgData name="Mr Long" userId="7187cc31-bac8-41d0-96a3-9c8fb3b2d863" providerId="ADAL" clId="{D3E50D86-F8BC-4167-AB6B-163ADB1ED13E}" dt="2026-02-05T15:23:55.571" v="0"/>
        <pc:sldMkLst>
          <pc:docMk/>
          <pc:sldMk cId="4100680774" sldId="269"/>
        </pc:sldMkLst>
        <pc:picChg chg="add mod">
          <ac:chgData name="Mr Long" userId="7187cc31-bac8-41d0-96a3-9c8fb3b2d863" providerId="ADAL" clId="{D3E50D86-F8BC-4167-AB6B-163ADB1ED13E}" dt="2026-02-05T15:23:55.571" v="0"/>
          <ac:picMkLst>
            <pc:docMk/>
            <pc:sldMk cId="4100680774" sldId="269"/>
            <ac:picMk id="2" creationId="{4AB807FB-5712-49CE-92A1-8FDC1339917C}"/>
          </ac:picMkLst>
        </pc:picChg>
      </pc:sldChg>
      <pc:sldChg chg="addSp modSp">
        <pc:chgData name="Mr Long" userId="7187cc31-bac8-41d0-96a3-9c8fb3b2d863" providerId="ADAL" clId="{D3E50D86-F8BC-4167-AB6B-163ADB1ED13E}" dt="2026-02-05T15:23:55.571" v="0"/>
        <pc:sldMkLst>
          <pc:docMk/>
          <pc:sldMk cId="1933363352" sldId="272"/>
        </pc:sldMkLst>
        <pc:picChg chg="add mod">
          <ac:chgData name="Mr Long" userId="7187cc31-bac8-41d0-96a3-9c8fb3b2d863" providerId="ADAL" clId="{D3E50D86-F8BC-4167-AB6B-163ADB1ED13E}" dt="2026-02-05T15:23:55.571" v="0"/>
          <ac:picMkLst>
            <pc:docMk/>
            <pc:sldMk cId="1933363352" sldId="272"/>
            <ac:picMk id="6" creationId="{8FCA9659-026E-4F40-8256-62593D44E621}"/>
          </ac:picMkLst>
        </pc:picChg>
      </pc:sldChg>
      <pc:sldChg chg="addSp modSp">
        <pc:chgData name="Mr Long" userId="7187cc31-bac8-41d0-96a3-9c8fb3b2d863" providerId="ADAL" clId="{D3E50D86-F8BC-4167-AB6B-163ADB1ED13E}" dt="2026-02-05T15:23:55.571" v="0"/>
        <pc:sldMkLst>
          <pc:docMk/>
          <pc:sldMk cId="2084397773" sldId="273"/>
        </pc:sldMkLst>
        <pc:picChg chg="add mod">
          <ac:chgData name="Mr Long" userId="7187cc31-bac8-41d0-96a3-9c8fb3b2d863" providerId="ADAL" clId="{D3E50D86-F8BC-4167-AB6B-163ADB1ED13E}" dt="2026-02-05T15:23:55.571" v="0"/>
          <ac:picMkLst>
            <pc:docMk/>
            <pc:sldMk cId="2084397773" sldId="273"/>
            <ac:picMk id="6" creationId="{E88E4691-E164-4FAF-8659-3EECC39ABD0F}"/>
          </ac:picMkLst>
        </pc:picChg>
      </pc:sldChg>
      <pc:sldChg chg="addSp modSp">
        <pc:chgData name="Mr Long" userId="7187cc31-bac8-41d0-96a3-9c8fb3b2d863" providerId="ADAL" clId="{D3E50D86-F8BC-4167-AB6B-163ADB1ED13E}" dt="2026-02-05T15:23:55.571" v="0"/>
        <pc:sldMkLst>
          <pc:docMk/>
          <pc:sldMk cId="4246673693" sldId="275"/>
        </pc:sldMkLst>
        <pc:picChg chg="add mod">
          <ac:chgData name="Mr Long" userId="7187cc31-bac8-41d0-96a3-9c8fb3b2d863" providerId="ADAL" clId="{D3E50D86-F8BC-4167-AB6B-163ADB1ED13E}" dt="2026-02-05T15:23:55.571" v="0"/>
          <ac:picMkLst>
            <pc:docMk/>
            <pc:sldMk cId="4246673693" sldId="275"/>
            <ac:picMk id="6" creationId="{DB27EDE0-43E0-4B32-9DC1-B1E9AFD8A1E3}"/>
          </ac:picMkLst>
        </pc:picChg>
      </pc:sldChg>
      <pc:sldChg chg="addSp modSp">
        <pc:chgData name="Mr Long" userId="7187cc31-bac8-41d0-96a3-9c8fb3b2d863" providerId="ADAL" clId="{D3E50D86-F8BC-4167-AB6B-163ADB1ED13E}" dt="2026-02-05T15:23:55.571" v="0"/>
        <pc:sldMkLst>
          <pc:docMk/>
          <pc:sldMk cId="2534611437" sldId="276"/>
        </pc:sldMkLst>
        <pc:picChg chg="add mod">
          <ac:chgData name="Mr Long" userId="7187cc31-bac8-41d0-96a3-9c8fb3b2d863" providerId="ADAL" clId="{D3E50D86-F8BC-4167-AB6B-163ADB1ED13E}" dt="2026-02-05T15:23:55.571" v="0"/>
          <ac:picMkLst>
            <pc:docMk/>
            <pc:sldMk cId="2534611437" sldId="276"/>
            <ac:picMk id="6" creationId="{7E149E26-ABC1-4FA5-94C9-2D13A29C14F1}"/>
          </ac:picMkLst>
        </pc:picChg>
      </pc:sldChg>
      <pc:sldChg chg="addSp modSp">
        <pc:chgData name="Mr Long" userId="7187cc31-bac8-41d0-96a3-9c8fb3b2d863" providerId="ADAL" clId="{D3E50D86-F8BC-4167-AB6B-163ADB1ED13E}" dt="2026-02-05T15:23:55.571" v="0"/>
        <pc:sldMkLst>
          <pc:docMk/>
          <pc:sldMk cId="2648360573" sldId="277"/>
        </pc:sldMkLst>
        <pc:picChg chg="add mod">
          <ac:chgData name="Mr Long" userId="7187cc31-bac8-41d0-96a3-9c8fb3b2d863" providerId="ADAL" clId="{D3E50D86-F8BC-4167-AB6B-163ADB1ED13E}" dt="2026-02-05T15:23:55.571" v="0"/>
          <ac:picMkLst>
            <pc:docMk/>
            <pc:sldMk cId="2648360573" sldId="277"/>
            <ac:picMk id="2" creationId="{885C8436-5D1C-4E38-8B1B-30659B43634D}"/>
          </ac:picMkLst>
        </pc:picChg>
      </pc:sldChg>
      <pc:sldChg chg="addSp modSp">
        <pc:chgData name="Mr Long" userId="7187cc31-bac8-41d0-96a3-9c8fb3b2d863" providerId="ADAL" clId="{D3E50D86-F8BC-4167-AB6B-163ADB1ED13E}" dt="2026-02-05T15:23:55.571" v="0"/>
        <pc:sldMkLst>
          <pc:docMk/>
          <pc:sldMk cId="3147789659" sldId="279"/>
        </pc:sldMkLst>
        <pc:picChg chg="add mod">
          <ac:chgData name="Mr Long" userId="7187cc31-bac8-41d0-96a3-9c8fb3b2d863" providerId="ADAL" clId="{D3E50D86-F8BC-4167-AB6B-163ADB1ED13E}" dt="2026-02-05T15:23:55.571" v="0"/>
          <ac:picMkLst>
            <pc:docMk/>
            <pc:sldMk cId="3147789659" sldId="279"/>
            <ac:picMk id="2" creationId="{E8CA7EA2-8870-44E2-80E2-31167EDE54A6}"/>
          </ac:picMkLst>
        </pc:picChg>
      </pc:sldChg>
      <pc:sldChg chg="addSp modSp">
        <pc:chgData name="Mr Long" userId="7187cc31-bac8-41d0-96a3-9c8fb3b2d863" providerId="ADAL" clId="{D3E50D86-F8BC-4167-AB6B-163ADB1ED13E}" dt="2026-02-05T15:23:55.571" v="0"/>
        <pc:sldMkLst>
          <pc:docMk/>
          <pc:sldMk cId="1943547464" sldId="280"/>
        </pc:sldMkLst>
        <pc:picChg chg="add mod">
          <ac:chgData name="Mr Long" userId="7187cc31-bac8-41d0-96a3-9c8fb3b2d863" providerId="ADAL" clId="{D3E50D86-F8BC-4167-AB6B-163ADB1ED13E}" dt="2026-02-05T15:23:55.571" v="0"/>
          <ac:picMkLst>
            <pc:docMk/>
            <pc:sldMk cId="1943547464" sldId="280"/>
            <ac:picMk id="5" creationId="{03D5955B-7D70-4BC1-826F-CC4B88EAB34E}"/>
          </ac:picMkLst>
        </pc:picChg>
      </pc:sldChg>
      <pc:sldChg chg="addSp modSp">
        <pc:chgData name="Mr Long" userId="7187cc31-bac8-41d0-96a3-9c8fb3b2d863" providerId="ADAL" clId="{D3E50D86-F8BC-4167-AB6B-163ADB1ED13E}" dt="2026-02-05T15:23:55.571" v="0"/>
        <pc:sldMkLst>
          <pc:docMk/>
          <pc:sldMk cId="894140445" sldId="281"/>
        </pc:sldMkLst>
        <pc:picChg chg="add mod">
          <ac:chgData name="Mr Long" userId="7187cc31-bac8-41d0-96a3-9c8fb3b2d863" providerId="ADAL" clId="{D3E50D86-F8BC-4167-AB6B-163ADB1ED13E}" dt="2026-02-05T15:23:55.571" v="0"/>
          <ac:picMkLst>
            <pc:docMk/>
            <pc:sldMk cId="894140445" sldId="281"/>
            <ac:picMk id="2" creationId="{C41D5ED5-F331-4FBA-8611-2AD99498EC14}"/>
          </ac:picMkLst>
        </pc:picChg>
      </pc:sldChg>
      <pc:sldChg chg="addSp modSp">
        <pc:chgData name="Mr Long" userId="7187cc31-bac8-41d0-96a3-9c8fb3b2d863" providerId="ADAL" clId="{D3E50D86-F8BC-4167-AB6B-163ADB1ED13E}" dt="2026-02-05T15:23:55.571" v="0"/>
        <pc:sldMkLst>
          <pc:docMk/>
          <pc:sldMk cId="3733166654" sldId="282"/>
        </pc:sldMkLst>
        <pc:picChg chg="add mod">
          <ac:chgData name="Mr Long" userId="7187cc31-bac8-41d0-96a3-9c8fb3b2d863" providerId="ADAL" clId="{D3E50D86-F8BC-4167-AB6B-163ADB1ED13E}" dt="2026-02-05T15:23:55.571" v="0"/>
          <ac:picMkLst>
            <pc:docMk/>
            <pc:sldMk cId="3733166654" sldId="282"/>
            <ac:picMk id="11" creationId="{5CE0E29D-68AB-41BC-B503-DC1E3F28CE4B}"/>
          </ac:picMkLst>
        </pc:picChg>
      </pc:sldChg>
      <pc:sldChg chg="addSp modSp">
        <pc:chgData name="Mr Long" userId="7187cc31-bac8-41d0-96a3-9c8fb3b2d863" providerId="ADAL" clId="{D3E50D86-F8BC-4167-AB6B-163ADB1ED13E}" dt="2026-02-05T15:23:55.571" v="0"/>
        <pc:sldMkLst>
          <pc:docMk/>
          <pc:sldMk cId="1475087019" sldId="283"/>
        </pc:sldMkLst>
        <pc:picChg chg="add mod">
          <ac:chgData name="Mr Long" userId="7187cc31-bac8-41d0-96a3-9c8fb3b2d863" providerId="ADAL" clId="{D3E50D86-F8BC-4167-AB6B-163ADB1ED13E}" dt="2026-02-05T15:23:55.571" v="0"/>
          <ac:picMkLst>
            <pc:docMk/>
            <pc:sldMk cId="1475087019" sldId="283"/>
            <ac:picMk id="15" creationId="{644235C5-29F6-4AE6-9B4D-575B21C283FE}"/>
          </ac:picMkLst>
        </pc:picChg>
      </pc:sldChg>
      <pc:sldChg chg="addSp modSp">
        <pc:chgData name="Mr Long" userId="7187cc31-bac8-41d0-96a3-9c8fb3b2d863" providerId="ADAL" clId="{D3E50D86-F8BC-4167-AB6B-163ADB1ED13E}" dt="2026-02-05T15:23:55.571" v="0"/>
        <pc:sldMkLst>
          <pc:docMk/>
          <pc:sldMk cId="3366694590" sldId="284"/>
        </pc:sldMkLst>
        <pc:picChg chg="add mod">
          <ac:chgData name="Mr Long" userId="7187cc31-bac8-41d0-96a3-9c8fb3b2d863" providerId="ADAL" clId="{D3E50D86-F8BC-4167-AB6B-163ADB1ED13E}" dt="2026-02-05T15:23:55.571" v="0"/>
          <ac:picMkLst>
            <pc:docMk/>
            <pc:sldMk cId="3366694590" sldId="284"/>
            <ac:picMk id="6" creationId="{BB8C312F-3025-4768-AEF1-BA9B4685CA3C}"/>
          </ac:picMkLst>
        </pc:picChg>
      </pc:sldChg>
      <pc:sldChg chg="addSp modSp">
        <pc:chgData name="Mr Long" userId="7187cc31-bac8-41d0-96a3-9c8fb3b2d863" providerId="ADAL" clId="{D3E50D86-F8BC-4167-AB6B-163ADB1ED13E}" dt="2026-02-05T15:23:55.571" v="0"/>
        <pc:sldMkLst>
          <pc:docMk/>
          <pc:sldMk cId="1606998274" sldId="287"/>
        </pc:sldMkLst>
        <pc:picChg chg="add mod">
          <ac:chgData name="Mr Long" userId="7187cc31-bac8-41d0-96a3-9c8fb3b2d863" providerId="ADAL" clId="{D3E50D86-F8BC-4167-AB6B-163ADB1ED13E}" dt="2026-02-05T15:23:55.571" v="0"/>
          <ac:picMkLst>
            <pc:docMk/>
            <pc:sldMk cId="1606998274" sldId="287"/>
            <ac:picMk id="12" creationId="{7C587F5C-7F5A-4D1E-8156-A265CD61027A}"/>
          </ac:picMkLst>
        </pc:picChg>
      </pc:sldChg>
      <pc:sldChg chg="addSp modSp">
        <pc:chgData name="Mr Long" userId="7187cc31-bac8-41d0-96a3-9c8fb3b2d863" providerId="ADAL" clId="{D3E50D86-F8BC-4167-AB6B-163ADB1ED13E}" dt="2026-02-05T15:23:55.571" v="0"/>
        <pc:sldMkLst>
          <pc:docMk/>
          <pc:sldMk cId="1377912384" sldId="288"/>
        </pc:sldMkLst>
        <pc:picChg chg="add mod">
          <ac:chgData name="Mr Long" userId="7187cc31-bac8-41d0-96a3-9c8fb3b2d863" providerId="ADAL" clId="{D3E50D86-F8BC-4167-AB6B-163ADB1ED13E}" dt="2026-02-05T15:23:55.571" v="0"/>
          <ac:picMkLst>
            <pc:docMk/>
            <pc:sldMk cId="1377912384" sldId="288"/>
            <ac:picMk id="2" creationId="{CEACC673-1969-4EC3-91AE-751635B0E0EB}"/>
          </ac:picMkLst>
        </pc:picChg>
      </pc:sldChg>
      <pc:sldChg chg="addSp modSp">
        <pc:chgData name="Mr Long" userId="7187cc31-bac8-41d0-96a3-9c8fb3b2d863" providerId="ADAL" clId="{D3E50D86-F8BC-4167-AB6B-163ADB1ED13E}" dt="2026-02-05T15:23:55.571" v="0"/>
        <pc:sldMkLst>
          <pc:docMk/>
          <pc:sldMk cId="3433730671" sldId="289"/>
        </pc:sldMkLst>
        <pc:picChg chg="add mod">
          <ac:chgData name="Mr Long" userId="7187cc31-bac8-41d0-96a3-9c8fb3b2d863" providerId="ADAL" clId="{D3E50D86-F8BC-4167-AB6B-163ADB1ED13E}" dt="2026-02-05T15:23:55.571" v="0"/>
          <ac:picMkLst>
            <pc:docMk/>
            <pc:sldMk cId="3433730671" sldId="289"/>
            <ac:picMk id="6" creationId="{76034AE2-5D24-4930-8CF4-DD5414A640B1}"/>
          </ac:picMkLst>
        </pc:picChg>
      </pc:sldChg>
      <pc:sldChg chg="addSp modSp">
        <pc:chgData name="Mr Long" userId="7187cc31-bac8-41d0-96a3-9c8fb3b2d863" providerId="ADAL" clId="{D3E50D86-F8BC-4167-AB6B-163ADB1ED13E}" dt="2026-02-05T15:23:55.571" v="0"/>
        <pc:sldMkLst>
          <pc:docMk/>
          <pc:sldMk cId="2241812072" sldId="290"/>
        </pc:sldMkLst>
        <pc:picChg chg="add mod">
          <ac:chgData name="Mr Long" userId="7187cc31-bac8-41d0-96a3-9c8fb3b2d863" providerId="ADAL" clId="{D3E50D86-F8BC-4167-AB6B-163ADB1ED13E}" dt="2026-02-05T15:23:55.571" v="0"/>
          <ac:picMkLst>
            <pc:docMk/>
            <pc:sldMk cId="2241812072" sldId="290"/>
            <ac:picMk id="4" creationId="{00BA94DE-9A12-4C3F-A19B-D3090E8A1AD2}"/>
          </ac:picMkLst>
        </pc:picChg>
      </pc:sldChg>
      <pc:sldChg chg="addSp modSp">
        <pc:chgData name="Mr Long" userId="7187cc31-bac8-41d0-96a3-9c8fb3b2d863" providerId="ADAL" clId="{D3E50D86-F8BC-4167-AB6B-163ADB1ED13E}" dt="2026-02-05T15:23:55.571" v="0"/>
        <pc:sldMkLst>
          <pc:docMk/>
          <pc:sldMk cId="247434703" sldId="291"/>
        </pc:sldMkLst>
        <pc:picChg chg="add mod">
          <ac:chgData name="Mr Long" userId="7187cc31-bac8-41d0-96a3-9c8fb3b2d863" providerId="ADAL" clId="{D3E50D86-F8BC-4167-AB6B-163ADB1ED13E}" dt="2026-02-05T15:23:55.571" v="0"/>
          <ac:picMkLst>
            <pc:docMk/>
            <pc:sldMk cId="247434703" sldId="291"/>
            <ac:picMk id="3" creationId="{F97127C5-55D0-4627-B600-E8D7917CB9BF}"/>
          </ac:picMkLst>
        </pc:picChg>
      </pc:sldChg>
      <pc:sldChg chg="addSp modSp">
        <pc:chgData name="Mr Long" userId="7187cc31-bac8-41d0-96a3-9c8fb3b2d863" providerId="ADAL" clId="{D3E50D86-F8BC-4167-AB6B-163ADB1ED13E}" dt="2026-02-05T15:23:55.571" v="0"/>
        <pc:sldMkLst>
          <pc:docMk/>
          <pc:sldMk cId="1092472342" sldId="292"/>
        </pc:sldMkLst>
        <pc:picChg chg="add mod">
          <ac:chgData name="Mr Long" userId="7187cc31-bac8-41d0-96a3-9c8fb3b2d863" providerId="ADAL" clId="{D3E50D86-F8BC-4167-AB6B-163ADB1ED13E}" dt="2026-02-05T15:23:55.571" v="0"/>
          <ac:picMkLst>
            <pc:docMk/>
            <pc:sldMk cId="1092472342" sldId="292"/>
            <ac:picMk id="2" creationId="{4FF3E4F3-8034-4AA2-A95A-3507659753EA}"/>
          </ac:picMkLst>
        </pc:picChg>
      </pc:sldChg>
      <pc:sldChg chg="addSp modSp">
        <pc:chgData name="Mr Long" userId="7187cc31-bac8-41d0-96a3-9c8fb3b2d863" providerId="ADAL" clId="{D3E50D86-F8BC-4167-AB6B-163ADB1ED13E}" dt="2026-02-05T15:23:55.571" v="0"/>
        <pc:sldMkLst>
          <pc:docMk/>
          <pc:sldMk cId="2113942382" sldId="293"/>
        </pc:sldMkLst>
        <pc:picChg chg="add mod">
          <ac:chgData name="Mr Long" userId="7187cc31-bac8-41d0-96a3-9c8fb3b2d863" providerId="ADAL" clId="{D3E50D86-F8BC-4167-AB6B-163ADB1ED13E}" dt="2026-02-05T15:23:55.571" v="0"/>
          <ac:picMkLst>
            <pc:docMk/>
            <pc:sldMk cId="2113942382" sldId="293"/>
            <ac:picMk id="2" creationId="{FAEFBF43-BF38-48D6-81D9-E155F9649A7A}"/>
          </ac:picMkLst>
        </pc:picChg>
      </pc:sldChg>
      <pc:sldChg chg="addSp modSp">
        <pc:chgData name="Mr Long" userId="7187cc31-bac8-41d0-96a3-9c8fb3b2d863" providerId="ADAL" clId="{D3E50D86-F8BC-4167-AB6B-163ADB1ED13E}" dt="2026-02-05T15:23:55.571" v="0"/>
        <pc:sldMkLst>
          <pc:docMk/>
          <pc:sldMk cId="3089086770" sldId="296"/>
        </pc:sldMkLst>
        <pc:picChg chg="add mod">
          <ac:chgData name="Mr Long" userId="7187cc31-bac8-41d0-96a3-9c8fb3b2d863" providerId="ADAL" clId="{D3E50D86-F8BC-4167-AB6B-163ADB1ED13E}" dt="2026-02-05T15:23:55.571" v="0"/>
          <ac:picMkLst>
            <pc:docMk/>
            <pc:sldMk cId="3089086770" sldId="296"/>
            <ac:picMk id="5" creationId="{F5405716-D65A-42AD-8285-B4FE4C7A4196}"/>
          </ac:picMkLst>
        </pc:picChg>
      </pc:sldChg>
      <pc:sldChg chg="addSp modSp">
        <pc:chgData name="Mr Long" userId="7187cc31-bac8-41d0-96a3-9c8fb3b2d863" providerId="ADAL" clId="{D3E50D86-F8BC-4167-AB6B-163ADB1ED13E}" dt="2026-02-05T15:23:55.571" v="0"/>
        <pc:sldMkLst>
          <pc:docMk/>
          <pc:sldMk cId="3359975635" sldId="297"/>
        </pc:sldMkLst>
        <pc:picChg chg="add mod">
          <ac:chgData name="Mr Long" userId="7187cc31-bac8-41d0-96a3-9c8fb3b2d863" providerId="ADAL" clId="{D3E50D86-F8BC-4167-AB6B-163ADB1ED13E}" dt="2026-02-05T15:23:55.571" v="0"/>
          <ac:picMkLst>
            <pc:docMk/>
            <pc:sldMk cId="3359975635" sldId="297"/>
            <ac:picMk id="6" creationId="{11EAC448-6BD0-41A4-A5D9-3A771794A4D1}"/>
          </ac:picMkLst>
        </pc:picChg>
      </pc:sldChg>
      <pc:sldChg chg="addSp modSp">
        <pc:chgData name="Mr Long" userId="7187cc31-bac8-41d0-96a3-9c8fb3b2d863" providerId="ADAL" clId="{D3E50D86-F8BC-4167-AB6B-163ADB1ED13E}" dt="2026-02-05T15:23:55.571" v="0"/>
        <pc:sldMkLst>
          <pc:docMk/>
          <pc:sldMk cId="3940832736" sldId="298"/>
        </pc:sldMkLst>
        <pc:picChg chg="add mod">
          <ac:chgData name="Mr Long" userId="7187cc31-bac8-41d0-96a3-9c8fb3b2d863" providerId="ADAL" clId="{D3E50D86-F8BC-4167-AB6B-163ADB1ED13E}" dt="2026-02-05T15:23:55.571" v="0"/>
          <ac:picMkLst>
            <pc:docMk/>
            <pc:sldMk cId="3940832736" sldId="298"/>
            <ac:picMk id="2" creationId="{38054213-C6A0-40DF-9DDC-D2A4CA74CFEA}"/>
          </ac:picMkLst>
        </pc:picChg>
      </pc:sldChg>
      <pc:sldChg chg="addSp modSp">
        <pc:chgData name="Mr Long" userId="7187cc31-bac8-41d0-96a3-9c8fb3b2d863" providerId="ADAL" clId="{D3E50D86-F8BC-4167-AB6B-163ADB1ED13E}" dt="2026-02-05T15:23:55.571" v="0"/>
        <pc:sldMkLst>
          <pc:docMk/>
          <pc:sldMk cId="2371909249" sldId="299"/>
        </pc:sldMkLst>
        <pc:picChg chg="add mod">
          <ac:chgData name="Mr Long" userId="7187cc31-bac8-41d0-96a3-9c8fb3b2d863" providerId="ADAL" clId="{D3E50D86-F8BC-4167-AB6B-163ADB1ED13E}" dt="2026-02-05T15:23:55.571" v="0"/>
          <ac:picMkLst>
            <pc:docMk/>
            <pc:sldMk cId="2371909249" sldId="299"/>
            <ac:picMk id="4" creationId="{8141C5DE-57C2-42A9-98D3-7ED023C14D2D}"/>
          </ac:picMkLst>
        </pc:picChg>
      </pc:sldChg>
      <pc:sldChg chg="addSp modSp">
        <pc:chgData name="Mr Long" userId="7187cc31-bac8-41d0-96a3-9c8fb3b2d863" providerId="ADAL" clId="{D3E50D86-F8BC-4167-AB6B-163ADB1ED13E}" dt="2026-02-05T15:23:55.571" v="0"/>
        <pc:sldMkLst>
          <pc:docMk/>
          <pc:sldMk cId="1751880022" sldId="300"/>
        </pc:sldMkLst>
        <pc:picChg chg="add mod">
          <ac:chgData name="Mr Long" userId="7187cc31-bac8-41d0-96a3-9c8fb3b2d863" providerId="ADAL" clId="{D3E50D86-F8BC-4167-AB6B-163ADB1ED13E}" dt="2026-02-05T15:23:55.571" v="0"/>
          <ac:picMkLst>
            <pc:docMk/>
            <pc:sldMk cId="1751880022" sldId="300"/>
            <ac:picMk id="10" creationId="{0001868E-823C-4C94-B65D-BB371C0E71EA}"/>
          </ac:picMkLst>
        </pc:picChg>
      </pc:sldChg>
    </pc:docChg>
  </pc:docChgLst>
  <pc:docChgLst>
    <pc:chgData name="Mr Long" userId="7187cc31-bac8-41d0-96a3-9c8fb3b2d863" providerId="ADAL" clId="{D2552A81-104B-4F6E-8F21-9C37E6D624AB}"/>
    <pc:docChg chg="undo custSel addSld delSld modSld">
      <pc:chgData name="Mr Long" userId="7187cc31-bac8-41d0-96a3-9c8fb3b2d863" providerId="ADAL" clId="{D2552A81-104B-4F6E-8F21-9C37E6D624AB}" dt="2026-01-09T09:43:35.752" v="2488"/>
      <pc:docMkLst>
        <pc:docMk/>
      </pc:docMkLst>
      <pc:sldChg chg="modSp">
        <pc:chgData name="Mr Long" userId="7187cc31-bac8-41d0-96a3-9c8fb3b2d863" providerId="ADAL" clId="{D2552A81-104B-4F6E-8F21-9C37E6D624AB}" dt="2026-01-09T09:16:25.420" v="1660" actId="20577"/>
        <pc:sldMkLst>
          <pc:docMk/>
          <pc:sldMk cId="4100680774" sldId="269"/>
        </pc:sldMkLst>
        <pc:spChg chg="mod">
          <ac:chgData name="Mr Long" userId="7187cc31-bac8-41d0-96a3-9c8fb3b2d863" providerId="ADAL" clId="{D2552A81-104B-4F6E-8F21-9C37E6D624AB}" dt="2026-01-09T09:16:25.420" v="1660" actId="20577"/>
          <ac:spMkLst>
            <pc:docMk/>
            <pc:sldMk cId="4100680774" sldId="269"/>
            <ac:spMk id="6" creationId="{41F8FD7C-7C84-4BDF-BC28-8355C1A26C53}"/>
          </ac:spMkLst>
        </pc:spChg>
      </pc:sldChg>
      <pc:sldChg chg="addSp modSp modAnim">
        <pc:chgData name="Mr Long" userId="7187cc31-bac8-41d0-96a3-9c8fb3b2d863" providerId="ADAL" clId="{D2552A81-104B-4F6E-8F21-9C37E6D624AB}" dt="2026-01-09T09:32:47.113" v="1785"/>
        <pc:sldMkLst>
          <pc:docMk/>
          <pc:sldMk cId="2534611437" sldId="276"/>
        </pc:sldMkLst>
        <pc:spChg chg="mod">
          <ac:chgData name="Mr Long" userId="7187cc31-bac8-41d0-96a3-9c8fb3b2d863" providerId="ADAL" clId="{D2552A81-104B-4F6E-8F21-9C37E6D624AB}" dt="2026-01-09T09:32:39.122" v="1783" actId="1076"/>
          <ac:spMkLst>
            <pc:docMk/>
            <pc:sldMk cId="2534611437" sldId="276"/>
            <ac:spMk id="2" creationId="{23CD14B3-D681-4509-867E-22D5B5B09C40}"/>
          </ac:spMkLst>
        </pc:spChg>
        <pc:spChg chg="mod">
          <ac:chgData name="Mr Long" userId="7187cc31-bac8-41d0-96a3-9c8fb3b2d863" providerId="ADAL" clId="{D2552A81-104B-4F6E-8F21-9C37E6D624AB}" dt="2026-01-09T09:30:32.537" v="1661" actId="1076"/>
          <ac:spMkLst>
            <pc:docMk/>
            <pc:sldMk cId="2534611437" sldId="276"/>
            <ac:spMk id="3" creationId="{7805EB59-9673-4AE8-A512-2B67F6A07A63}"/>
          </ac:spMkLst>
        </pc:spChg>
        <pc:spChg chg="add mod">
          <ac:chgData name="Mr Long" userId="7187cc31-bac8-41d0-96a3-9c8fb3b2d863" providerId="ADAL" clId="{D2552A81-104B-4F6E-8F21-9C37E6D624AB}" dt="2026-01-09T09:32:24.974" v="1776" actId="1076"/>
          <ac:spMkLst>
            <pc:docMk/>
            <pc:sldMk cId="2534611437" sldId="276"/>
            <ac:spMk id="4" creationId="{23CD003E-020B-4972-B05D-009D84775C55}"/>
          </ac:spMkLst>
        </pc:spChg>
        <pc:spChg chg="add mod">
          <ac:chgData name="Mr Long" userId="7187cc31-bac8-41d0-96a3-9c8fb3b2d863" providerId="ADAL" clId="{D2552A81-104B-4F6E-8F21-9C37E6D624AB}" dt="2026-01-09T09:32:33.462" v="1780" actId="1076"/>
          <ac:spMkLst>
            <pc:docMk/>
            <pc:sldMk cId="2534611437" sldId="276"/>
            <ac:spMk id="5" creationId="{8B1270F8-B1BE-48ED-A8FD-0AFCE707EB17}"/>
          </ac:spMkLst>
        </pc:spChg>
      </pc:sldChg>
      <pc:sldChg chg="modSp">
        <pc:chgData name="Mr Long" userId="7187cc31-bac8-41d0-96a3-9c8fb3b2d863" providerId="ADAL" clId="{D2552A81-104B-4F6E-8F21-9C37E6D624AB}" dt="2026-01-08T14:25:32.098" v="32" actId="20577"/>
        <pc:sldMkLst>
          <pc:docMk/>
          <pc:sldMk cId="1475087019" sldId="283"/>
        </pc:sldMkLst>
        <pc:spChg chg="mod">
          <ac:chgData name="Mr Long" userId="7187cc31-bac8-41d0-96a3-9c8fb3b2d863" providerId="ADAL" clId="{D2552A81-104B-4F6E-8F21-9C37E6D624AB}" dt="2026-01-08T14:25:32.098" v="32" actId="20577"/>
          <ac:spMkLst>
            <pc:docMk/>
            <pc:sldMk cId="1475087019" sldId="283"/>
            <ac:spMk id="5" creationId="{CDC863B4-D981-4229-8EB1-676B27F4B915}"/>
          </ac:spMkLst>
        </pc:spChg>
      </pc:sldChg>
      <pc:sldChg chg="modSp">
        <pc:chgData name="Mr Long" userId="7187cc31-bac8-41d0-96a3-9c8fb3b2d863" providerId="ADAL" clId="{D2552A81-104B-4F6E-8F21-9C37E6D624AB}" dt="2026-01-08T14:32:29.186" v="44" actId="20577"/>
        <pc:sldMkLst>
          <pc:docMk/>
          <pc:sldMk cId="1377912384" sldId="288"/>
        </pc:sldMkLst>
        <pc:spChg chg="mod">
          <ac:chgData name="Mr Long" userId="7187cc31-bac8-41d0-96a3-9c8fb3b2d863" providerId="ADAL" clId="{D2552A81-104B-4F6E-8F21-9C37E6D624AB}" dt="2026-01-08T14:32:29.186" v="44" actId="20577"/>
          <ac:spMkLst>
            <pc:docMk/>
            <pc:sldMk cId="1377912384" sldId="288"/>
            <ac:spMk id="8" creationId="{91E0C0A6-EAAC-4F9B-A56A-EDED07BF1AC1}"/>
          </ac:spMkLst>
        </pc:spChg>
      </pc:sldChg>
      <pc:sldChg chg="modSp">
        <pc:chgData name="Mr Long" userId="7187cc31-bac8-41d0-96a3-9c8fb3b2d863" providerId="ADAL" clId="{D2552A81-104B-4F6E-8F21-9C37E6D624AB}" dt="2026-01-09T08:54:51.480" v="244" actId="113"/>
        <pc:sldMkLst>
          <pc:docMk/>
          <pc:sldMk cId="2241812072" sldId="290"/>
        </pc:sldMkLst>
        <pc:spChg chg="mod">
          <ac:chgData name="Mr Long" userId="7187cc31-bac8-41d0-96a3-9c8fb3b2d863" providerId="ADAL" clId="{D2552A81-104B-4F6E-8F21-9C37E6D624AB}" dt="2026-01-09T08:54:51.480" v="244" actId="113"/>
          <ac:spMkLst>
            <pc:docMk/>
            <pc:sldMk cId="2241812072" sldId="290"/>
            <ac:spMk id="10" creationId="{43F0A48D-7263-48F7-AA63-CD3258071127}"/>
          </ac:spMkLst>
        </pc:spChg>
      </pc:sldChg>
      <pc:sldChg chg="modSp modAnim">
        <pc:chgData name="Mr Long" userId="7187cc31-bac8-41d0-96a3-9c8fb3b2d863" providerId="ADAL" clId="{D2552A81-104B-4F6E-8F21-9C37E6D624AB}" dt="2026-01-09T09:34:03.045" v="1789"/>
        <pc:sldMkLst>
          <pc:docMk/>
          <pc:sldMk cId="247434703" sldId="291"/>
        </pc:sldMkLst>
        <pc:spChg chg="mod">
          <ac:chgData name="Mr Long" userId="7187cc31-bac8-41d0-96a3-9c8fb3b2d863" providerId="ADAL" clId="{D2552A81-104B-4F6E-8F21-9C37E6D624AB}" dt="2026-01-09T09:34:01.780" v="1788" actId="1076"/>
          <ac:spMkLst>
            <pc:docMk/>
            <pc:sldMk cId="247434703" sldId="291"/>
            <ac:spMk id="11" creationId="{FEE7103D-E901-4816-8DF8-85A1A89D7FBB}"/>
          </ac:spMkLst>
        </pc:spChg>
        <pc:spChg chg="mod">
          <ac:chgData name="Mr Long" userId="7187cc31-bac8-41d0-96a3-9c8fb3b2d863" providerId="ADAL" clId="{D2552A81-104B-4F6E-8F21-9C37E6D624AB}" dt="2026-01-09T09:34:01.780" v="1788" actId="1076"/>
          <ac:spMkLst>
            <pc:docMk/>
            <pc:sldMk cId="247434703" sldId="291"/>
            <ac:spMk id="13" creationId="{9617C4D1-2EBB-43F6-9A11-B631B95227B5}"/>
          </ac:spMkLst>
        </pc:spChg>
      </pc:sldChg>
      <pc:sldChg chg="modSp">
        <pc:chgData name="Mr Long" userId="7187cc31-bac8-41d0-96a3-9c8fb3b2d863" providerId="ADAL" clId="{D2552A81-104B-4F6E-8F21-9C37E6D624AB}" dt="2026-01-08T14:30:33.471" v="35" actId="20577"/>
        <pc:sldMkLst>
          <pc:docMk/>
          <pc:sldMk cId="3089086770" sldId="296"/>
        </pc:sldMkLst>
        <pc:spChg chg="mod">
          <ac:chgData name="Mr Long" userId="7187cc31-bac8-41d0-96a3-9c8fb3b2d863" providerId="ADAL" clId="{D2552A81-104B-4F6E-8F21-9C37E6D624AB}" dt="2026-01-08T14:30:33.471" v="35" actId="20577"/>
          <ac:spMkLst>
            <pc:docMk/>
            <pc:sldMk cId="3089086770" sldId="296"/>
            <ac:spMk id="3" creationId="{5C636412-7FAC-4673-924D-9154794E52A8}"/>
          </ac:spMkLst>
        </pc:spChg>
      </pc:sldChg>
      <pc:sldChg chg="addSp delSp modSp">
        <pc:chgData name="Mr Long" userId="7187cc31-bac8-41d0-96a3-9c8fb3b2d863" providerId="ADAL" clId="{D2552A81-104B-4F6E-8F21-9C37E6D624AB}" dt="2026-01-09T09:05:57.906" v="780" actId="20577"/>
        <pc:sldMkLst>
          <pc:docMk/>
          <pc:sldMk cId="3940832736" sldId="298"/>
        </pc:sldMkLst>
        <pc:spChg chg="add mod">
          <ac:chgData name="Mr Long" userId="7187cc31-bac8-41d0-96a3-9c8fb3b2d863" providerId="ADAL" clId="{D2552A81-104B-4F6E-8F21-9C37E6D624AB}" dt="2026-01-09T09:04:33.988" v="507" actId="1076"/>
          <ac:spMkLst>
            <pc:docMk/>
            <pc:sldMk cId="3940832736" sldId="298"/>
            <ac:spMk id="6" creationId="{030F2EF3-4363-428D-80DF-B819A3287A8E}"/>
          </ac:spMkLst>
        </pc:spChg>
        <pc:spChg chg="mod">
          <ac:chgData name="Mr Long" userId="7187cc31-bac8-41d0-96a3-9c8fb3b2d863" providerId="ADAL" clId="{D2552A81-104B-4F6E-8F21-9C37E6D624AB}" dt="2026-01-09T09:05:57.906" v="780" actId="20577"/>
          <ac:spMkLst>
            <pc:docMk/>
            <pc:sldMk cId="3940832736" sldId="298"/>
            <ac:spMk id="10" creationId="{43F0A48D-7263-48F7-AA63-CD3258071127}"/>
          </ac:spMkLst>
        </pc:spChg>
        <pc:picChg chg="add del mod">
          <ac:chgData name="Mr Long" userId="7187cc31-bac8-41d0-96a3-9c8fb3b2d863" providerId="ADAL" clId="{D2552A81-104B-4F6E-8F21-9C37E6D624AB}" dt="2026-01-09T08:51:22.030" v="84" actId="478"/>
          <ac:picMkLst>
            <pc:docMk/>
            <pc:sldMk cId="3940832736" sldId="298"/>
            <ac:picMk id="2" creationId="{DF3FD693-F062-433C-9C43-28B3E0C3BBEF}"/>
          </ac:picMkLst>
        </pc:picChg>
        <pc:picChg chg="add del mod">
          <ac:chgData name="Mr Long" userId="7187cc31-bac8-41d0-96a3-9c8fb3b2d863" providerId="ADAL" clId="{D2552A81-104B-4F6E-8F21-9C37E6D624AB}" dt="2026-01-09T08:51:20.347" v="83" actId="478"/>
          <ac:picMkLst>
            <pc:docMk/>
            <pc:sldMk cId="3940832736" sldId="298"/>
            <ac:picMk id="4" creationId="{C8CB63F2-FE73-4E66-B513-79AC1E88E2B8}"/>
          </ac:picMkLst>
        </pc:picChg>
        <pc:picChg chg="add del mod">
          <ac:chgData name="Mr Long" userId="7187cc31-bac8-41d0-96a3-9c8fb3b2d863" providerId="ADAL" clId="{D2552A81-104B-4F6E-8F21-9C37E6D624AB}" dt="2026-01-09T08:49:18.274" v="72" actId="478"/>
          <ac:picMkLst>
            <pc:docMk/>
            <pc:sldMk cId="3940832736" sldId="298"/>
            <ac:picMk id="5" creationId="{104E6FDE-B920-410E-8F9F-DB697DB0A2F1}"/>
          </ac:picMkLst>
        </pc:picChg>
        <pc:picChg chg="add mod">
          <ac:chgData name="Mr Long" userId="7187cc31-bac8-41d0-96a3-9c8fb3b2d863" providerId="ADAL" clId="{D2552A81-104B-4F6E-8F21-9C37E6D624AB}" dt="2026-01-09T08:52:30.564" v="90" actId="1076"/>
          <ac:picMkLst>
            <pc:docMk/>
            <pc:sldMk cId="3940832736" sldId="298"/>
            <ac:picMk id="7" creationId="{FE2CD653-2652-4666-B563-38C20A056B8B}"/>
          </ac:picMkLst>
        </pc:picChg>
        <pc:picChg chg="add del mod">
          <ac:chgData name="Mr Long" userId="7187cc31-bac8-41d0-96a3-9c8fb3b2d863" providerId="ADAL" clId="{D2552A81-104B-4F6E-8F21-9C37E6D624AB}" dt="2026-01-09T08:52:26.944" v="89" actId="478"/>
          <ac:picMkLst>
            <pc:docMk/>
            <pc:sldMk cId="3940832736" sldId="298"/>
            <ac:picMk id="9" creationId="{C82EFB35-3C5C-44DC-B0BD-8713050D5E9C}"/>
          </ac:picMkLst>
        </pc:picChg>
      </pc:sldChg>
      <pc:sldChg chg="delSp modSp add">
        <pc:chgData name="Mr Long" userId="7187cc31-bac8-41d0-96a3-9c8fb3b2d863" providerId="ADAL" clId="{D2552A81-104B-4F6E-8F21-9C37E6D624AB}" dt="2026-01-09T09:07:33.562" v="907" actId="1076"/>
        <pc:sldMkLst>
          <pc:docMk/>
          <pc:sldMk cId="2371909249" sldId="299"/>
        </pc:sldMkLst>
        <pc:spChg chg="mod">
          <ac:chgData name="Mr Long" userId="7187cc31-bac8-41d0-96a3-9c8fb3b2d863" providerId="ADAL" clId="{D2552A81-104B-4F6E-8F21-9C37E6D624AB}" dt="2026-01-09T09:07:29.967" v="906" actId="1076"/>
          <ac:spMkLst>
            <pc:docMk/>
            <pc:sldMk cId="2371909249" sldId="299"/>
            <ac:spMk id="6" creationId="{030F2EF3-4363-428D-80DF-B819A3287A8E}"/>
          </ac:spMkLst>
        </pc:spChg>
        <pc:spChg chg="mod">
          <ac:chgData name="Mr Long" userId="7187cc31-bac8-41d0-96a3-9c8fb3b2d863" providerId="ADAL" clId="{D2552A81-104B-4F6E-8F21-9C37E6D624AB}" dt="2026-01-09T09:07:25.310" v="905" actId="20577"/>
          <ac:spMkLst>
            <pc:docMk/>
            <pc:sldMk cId="2371909249" sldId="299"/>
            <ac:spMk id="10" creationId="{43F0A48D-7263-48F7-AA63-CD3258071127}"/>
          </ac:spMkLst>
        </pc:spChg>
        <pc:picChg chg="mod">
          <ac:chgData name="Mr Long" userId="7187cc31-bac8-41d0-96a3-9c8fb3b2d863" providerId="ADAL" clId="{D2552A81-104B-4F6E-8F21-9C37E6D624AB}" dt="2026-01-09T09:06:44.840" v="786" actId="1076"/>
          <ac:picMkLst>
            <pc:docMk/>
            <pc:sldMk cId="2371909249" sldId="299"/>
            <ac:picMk id="2" creationId="{DF3FD693-F062-433C-9C43-28B3E0C3BBEF}"/>
          </ac:picMkLst>
        </pc:picChg>
        <pc:picChg chg="del mod">
          <ac:chgData name="Mr Long" userId="7187cc31-bac8-41d0-96a3-9c8fb3b2d863" providerId="ADAL" clId="{D2552A81-104B-4F6E-8F21-9C37E6D624AB}" dt="2026-01-09T09:06:39.312" v="783" actId="478"/>
          <ac:picMkLst>
            <pc:docMk/>
            <pc:sldMk cId="2371909249" sldId="299"/>
            <ac:picMk id="4" creationId="{C8CB63F2-FE73-4E66-B513-79AC1E88E2B8}"/>
          </ac:picMkLst>
        </pc:picChg>
        <pc:picChg chg="mod">
          <ac:chgData name="Mr Long" userId="7187cc31-bac8-41d0-96a3-9c8fb3b2d863" providerId="ADAL" clId="{D2552A81-104B-4F6E-8F21-9C37E6D624AB}" dt="2026-01-09T09:07:33.562" v="907" actId="1076"/>
          <ac:picMkLst>
            <pc:docMk/>
            <pc:sldMk cId="2371909249" sldId="299"/>
            <ac:picMk id="9" creationId="{C82EFB35-3C5C-44DC-B0BD-8713050D5E9C}"/>
          </ac:picMkLst>
        </pc:picChg>
      </pc:sldChg>
      <pc:sldChg chg="addSp delSp modSp add modAnim">
        <pc:chgData name="Mr Long" userId="7187cc31-bac8-41d0-96a3-9c8fb3b2d863" providerId="ADAL" clId="{D2552A81-104B-4F6E-8F21-9C37E6D624AB}" dt="2026-01-09T09:43:35.752" v="2488"/>
        <pc:sldMkLst>
          <pc:docMk/>
          <pc:sldMk cId="1751880022" sldId="300"/>
        </pc:sldMkLst>
        <pc:spChg chg="add mod">
          <ac:chgData name="Mr Long" userId="7187cc31-bac8-41d0-96a3-9c8fb3b2d863" providerId="ADAL" clId="{D2552A81-104B-4F6E-8F21-9C37E6D624AB}" dt="2026-01-09T09:35:14.151" v="1822" actId="1076"/>
          <ac:spMkLst>
            <pc:docMk/>
            <pc:sldMk cId="1751880022" sldId="300"/>
            <ac:spMk id="2" creationId="{D125326F-68CA-4DC7-BE35-8D3DAF7F6105}"/>
          </ac:spMkLst>
        </pc:spChg>
        <pc:spChg chg="add mod">
          <ac:chgData name="Mr Long" userId="7187cc31-bac8-41d0-96a3-9c8fb3b2d863" providerId="ADAL" clId="{D2552A81-104B-4F6E-8F21-9C37E6D624AB}" dt="2026-01-09T09:41:05.483" v="2410" actId="1076"/>
          <ac:spMkLst>
            <pc:docMk/>
            <pc:sldMk cId="1751880022" sldId="300"/>
            <ac:spMk id="3" creationId="{47620F27-35A1-4062-8DE5-A9A844EB7C0D}"/>
          </ac:spMkLst>
        </pc:spChg>
        <pc:spChg chg="add mod">
          <ac:chgData name="Mr Long" userId="7187cc31-bac8-41d0-96a3-9c8fb3b2d863" providerId="ADAL" clId="{D2552A81-104B-4F6E-8F21-9C37E6D624AB}" dt="2026-01-09T09:41:07.790" v="2411" actId="1076"/>
          <ac:spMkLst>
            <pc:docMk/>
            <pc:sldMk cId="1751880022" sldId="300"/>
            <ac:spMk id="4" creationId="{1C589778-840F-41C7-8B5F-2A4C743D949F}"/>
          </ac:spMkLst>
        </pc:spChg>
        <pc:spChg chg="add mod">
          <ac:chgData name="Mr Long" userId="7187cc31-bac8-41d0-96a3-9c8fb3b2d863" providerId="ADAL" clId="{D2552A81-104B-4F6E-8F21-9C37E6D624AB}" dt="2026-01-09T09:43:11.101" v="2482" actId="113"/>
          <ac:spMkLst>
            <pc:docMk/>
            <pc:sldMk cId="1751880022" sldId="300"/>
            <ac:spMk id="5" creationId="{196D9619-E0DA-4CC7-BA37-7E40A6EE0DFC}"/>
          </ac:spMkLst>
        </pc:spChg>
        <pc:spChg chg="add mod">
          <ac:chgData name="Mr Long" userId="7187cc31-bac8-41d0-96a3-9c8fb3b2d863" providerId="ADAL" clId="{D2552A81-104B-4F6E-8F21-9C37E6D624AB}" dt="2026-01-09T09:41:12.586" v="2413" actId="1076"/>
          <ac:spMkLst>
            <pc:docMk/>
            <pc:sldMk cId="1751880022" sldId="300"/>
            <ac:spMk id="6" creationId="{CACC28AC-0BC6-404E-B9A5-7E381AAE3E01}"/>
          </ac:spMkLst>
        </pc:spChg>
        <pc:spChg chg="add mod">
          <ac:chgData name="Mr Long" userId="7187cc31-bac8-41d0-96a3-9c8fb3b2d863" providerId="ADAL" clId="{D2552A81-104B-4F6E-8F21-9C37E6D624AB}" dt="2026-01-09T09:41:24.633" v="2414" actId="1076"/>
          <ac:spMkLst>
            <pc:docMk/>
            <pc:sldMk cId="1751880022" sldId="300"/>
            <ac:spMk id="7" creationId="{74DB3FE6-BE84-44B8-945E-2C4E2E878F66}"/>
          </ac:spMkLst>
        </pc:spChg>
        <pc:spChg chg="add mod">
          <ac:chgData name="Mr Long" userId="7187cc31-bac8-41d0-96a3-9c8fb3b2d863" providerId="ADAL" clId="{D2552A81-104B-4F6E-8F21-9C37E6D624AB}" dt="2026-01-09T09:41:36.241" v="2420" actId="20577"/>
          <ac:spMkLst>
            <pc:docMk/>
            <pc:sldMk cId="1751880022" sldId="300"/>
            <ac:spMk id="8" creationId="{9F69AE5F-558F-49C4-BA0E-C6AAB4C27253}"/>
          </ac:spMkLst>
        </pc:spChg>
        <pc:spChg chg="add mod">
          <ac:chgData name="Mr Long" userId="7187cc31-bac8-41d0-96a3-9c8fb3b2d863" providerId="ADAL" clId="{D2552A81-104B-4F6E-8F21-9C37E6D624AB}" dt="2026-01-09T09:41:41.966" v="2422" actId="1076"/>
          <ac:spMkLst>
            <pc:docMk/>
            <pc:sldMk cId="1751880022" sldId="300"/>
            <ac:spMk id="9" creationId="{C3B18E91-4B79-460E-9FAC-715BDEDB6AE0}"/>
          </ac:spMkLst>
        </pc:spChg>
        <pc:spChg chg="add del mod">
          <ac:chgData name="Mr Long" userId="7187cc31-bac8-41d0-96a3-9c8fb3b2d863" providerId="ADAL" clId="{D2552A81-104B-4F6E-8F21-9C37E6D624AB}" dt="2026-01-09T09:42:27.967" v="2442" actId="478"/>
          <ac:spMkLst>
            <pc:docMk/>
            <pc:sldMk cId="1751880022" sldId="300"/>
            <ac:spMk id="10" creationId="{E2358AA9-BF9E-43B6-ADD9-1820D20CFED3}"/>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531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2102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0548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1474488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2/5/2026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37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095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2/5/2026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3246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2/5/2026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45622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2/5/2026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33377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2/5/2026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3910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2/5/2026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15987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2/5/2026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5780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5.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5C0B-7F8D-41B9-B28C-261F10F4998C}"/>
              </a:ext>
            </a:extLst>
          </p:cNvPr>
          <p:cNvSpPr>
            <a:spLocks noGrp="1"/>
          </p:cNvSpPr>
          <p:nvPr>
            <p:ph type="ctrTitle"/>
          </p:nvPr>
        </p:nvSpPr>
        <p:spPr/>
        <p:txBody>
          <a:bodyPr/>
          <a:lstStyle/>
          <a:p>
            <a:r>
              <a:rPr lang="en-GB" dirty="0"/>
              <a:t>Checkpoint Writes</a:t>
            </a:r>
          </a:p>
        </p:txBody>
      </p:sp>
      <p:pic>
        <p:nvPicPr>
          <p:cNvPr id="3" name="Picture 2" descr="C:\Users\DLong\AppData\Local\Microsoft\Windows\INetCache\Content.MSO\559BB975.tmp">
            <a:extLst>
              <a:ext uri="{FF2B5EF4-FFF2-40B4-BE49-F238E27FC236}">
                <a16:creationId xmlns:a16="http://schemas.microsoft.com/office/drawing/2014/main" id="{0C48BEA7-F906-44F4-9703-4D7D46A592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27251" y="68875"/>
            <a:ext cx="2299646" cy="1609004"/>
          </a:xfrm>
          <a:prstGeom prst="rect">
            <a:avLst/>
          </a:prstGeom>
          <a:noFill/>
          <a:ln>
            <a:noFill/>
          </a:ln>
        </p:spPr>
      </p:pic>
      <p:pic>
        <p:nvPicPr>
          <p:cNvPr id="4" name="Audio 3">
            <a:hlinkClick r:id="" action="ppaction://media"/>
            <a:extLst>
              <a:ext uri="{FF2B5EF4-FFF2-40B4-BE49-F238E27FC236}">
                <a16:creationId xmlns:a16="http://schemas.microsoft.com/office/drawing/2014/main" id="{15F7D92E-BDA7-4FDE-B0E5-89795FF002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68994080"/>
      </p:ext>
    </p:extLst>
  </p:cSld>
  <p:clrMapOvr>
    <a:masterClrMapping/>
  </p:clrMapOvr>
  <mc:AlternateContent xmlns:mc="http://schemas.openxmlformats.org/markup-compatibility/2006">
    <mc:Choice xmlns:p14="http://schemas.microsoft.com/office/powerpoint/2010/main" Requires="p14">
      <p:transition spd="slow" p14:dur="2000" advTm="9982"/>
    </mc:Choice>
    <mc:Fallback>
      <p:transition spd="slow" advTm="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74D729-7372-4E3A-B873-7D5814C78C60}"/>
              </a:ext>
            </a:extLst>
          </p:cNvPr>
          <p:cNvSpPr>
            <a:spLocks noChangeArrowheads="1"/>
          </p:cNvSpPr>
          <p:nvPr/>
        </p:nvSpPr>
        <p:spPr bwMode="auto">
          <a:xfrm>
            <a:off x="298925" y="2005069"/>
            <a:ext cx="11594149" cy="25904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960" tIns="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600" dirty="0">
                <a:solidFill>
                  <a:srgbClr val="0B0C0C"/>
                </a:solidFill>
                <a:latin typeface="GDS Transport"/>
              </a:rPr>
              <a:t>M</a:t>
            </a:r>
            <a:r>
              <a:rPr kumimoji="0" lang="en-US" altLang="en-US" sz="1600" b="0" i="0" u="none" strike="noStrike" cap="none" normalizeH="0" baseline="0" dirty="0">
                <a:ln>
                  <a:noFill/>
                </a:ln>
                <a:solidFill>
                  <a:srgbClr val="0B0C0C"/>
                </a:solidFill>
                <a:effectLst/>
                <a:latin typeface="GDS Transport"/>
              </a:rPr>
              <a:t>odelled or</a:t>
            </a:r>
            <a:r>
              <a:rPr kumimoji="0" lang="en-US" altLang="en-US" sz="1600" b="1" i="0" u="sng" strike="noStrike" cap="none" normalizeH="0" baseline="0" dirty="0">
                <a:ln>
                  <a:noFill/>
                </a:ln>
                <a:solidFill>
                  <a:srgbClr val="0B0C0C"/>
                </a:solidFill>
                <a:effectLst/>
                <a:latin typeface="GDS Transport"/>
              </a:rPr>
              <a:t> heavily </a:t>
            </a:r>
            <a:r>
              <a:rPr kumimoji="0" lang="en-US" altLang="en-US" sz="1600" b="0" i="0" u="none" strike="noStrike" cap="none" normalizeH="0" baseline="0" dirty="0">
                <a:ln>
                  <a:noFill/>
                </a:ln>
                <a:solidFill>
                  <a:srgbClr val="0B0C0C"/>
                </a:solidFill>
                <a:effectLst/>
                <a:latin typeface="GDS Transport"/>
              </a:rPr>
              <a:t>scaffolded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rgbClr val="0B0C0C"/>
              </a:solidFill>
              <a:effectLst/>
              <a:latin typeface="GDS Transport"/>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600" dirty="0">
                <a:solidFill>
                  <a:srgbClr val="0B0C0C"/>
                </a:solidFill>
                <a:latin typeface="GDS Transport"/>
              </a:rPr>
              <a:t>C</a:t>
            </a:r>
            <a:r>
              <a:rPr kumimoji="0" lang="en-US" altLang="en-US" sz="1600" b="0" i="0" u="none" strike="noStrike" cap="none" normalizeH="0" baseline="0" dirty="0">
                <a:ln>
                  <a:noFill/>
                </a:ln>
                <a:solidFill>
                  <a:srgbClr val="0B0C0C"/>
                </a:solidFill>
                <a:effectLst/>
                <a:latin typeface="GDS Transport"/>
              </a:rPr>
              <a:t>opied or paraphrased, including producing work that demonstrates an over-reliance on a model text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rgbClr val="0B0C0C"/>
              </a:solidFill>
              <a:effectLst/>
              <a:latin typeface="GDS Transport"/>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600" dirty="0">
                <a:solidFill>
                  <a:srgbClr val="0B0C0C"/>
                </a:solidFill>
                <a:latin typeface="GDS Transport"/>
              </a:rPr>
              <a:t>E</a:t>
            </a:r>
            <a:r>
              <a:rPr kumimoji="0" lang="en-US" altLang="en-US" sz="1600" b="0" i="0" u="none" strike="noStrike" cap="none" normalizeH="0" baseline="0" dirty="0">
                <a:ln>
                  <a:noFill/>
                </a:ln>
                <a:solidFill>
                  <a:srgbClr val="0B0C0C"/>
                </a:solidFill>
                <a:effectLst/>
                <a:latin typeface="GDS Transport"/>
              </a:rPr>
              <a:t>dited or rewritten because of direct intervention by a teacher or other adult.  Children can edit themselves.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a:ln>
                <a:noFill/>
              </a:ln>
              <a:solidFill>
                <a:srgbClr val="0B0C0C"/>
              </a:solidFill>
              <a:effectLst/>
              <a:latin typeface="GDS Transport"/>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1600" dirty="0">
                <a:solidFill>
                  <a:srgbClr val="0B0C0C"/>
                </a:solidFill>
                <a:latin typeface="GDS Transport"/>
              </a:rPr>
              <a:t>S</a:t>
            </a:r>
            <a:r>
              <a:rPr kumimoji="0" lang="en-US" altLang="en-US" sz="1600" b="0" i="0" u="none" strike="noStrike" cap="none" normalizeH="0" baseline="0" dirty="0">
                <a:ln>
                  <a:noFill/>
                </a:ln>
                <a:solidFill>
                  <a:srgbClr val="0B0C0C"/>
                </a:solidFill>
                <a:effectLst/>
                <a:latin typeface="GDS Transport"/>
              </a:rPr>
              <a:t>upported by </a:t>
            </a:r>
            <a:r>
              <a:rPr kumimoji="0" lang="en-US" altLang="en-US" sz="1600" b="1" i="0" u="sng" strike="noStrike" cap="none" normalizeH="0" baseline="0" dirty="0">
                <a:ln>
                  <a:noFill/>
                </a:ln>
                <a:solidFill>
                  <a:srgbClr val="0B0C0C"/>
                </a:solidFill>
                <a:effectLst/>
                <a:latin typeface="GDS Transport"/>
              </a:rPr>
              <a:t>detailed</a:t>
            </a:r>
            <a:r>
              <a:rPr kumimoji="0" lang="en-US" altLang="en-US" sz="1600" b="0" i="0" u="none" strike="noStrike" cap="none" normalizeH="0" baseline="0" dirty="0">
                <a:ln>
                  <a:noFill/>
                </a:ln>
                <a:solidFill>
                  <a:srgbClr val="0B0C0C"/>
                </a:solidFill>
                <a:effectLst/>
                <a:latin typeface="GDS Transport"/>
              </a:rPr>
              <a:t> success criteria that specifically direct pupils what to include, or where to include it, in their writing – for example, directing them to include specific vocabulary, grammatical features or punctuation</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600" dirty="0">
              <a:solidFill>
                <a:srgbClr val="0B0C0C"/>
              </a:solidFill>
              <a:latin typeface="GDS Transport"/>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600" b="0" i="0" u="none" strike="noStrike" cap="none" normalizeH="0" baseline="0" dirty="0">
              <a:ln>
                <a:noFill/>
              </a:ln>
              <a:solidFill>
                <a:srgbClr val="0B0C0C"/>
              </a:solidFill>
              <a:effectLst/>
              <a:latin typeface="GDS Transport"/>
            </a:endParaRPr>
          </a:p>
        </p:txBody>
      </p:sp>
      <p:sp>
        <p:nvSpPr>
          <p:cNvPr id="3" name="Rectangle 2">
            <a:extLst>
              <a:ext uri="{FF2B5EF4-FFF2-40B4-BE49-F238E27FC236}">
                <a16:creationId xmlns:a16="http://schemas.microsoft.com/office/drawing/2014/main" id="{3F676F01-57D8-492F-9E9E-801356927ACC}"/>
              </a:ext>
            </a:extLst>
          </p:cNvPr>
          <p:cNvSpPr/>
          <p:nvPr/>
        </p:nvSpPr>
        <p:spPr>
          <a:xfrm>
            <a:off x="177771" y="0"/>
            <a:ext cx="1882438" cy="595932"/>
          </a:xfrm>
          <a:prstGeom prst="rect">
            <a:avLst/>
          </a:prstGeom>
        </p:spPr>
        <p:txBody>
          <a:bodyPr wrap="none">
            <a:spAutoFit/>
          </a:bodyPr>
          <a:lstStyle/>
          <a:p>
            <a:pPr>
              <a:lnSpc>
                <a:spcPct val="107000"/>
              </a:lnSpc>
              <a:spcAft>
                <a:spcPts val="800"/>
              </a:spcAft>
            </a:pPr>
            <a:r>
              <a:rPr lang="en-GB" sz="32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Structure: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4C1C0098-B4A3-4486-825C-C7128DAE2F9F}"/>
              </a:ext>
            </a:extLst>
          </p:cNvPr>
          <p:cNvSpPr/>
          <p:nvPr/>
        </p:nvSpPr>
        <p:spPr>
          <a:xfrm>
            <a:off x="2163650" y="36954"/>
            <a:ext cx="3066032"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 Typical Session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9CB4A9E-C57A-4551-B455-96E29DC90087}"/>
              </a:ext>
            </a:extLst>
          </p:cNvPr>
          <p:cNvSpPr/>
          <p:nvPr/>
        </p:nvSpPr>
        <p:spPr>
          <a:xfrm>
            <a:off x="498200" y="975375"/>
            <a:ext cx="4097212" cy="369332"/>
          </a:xfrm>
          <a:prstGeom prst="rect">
            <a:avLst/>
          </a:prstGeom>
        </p:spPr>
        <p:txBody>
          <a:bodyPr wrap="none">
            <a:spAutoFit/>
          </a:bodyPr>
          <a:lstStyle/>
          <a:p>
            <a:pPr lvl="0" defTabSz="914400" eaLnBrk="0" fontAlgn="base" hangingPunct="0">
              <a:spcBef>
                <a:spcPct val="0"/>
              </a:spcBef>
              <a:spcAft>
                <a:spcPct val="0"/>
              </a:spcAft>
            </a:pPr>
            <a:r>
              <a:rPr lang="en-US" altLang="en-US" b="1" u="sng" dirty="0">
                <a:solidFill>
                  <a:srgbClr val="0B0C0C"/>
                </a:solidFill>
                <a:latin typeface="GDS Transport"/>
              </a:rPr>
              <a:t>Writing is not independent if it has been:</a:t>
            </a:r>
            <a:endParaRPr lang="en-US" altLang="en-US" b="1" u="sng" dirty="0"/>
          </a:p>
        </p:txBody>
      </p:sp>
      <p:sp>
        <p:nvSpPr>
          <p:cNvPr id="6" name="Rectangle 5">
            <a:extLst>
              <a:ext uri="{FF2B5EF4-FFF2-40B4-BE49-F238E27FC236}">
                <a16:creationId xmlns:a16="http://schemas.microsoft.com/office/drawing/2014/main" id="{6FAD5E77-AC88-4494-8DBD-3047AA537054}"/>
              </a:ext>
            </a:extLst>
          </p:cNvPr>
          <p:cNvSpPr/>
          <p:nvPr/>
        </p:nvSpPr>
        <p:spPr>
          <a:xfrm>
            <a:off x="-374906" y="4591530"/>
            <a:ext cx="11893076" cy="707886"/>
          </a:xfrm>
          <a:prstGeom prst="rect">
            <a:avLst/>
          </a:prstGeom>
        </p:spPr>
        <p:txBody>
          <a:bodyPr wrap="square">
            <a:spAutoFit/>
          </a:bodyPr>
          <a:lstStyle/>
          <a:p>
            <a:pPr lvl="1" algn="ctr" defTabSz="914400">
              <a:buFontTx/>
              <a:buChar char="•"/>
            </a:pPr>
            <a:r>
              <a:rPr lang="en-US" altLang="en-US" sz="2000" dirty="0">
                <a:solidFill>
                  <a:srgbClr val="0B0C0C"/>
                </a:solidFill>
                <a:latin typeface="GDS Transport"/>
              </a:rPr>
              <a:t>However, reminding the children of these features when ‘warming up to the text’ would constitute good practice for a checkpoint write.</a:t>
            </a:r>
          </a:p>
        </p:txBody>
      </p:sp>
      <p:sp>
        <p:nvSpPr>
          <p:cNvPr id="7" name="Star: 5 Points 6">
            <a:extLst>
              <a:ext uri="{FF2B5EF4-FFF2-40B4-BE49-F238E27FC236}">
                <a16:creationId xmlns:a16="http://schemas.microsoft.com/office/drawing/2014/main" id="{E9970756-F33E-489B-A4F3-334225D6B343}"/>
              </a:ext>
            </a:extLst>
          </p:cNvPr>
          <p:cNvSpPr/>
          <p:nvPr/>
        </p:nvSpPr>
        <p:spPr>
          <a:xfrm>
            <a:off x="194461" y="4182297"/>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AAD57AA0-10D5-4A55-A342-4DE92115B612}"/>
              </a:ext>
            </a:extLst>
          </p:cNvPr>
          <p:cNvSpPr/>
          <p:nvPr/>
        </p:nvSpPr>
        <p:spPr>
          <a:xfrm>
            <a:off x="157620" y="4928082"/>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A9F0AD68-BD80-4D59-8248-A9386E8E7D8C}"/>
              </a:ext>
            </a:extLst>
          </p:cNvPr>
          <p:cNvSpPr/>
          <p:nvPr/>
        </p:nvSpPr>
        <p:spPr>
          <a:xfrm>
            <a:off x="11278472" y="4244751"/>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tar: 5 Points 9">
            <a:extLst>
              <a:ext uri="{FF2B5EF4-FFF2-40B4-BE49-F238E27FC236}">
                <a16:creationId xmlns:a16="http://schemas.microsoft.com/office/drawing/2014/main" id="{59048806-5CD9-48B9-8DE0-13D1C53E7401}"/>
              </a:ext>
            </a:extLst>
          </p:cNvPr>
          <p:cNvSpPr/>
          <p:nvPr/>
        </p:nvSpPr>
        <p:spPr>
          <a:xfrm>
            <a:off x="11278472" y="4889242"/>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Audio 10">
            <a:hlinkClick r:id="" action="ppaction://media"/>
            <a:extLst>
              <a:ext uri="{FF2B5EF4-FFF2-40B4-BE49-F238E27FC236}">
                <a16:creationId xmlns:a16="http://schemas.microsoft.com/office/drawing/2014/main" id="{5CE0E29D-68AB-41BC-B503-DC1E3F28CE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33166654"/>
      </p:ext>
    </p:extLst>
  </p:cSld>
  <p:clrMapOvr>
    <a:masterClrMapping/>
  </p:clrMapOvr>
  <mc:AlternateContent xmlns:mc="http://schemas.openxmlformats.org/markup-compatibility/2006">
    <mc:Choice xmlns:p14="http://schemas.microsoft.com/office/powerpoint/2010/main" Requires="p14">
      <p:transition spd="slow" p14:dur="2000" advTm="51735"/>
    </mc:Choice>
    <mc:Fallback>
      <p:transition spd="slow" advTm="5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AF427-D66F-4056-A7A1-7AA8C4EFA0C9}"/>
              </a:ext>
            </a:extLst>
          </p:cNvPr>
          <p:cNvSpPr/>
          <p:nvPr/>
        </p:nvSpPr>
        <p:spPr>
          <a:xfrm>
            <a:off x="177771" y="0"/>
            <a:ext cx="1882438" cy="595932"/>
          </a:xfrm>
          <a:prstGeom prst="rect">
            <a:avLst/>
          </a:prstGeom>
        </p:spPr>
        <p:txBody>
          <a:bodyPr wrap="none">
            <a:spAutoFit/>
          </a:bodyPr>
          <a:lstStyle/>
          <a:p>
            <a:pPr>
              <a:lnSpc>
                <a:spcPct val="107000"/>
              </a:lnSpc>
              <a:spcAft>
                <a:spcPts val="800"/>
              </a:spcAft>
            </a:pPr>
            <a:r>
              <a:rPr lang="en-GB" sz="32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Structure: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1E2A153E-6015-49F6-BA2E-80D483A3E4D5}"/>
              </a:ext>
            </a:extLst>
          </p:cNvPr>
          <p:cNvSpPr/>
          <p:nvPr/>
        </p:nvSpPr>
        <p:spPr>
          <a:xfrm>
            <a:off x="159728" y="593149"/>
            <a:ext cx="3066032"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 Typical Session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871061E-5D3C-4AF6-BC09-97C423ACC252}"/>
              </a:ext>
            </a:extLst>
          </p:cNvPr>
          <p:cNvSpPr/>
          <p:nvPr/>
        </p:nvSpPr>
        <p:spPr>
          <a:xfrm>
            <a:off x="41280" y="1597980"/>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Warm up to the text</a:t>
            </a:r>
          </a:p>
        </p:txBody>
      </p:sp>
      <p:sp>
        <p:nvSpPr>
          <p:cNvPr id="5" name="Rectangle 4">
            <a:extLst>
              <a:ext uri="{FF2B5EF4-FFF2-40B4-BE49-F238E27FC236}">
                <a16:creationId xmlns:a16="http://schemas.microsoft.com/office/drawing/2014/main" id="{CDC863B4-D981-4229-8EB1-676B27F4B915}"/>
              </a:ext>
            </a:extLst>
          </p:cNvPr>
          <p:cNvSpPr/>
          <p:nvPr/>
        </p:nvSpPr>
        <p:spPr>
          <a:xfrm>
            <a:off x="1648138" y="1597980"/>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Briefly remind the children of the purpose, style and features of the text type</a:t>
            </a:r>
          </a:p>
        </p:txBody>
      </p:sp>
      <p:sp>
        <p:nvSpPr>
          <p:cNvPr id="6" name="Rectangle 5">
            <a:extLst>
              <a:ext uri="{FF2B5EF4-FFF2-40B4-BE49-F238E27FC236}">
                <a16:creationId xmlns:a16="http://schemas.microsoft.com/office/drawing/2014/main" id="{76E900FA-B430-4F50-BEDA-6041AAC2B87C}"/>
              </a:ext>
            </a:extLst>
          </p:cNvPr>
          <p:cNvSpPr/>
          <p:nvPr/>
        </p:nvSpPr>
        <p:spPr>
          <a:xfrm>
            <a:off x="3320533" y="1597980"/>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Give the stimulus, engaging the children</a:t>
            </a:r>
          </a:p>
        </p:txBody>
      </p:sp>
      <p:sp>
        <p:nvSpPr>
          <p:cNvPr id="7" name="Rectangle 6">
            <a:extLst>
              <a:ext uri="{FF2B5EF4-FFF2-40B4-BE49-F238E27FC236}">
                <a16:creationId xmlns:a16="http://schemas.microsoft.com/office/drawing/2014/main" id="{B388FDB5-E217-4A21-8147-6B4AAC8E6C0B}"/>
              </a:ext>
            </a:extLst>
          </p:cNvPr>
          <p:cNvSpPr/>
          <p:nvPr/>
        </p:nvSpPr>
        <p:spPr>
          <a:xfrm>
            <a:off x="5069903" y="1597980"/>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Ensure children have sufficient ideas with which to write</a:t>
            </a:r>
          </a:p>
        </p:txBody>
      </p:sp>
      <p:sp>
        <p:nvSpPr>
          <p:cNvPr id="8" name="Rectangle 7">
            <a:extLst>
              <a:ext uri="{FF2B5EF4-FFF2-40B4-BE49-F238E27FC236}">
                <a16:creationId xmlns:a16="http://schemas.microsoft.com/office/drawing/2014/main" id="{6D99DB9D-4B42-4FCD-B784-B496ACD96A47}"/>
              </a:ext>
            </a:extLst>
          </p:cNvPr>
          <p:cNvSpPr/>
          <p:nvPr/>
        </p:nvSpPr>
        <p:spPr>
          <a:xfrm>
            <a:off x="6974672" y="1597980"/>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Time to write, building stamina</a:t>
            </a:r>
          </a:p>
          <a:p>
            <a:pPr algn="ctr"/>
            <a:r>
              <a:rPr lang="en-GB" sz="1600" dirty="0"/>
              <a:t>(phase specific)</a:t>
            </a:r>
          </a:p>
        </p:txBody>
      </p:sp>
      <p:sp>
        <p:nvSpPr>
          <p:cNvPr id="9" name="Rectangle 8">
            <a:extLst>
              <a:ext uri="{FF2B5EF4-FFF2-40B4-BE49-F238E27FC236}">
                <a16:creationId xmlns:a16="http://schemas.microsoft.com/office/drawing/2014/main" id="{DDA41D0D-FB2E-44F5-B361-C3CCED8ABCF7}"/>
              </a:ext>
            </a:extLst>
          </p:cNvPr>
          <p:cNvSpPr/>
          <p:nvPr/>
        </p:nvSpPr>
        <p:spPr>
          <a:xfrm>
            <a:off x="8879441" y="1597980"/>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Self Editing</a:t>
            </a:r>
          </a:p>
        </p:txBody>
      </p:sp>
      <p:sp>
        <p:nvSpPr>
          <p:cNvPr id="10" name="Rectangle 9">
            <a:extLst>
              <a:ext uri="{FF2B5EF4-FFF2-40B4-BE49-F238E27FC236}">
                <a16:creationId xmlns:a16="http://schemas.microsoft.com/office/drawing/2014/main" id="{6107526D-525B-4BE1-A02E-FDF1AD9ACC0E}"/>
              </a:ext>
            </a:extLst>
          </p:cNvPr>
          <p:cNvSpPr/>
          <p:nvPr/>
        </p:nvSpPr>
        <p:spPr>
          <a:xfrm>
            <a:off x="177771" y="4456590"/>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Formative assessment opportunities</a:t>
            </a:r>
          </a:p>
          <a:p>
            <a:pPr algn="ctr"/>
            <a:endParaRPr lang="en-GB" sz="1600" dirty="0"/>
          </a:p>
        </p:txBody>
      </p:sp>
      <p:sp>
        <p:nvSpPr>
          <p:cNvPr id="11" name="Rectangle 10">
            <a:extLst>
              <a:ext uri="{FF2B5EF4-FFF2-40B4-BE49-F238E27FC236}">
                <a16:creationId xmlns:a16="http://schemas.microsoft.com/office/drawing/2014/main" id="{0F0CADEB-34C0-4334-895F-3270A932578D}"/>
              </a:ext>
            </a:extLst>
          </p:cNvPr>
          <p:cNvSpPr/>
          <p:nvPr/>
        </p:nvSpPr>
        <p:spPr>
          <a:xfrm>
            <a:off x="3788391" y="4478785"/>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Rich mark with ‘moving learning forward’ tasks</a:t>
            </a:r>
          </a:p>
        </p:txBody>
      </p:sp>
      <p:sp>
        <p:nvSpPr>
          <p:cNvPr id="12" name="Rectangle 11">
            <a:extLst>
              <a:ext uri="{FF2B5EF4-FFF2-40B4-BE49-F238E27FC236}">
                <a16:creationId xmlns:a16="http://schemas.microsoft.com/office/drawing/2014/main" id="{A35A9778-6982-4E2C-9EA9-4B798AAD297D}"/>
              </a:ext>
            </a:extLst>
          </p:cNvPr>
          <p:cNvSpPr/>
          <p:nvPr/>
        </p:nvSpPr>
        <p:spPr>
          <a:xfrm>
            <a:off x="1971730" y="4478785"/>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 Summative Assessment: Could update QLAs</a:t>
            </a:r>
          </a:p>
        </p:txBody>
      </p:sp>
      <p:sp>
        <p:nvSpPr>
          <p:cNvPr id="13" name="Rectangle 12">
            <a:extLst>
              <a:ext uri="{FF2B5EF4-FFF2-40B4-BE49-F238E27FC236}">
                <a16:creationId xmlns:a16="http://schemas.microsoft.com/office/drawing/2014/main" id="{B5433330-220B-4DEF-A156-779FF964E551}"/>
              </a:ext>
            </a:extLst>
          </p:cNvPr>
          <p:cNvSpPr/>
          <p:nvPr/>
        </p:nvSpPr>
        <p:spPr>
          <a:xfrm>
            <a:off x="10709429" y="1597980"/>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Post-write </a:t>
            </a:r>
            <a:r>
              <a:rPr lang="en-GB" sz="1600" dirty="0" err="1"/>
              <a:t>AfL</a:t>
            </a:r>
            <a:endParaRPr lang="en-GB" sz="1600" dirty="0"/>
          </a:p>
          <a:p>
            <a:pPr algn="ctr"/>
            <a:r>
              <a:rPr lang="en-GB" sz="1600" dirty="0"/>
              <a:t>Reflect against success criteria based on the writing journey</a:t>
            </a:r>
          </a:p>
        </p:txBody>
      </p:sp>
      <p:sp>
        <p:nvSpPr>
          <p:cNvPr id="14" name="Rectangle 13">
            <a:extLst>
              <a:ext uri="{FF2B5EF4-FFF2-40B4-BE49-F238E27FC236}">
                <a16:creationId xmlns:a16="http://schemas.microsoft.com/office/drawing/2014/main" id="{24366BCF-14D8-4270-8B56-AB1008076D26}"/>
              </a:ext>
            </a:extLst>
          </p:cNvPr>
          <p:cNvSpPr/>
          <p:nvPr/>
        </p:nvSpPr>
        <p:spPr>
          <a:xfrm>
            <a:off x="115122" y="3750816"/>
            <a:ext cx="1963807"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Post Write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Audio 14">
            <a:hlinkClick r:id="" action="ppaction://media"/>
            <a:extLst>
              <a:ext uri="{FF2B5EF4-FFF2-40B4-BE49-F238E27FC236}">
                <a16:creationId xmlns:a16="http://schemas.microsoft.com/office/drawing/2014/main" id="{644235C5-29F6-4AE6-9B4D-575B21C283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75087019"/>
      </p:ext>
    </p:extLst>
  </p:cSld>
  <p:clrMapOvr>
    <a:masterClrMapping/>
  </p:clrMapOvr>
  <mc:AlternateContent xmlns:mc="http://schemas.openxmlformats.org/markup-compatibility/2006">
    <mc:Choice xmlns:p14="http://schemas.microsoft.com/office/powerpoint/2010/main" Requires="p14">
      <p:transition spd="slow" p14:dur="2000" advTm="15869"/>
    </mc:Choice>
    <mc:Fallback>
      <p:transition spd="slow" advTm="1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A7B7BA-CF9B-44D3-8850-A297D76F209E}"/>
              </a:ext>
            </a:extLst>
          </p:cNvPr>
          <p:cNvSpPr/>
          <p:nvPr/>
        </p:nvSpPr>
        <p:spPr>
          <a:xfrm>
            <a:off x="76791" y="88776"/>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Warm up to the text</a:t>
            </a:r>
          </a:p>
        </p:txBody>
      </p:sp>
      <p:sp>
        <p:nvSpPr>
          <p:cNvPr id="3" name="TextBox 2">
            <a:extLst>
              <a:ext uri="{FF2B5EF4-FFF2-40B4-BE49-F238E27FC236}">
                <a16:creationId xmlns:a16="http://schemas.microsoft.com/office/drawing/2014/main" id="{608D9EA3-FB6F-4C93-BB69-EDF1863F0ED5}"/>
              </a:ext>
            </a:extLst>
          </p:cNvPr>
          <p:cNvSpPr txBox="1"/>
          <p:nvPr/>
        </p:nvSpPr>
        <p:spPr>
          <a:xfrm>
            <a:off x="1766657" y="275207"/>
            <a:ext cx="10348552" cy="369332"/>
          </a:xfrm>
          <a:prstGeom prst="rect">
            <a:avLst/>
          </a:prstGeom>
          <a:noFill/>
        </p:spPr>
        <p:txBody>
          <a:bodyPr wrap="square" rtlCol="0">
            <a:spAutoFit/>
          </a:bodyPr>
          <a:lstStyle/>
          <a:p>
            <a:r>
              <a:rPr lang="en-GB" dirty="0"/>
              <a:t>Phase dependent, leave some WAGOLLs out in the children’s places to read as an early morning activity. </a:t>
            </a:r>
          </a:p>
        </p:txBody>
      </p:sp>
      <p:sp>
        <p:nvSpPr>
          <p:cNvPr id="4" name="TextBox 3">
            <a:extLst>
              <a:ext uri="{FF2B5EF4-FFF2-40B4-BE49-F238E27FC236}">
                <a16:creationId xmlns:a16="http://schemas.microsoft.com/office/drawing/2014/main" id="{4595F766-C3EF-43D2-8A10-3CA074CBE919}"/>
              </a:ext>
            </a:extLst>
          </p:cNvPr>
          <p:cNvSpPr txBox="1"/>
          <p:nvPr/>
        </p:nvSpPr>
        <p:spPr>
          <a:xfrm>
            <a:off x="1766657" y="870011"/>
            <a:ext cx="6711518" cy="369332"/>
          </a:xfrm>
          <a:prstGeom prst="rect">
            <a:avLst/>
          </a:prstGeom>
          <a:noFill/>
        </p:spPr>
        <p:txBody>
          <a:bodyPr wrap="square" rtlCol="0">
            <a:spAutoFit/>
          </a:bodyPr>
          <a:lstStyle/>
          <a:p>
            <a:r>
              <a:rPr lang="en-GB" dirty="0"/>
              <a:t>Read through some examples with the children to start the session.</a:t>
            </a:r>
          </a:p>
        </p:txBody>
      </p:sp>
      <p:sp>
        <p:nvSpPr>
          <p:cNvPr id="5" name="TextBox 4">
            <a:extLst>
              <a:ext uri="{FF2B5EF4-FFF2-40B4-BE49-F238E27FC236}">
                <a16:creationId xmlns:a16="http://schemas.microsoft.com/office/drawing/2014/main" id="{03DC01F7-194D-4BB0-9FAD-CDB94E87E0CE}"/>
              </a:ext>
            </a:extLst>
          </p:cNvPr>
          <p:cNvSpPr txBox="1"/>
          <p:nvPr/>
        </p:nvSpPr>
        <p:spPr>
          <a:xfrm>
            <a:off x="1766657" y="1464815"/>
            <a:ext cx="6711518" cy="646331"/>
          </a:xfrm>
          <a:prstGeom prst="rect">
            <a:avLst/>
          </a:prstGeom>
          <a:noFill/>
        </p:spPr>
        <p:txBody>
          <a:bodyPr wrap="square" rtlCol="0">
            <a:spAutoFit/>
          </a:bodyPr>
          <a:lstStyle/>
          <a:p>
            <a:r>
              <a:rPr lang="en-GB" dirty="0"/>
              <a:t>The text type will be familiar, because the content will have been taught in a recently delivered writing journey. </a:t>
            </a:r>
          </a:p>
        </p:txBody>
      </p:sp>
      <p:pic>
        <p:nvPicPr>
          <p:cNvPr id="6" name="Audio 5">
            <a:hlinkClick r:id="" action="ppaction://media"/>
            <a:extLst>
              <a:ext uri="{FF2B5EF4-FFF2-40B4-BE49-F238E27FC236}">
                <a16:creationId xmlns:a16="http://schemas.microsoft.com/office/drawing/2014/main" id="{BB8C312F-3025-4768-AEF1-BA9B4685CA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6694590"/>
      </p:ext>
    </p:extLst>
  </p:cSld>
  <p:clrMapOvr>
    <a:masterClrMapping/>
  </p:clrMapOvr>
  <mc:AlternateContent xmlns:mc="http://schemas.openxmlformats.org/markup-compatibility/2006">
    <mc:Choice xmlns:p14="http://schemas.microsoft.com/office/powerpoint/2010/main" Requires="p14">
      <p:transition spd="slow" p14:dur="2000" advTm="24109"/>
    </mc:Choice>
    <mc:Fallback>
      <p:transition spd="slow" advTm="24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33DD1-1FE2-4D2C-9690-419D3F29EA76}"/>
              </a:ext>
            </a:extLst>
          </p:cNvPr>
          <p:cNvPicPr>
            <a:picLocks noChangeAspect="1"/>
          </p:cNvPicPr>
          <p:nvPr/>
        </p:nvPicPr>
        <p:blipFill>
          <a:blip r:embed="rId4"/>
          <a:stretch>
            <a:fillRect/>
          </a:stretch>
        </p:blipFill>
        <p:spPr>
          <a:xfrm>
            <a:off x="145679" y="2076891"/>
            <a:ext cx="1876285" cy="1954247"/>
          </a:xfrm>
          <a:prstGeom prst="rect">
            <a:avLst/>
          </a:prstGeom>
        </p:spPr>
      </p:pic>
      <p:pic>
        <p:nvPicPr>
          <p:cNvPr id="3" name="Picture 2">
            <a:extLst>
              <a:ext uri="{FF2B5EF4-FFF2-40B4-BE49-F238E27FC236}">
                <a16:creationId xmlns:a16="http://schemas.microsoft.com/office/drawing/2014/main" id="{7D96192F-D9DC-435F-AFD7-BA257123BFB1}"/>
              </a:ext>
            </a:extLst>
          </p:cNvPr>
          <p:cNvPicPr>
            <a:picLocks noChangeAspect="1"/>
          </p:cNvPicPr>
          <p:nvPr/>
        </p:nvPicPr>
        <p:blipFill>
          <a:blip r:embed="rId5"/>
          <a:stretch>
            <a:fillRect/>
          </a:stretch>
        </p:blipFill>
        <p:spPr>
          <a:xfrm>
            <a:off x="2243472" y="2090139"/>
            <a:ext cx="1997958" cy="1856593"/>
          </a:xfrm>
          <a:prstGeom prst="rect">
            <a:avLst/>
          </a:prstGeom>
        </p:spPr>
      </p:pic>
      <p:pic>
        <p:nvPicPr>
          <p:cNvPr id="4" name="Picture 3">
            <a:extLst>
              <a:ext uri="{FF2B5EF4-FFF2-40B4-BE49-F238E27FC236}">
                <a16:creationId xmlns:a16="http://schemas.microsoft.com/office/drawing/2014/main" id="{6A0D8931-A104-4C98-B4E0-A26E244F5992}"/>
              </a:ext>
            </a:extLst>
          </p:cNvPr>
          <p:cNvPicPr>
            <a:picLocks noChangeAspect="1"/>
          </p:cNvPicPr>
          <p:nvPr/>
        </p:nvPicPr>
        <p:blipFill>
          <a:blip r:embed="rId6"/>
          <a:stretch>
            <a:fillRect/>
          </a:stretch>
        </p:blipFill>
        <p:spPr>
          <a:xfrm>
            <a:off x="4684446" y="2061370"/>
            <a:ext cx="2280956" cy="1856593"/>
          </a:xfrm>
          <a:prstGeom prst="rect">
            <a:avLst/>
          </a:prstGeom>
        </p:spPr>
      </p:pic>
      <p:pic>
        <p:nvPicPr>
          <p:cNvPr id="5" name="Picture 4">
            <a:extLst>
              <a:ext uri="{FF2B5EF4-FFF2-40B4-BE49-F238E27FC236}">
                <a16:creationId xmlns:a16="http://schemas.microsoft.com/office/drawing/2014/main" id="{89605493-9350-450A-A844-5C9A11F86B30}"/>
              </a:ext>
            </a:extLst>
          </p:cNvPr>
          <p:cNvPicPr>
            <a:picLocks noChangeAspect="1"/>
          </p:cNvPicPr>
          <p:nvPr/>
        </p:nvPicPr>
        <p:blipFill>
          <a:blip r:embed="rId7"/>
          <a:stretch>
            <a:fillRect/>
          </a:stretch>
        </p:blipFill>
        <p:spPr>
          <a:xfrm>
            <a:off x="7602178" y="2090139"/>
            <a:ext cx="2108706" cy="1622081"/>
          </a:xfrm>
          <a:prstGeom prst="rect">
            <a:avLst/>
          </a:prstGeom>
        </p:spPr>
      </p:pic>
      <p:pic>
        <p:nvPicPr>
          <p:cNvPr id="6" name="Picture 5">
            <a:extLst>
              <a:ext uri="{FF2B5EF4-FFF2-40B4-BE49-F238E27FC236}">
                <a16:creationId xmlns:a16="http://schemas.microsoft.com/office/drawing/2014/main" id="{852870C8-422B-41F3-B559-09C0CDB59D03}"/>
              </a:ext>
            </a:extLst>
          </p:cNvPr>
          <p:cNvPicPr>
            <a:picLocks noChangeAspect="1"/>
          </p:cNvPicPr>
          <p:nvPr/>
        </p:nvPicPr>
        <p:blipFill>
          <a:blip r:embed="rId8"/>
          <a:stretch>
            <a:fillRect/>
          </a:stretch>
        </p:blipFill>
        <p:spPr>
          <a:xfrm>
            <a:off x="9794007" y="2090139"/>
            <a:ext cx="2011001" cy="1622081"/>
          </a:xfrm>
          <a:prstGeom prst="rect">
            <a:avLst/>
          </a:prstGeom>
        </p:spPr>
      </p:pic>
      <p:pic>
        <p:nvPicPr>
          <p:cNvPr id="7" name="Picture 6">
            <a:extLst>
              <a:ext uri="{FF2B5EF4-FFF2-40B4-BE49-F238E27FC236}">
                <a16:creationId xmlns:a16="http://schemas.microsoft.com/office/drawing/2014/main" id="{C479EA30-D3A9-4145-BAE6-B54DF634E968}"/>
              </a:ext>
            </a:extLst>
          </p:cNvPr>
          <p:cNvPicPr>
            <a:picLocks noChangeAspect="1"/>
          </p:cNvPicPr>
          <p:nvPr/>
        </p:nvPicPr>
        <p:blipFill>
          <a:blip r:embed="rId9"/>
          <a:stretch>
            <a:fillRect/>
          </a:stretch>
        </p:blipFill>
        <p:spPr>
          <a:xfrm>
            <a:off x="0" y="4196530"/>
            <a:ext cx="1653683" cy="2118544"/>
          </a:xfrm>
          <a:prstGeom prst="rect">
            <a:avLst/>
          </a:prstGeom>
        </p:spPr>
      </p:pic>
      <p:pic>
        <p:nvPicPr>
          <p:cNvPr id="8" name="Picture 7">
            <a:extLst>
              <a:ext uri="{FF2B5EF4-FFF2-40B4-BE49-F238E27FC236}">
                <a16:creationId xmlns:a16="http://schemas.microsoft.com/office/drawing/2014/main" id="{43069EB2-8115-4192-B2DC-241F3A6D657B}"/>
              </a:ext>
            </a:extLst>
          </p:cNvPr>
          <p:cNvPicPr>
            <a:picLocks noChangeAspect="1"/>
          </p:cNvPicPr>
          <p:nvPr/>
        </p:nvPicPr>
        <p:blipFill>
          <a:blip r:embed="rId10"/>
          <a:stretch>
            <a:fillRect/>
          </a:stretch>
        </p:blipFill>
        <p:spPr>
          <a:xfrm>
            <a:off x="1769240" y="4186566"/>
            <a:ext cx="2060720" cy="1856592"/>
          </a:xfrm>
          <a:prstGeom prst="rect">
            <a:avLst/>
          </a:prstGeom>
        </p:spPr>
      </p:pic>
      <p:pic>
        <p:nvPicPr>
          <p:cNvPr id="9" name="Picture 8">
            <a:extLst>
              <a:ext uri="{FF2B5EF4-FFF2-40B4-BE49-F238E27FC236}">
                <a16:creationId xmlns:a16="http://schemas.microsoft.com/office/drawing/2014/main" id="{A4FD5DE7-A078-448F-82B5-A5329A1533EC}"/>
              </a:ext>
            </a:extLst>
          </p:cNvPr>
          <p:cNvPicPr>
            <a:picLocks noChangeAspect="1"/>
          </p:cNvPicPr>
          <p:nvPr/>
        </p:nvPicPr>
        <p:blipFill>
          <a:blip r:embed="rId11"/>
          <a:stretch>
            <a:fillRect/>
          </a:stretch>
        </p:blipFill>
        <p:spPr>
          <a:xfrm>
            <a:off x="3930995" y="4272505"/>
            <a:ext cx="3414056" cy="2499577"/>
          </a:xfrm>
          <a:prstGeom prst="rect">
            <a:avLst/>
          </a:prstGeom>
        </p:spPr>
      </p:pic>
      <p:sp>
        <p:nvSpPr>
          <p:cNvPr id="10" name="Rectangle 9">
            <a:extLst>
              <a:ext uri="{FF2B5EF4-FFF2-40B4-BE49-F238E27FC236}">
                <a16:creationId xmlns:a16="http://schemas.microsoft.com/office/drawing/2014/main" id="{2F3C529F-3EE2-48C8-A5EF-66B8926C4087}"/>
              </a:ext>
            </a:extLst>
          </p:cNvPr>
          <p:cNvSpPr/>
          <p:nvPr/>
        </p:nvSpPr>
        <p:spPr>
          <a:xfrm>
            <a:off x="2264164" y="5916"/>
            <a:ext cx="3986348" cy="595932"/>
          </a:xfrm>
          <a:prstGeom prst="rect">
            <a:avLst/>
          </a:prstGeom>
        </p:spPr>
        <p:txBody>
          <a:bodyPr wrap="none">
            <a:spAutoFit/>
          </a:bodyPr>
          <a:lstStyle/>
          <a:p>
            <a:pPr>
              <a:lnSpc>
                <a:spcPct val="107000"/>
              </a:lnSpc>
              <a:spcAft>
                <a:spcPts val="800"/>
              </a:spcAft>
            </a:pPr>
            <a:r>
              <a:rPr lang="en-GB" sz="32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Supporting Resources:</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F738430-A630-4AD7-8186-FAD38C2185EB}"/>
              </a:ext>
            </a:extLst>
          </p:cNvPr>
          <p:cNvSpPr txBox="1"/>
          <p:nvPr/>
        </p:nvSpPr>
        <p:spPr>
          <a:xfrm>
            <a:off x="2180494" y="693436"/>
            <a:ext cx="9107341" cy="923330"/>
          </a:xfrm>
          <a:prstGeom prst="rect">
            <a:avLst/>
          </a:prstGeom>
          <a:noFill/>
          <a:ln w="12700">
            <a:solidFill>
              <a:srgbClr val="0070C0"/>
            </a:solidFill>
          </a:ln>
        </p:spPr>
        <p:txBody>
          <a:bodyPr wrap="square" rtlCol="0">
            <a:spAutoFit/>
          </a:bodyPr>
          <a:lstStyle/>
          <a:p>
            <a:r>
              <a:rPr lang="en-GB" dirty="0"/>
              <a:t>PiXL have some resources, that give some excellent ideas regarding the stimulus and how to structure the </a:t>
            </a:r>
            <a:r>
              <a:rPr lang="en-GB" i="1" dirty="0"/>
              <a:t>Checkpoint Write  </a:t>
            </a:r>
            <a:r>
              <a:rPr lang="en-GB" dirty="0"/>
              <a:t>session.  Please follow the trail as to how to access these resources, for each year group.</a:t>
            </a:r>
          </a:p>
        </p:txBody>
      </p:sp>
      <p:cxnSp>
        <p:nvCxnSpPr>
          <p:cNvPr id="13" name="Straight Arrow Connector 12">
            <a:extLst>
              <a:ext uri="{FF2B5EF4-FFF2-40B4-BE49-F238E27FC236}">
                <a16:creationId xmlns:a16="http://schemas.microsoft.com/office/drawing/2014/main" id="{19B46D8E-44B5-4FE3-8759-C13A9152CE2F}"/>
              </a:ext>
            </a:extLst>
          </p:cNvPr>
          <p:cNvCxnSpPr>
            <a:cxnSpLocks/>
          </p:cNvCxnSpPr>
          <p:nvPr/>
        </p:nvCxnSpPr>
        <p:spPr>
          <a:xfrm>
            <a:off x="1248339" y="1877823"/>
            <a:ext cx="18643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6160583-98A2-4A3D-BB22-E4B0AD57E30E}"/>
              </a:ext>
            </a:extLst>
          </p:cNvPr>
          <p:cNvCxnSpPr>
            <a:cxnSpLocks/>
          </p:cNvCxnSpPr>
          <p:nvPr/>
        </p:nvCxnSpPr>
        <p:spPr>
          <a:xfrm>
            <a:off x="3473511" y="1877823"/>
            <a:ext cx="22935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DF6A3EC-B0AE-4A57-965C-9084629AE80E}"/>
              </a:ext>
            </a:extLst>
          </p:cNvPr>
          <p:cNvCxnSpPr>
            <a:cxnSpLocks/>
          </p:cNvCxnSpPr>
          <p:nvPr/>
        </p:nvCxnSpPr>
        <p:spPr>
          <a:xfrm>
            <a:off x="6131057" y="1877823"/>
            <a:ext cx="25035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84DDFD0-E91C-48F4-B601-6DD872336D85}"/>
              </a:ext>
            </a:extLst>
          </p:cNvPr>
          <p:cNvCxnSpPr>
            <a:cxnSpLocks/>
          </p:cNvCxnSpPr>
          <p:nvPr/>
        </p:nvCxnSpPr>
        <p:spPr>
          <a:xfrm>
            <a:off x="8909768" y="1877823"/>
            <a:ext cx="20241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D399933-F970-4291-B887-EF83985A928F}"/>
              </a:ext>
            </a:extLst>
          </p:cNvPr>
          <p:cNvCxnSpPr>
            <a:cxnSpLocks/>
          </p:cNvCxnSpPr>
          <p:nvPr/>
        </p:nvCxnSpPr>
        <p:spPr>
          <a:xfrm>
            <a:off x="497013" y="4115545"/>
            <a:ext cx="195868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DCE726B-1C87-4253-9D65-9696020379B6}"/>
              </a:ext>
            </a:extLst>
          </p:cNvPr>
          <p:cNvSpPr txBox="1"/>
          <p:nvPr/>
        </p:nvSpPr>
        <p:spPr>
          <a:xfrm>
            <a:off x="7382809" y="5255802"/>
            <a:ext cx="2739030" cy="369332"/>
          </a:xfrm>
          <a:prstGeom prst="rect">
            <a:avLst/>
          </a:prstGeom>
          <a:noFill/>
          <a:ln w="12700">
            <a:solidFill>
              <a:srgbClr val="0070C0"/>
            </a:solidFill>
          </a:ln>
        </p:spPr>
        <p:txBody>
          <a:bodyPr wrap="square" rtlCol="0">
            <a:spAutoFit/>
          </a:bodyPr>
          <a:lstStyle/>
          <a:p>
            <a:r>
              <a:rPr lang="en-GB" dirty="0"/>
              <a:t>Have a browse in the PPTs.</a:t>
            </a:r>
          </a:p>
        </p:txBody>
      </p:sp>
      <p:sp>
        <p:nvSpPr>
          <p:cNvPr id="25" name="Rectangle 24">
            <a:extLst>
              <a:ext uri="{FF2B5EF4-FFF2-40B4-BE49-F238E27FC236}">
                <a16:creationId xmlns:a16="http://schemas.microsoft.com/office/drawing/2014/main" id="{9F3BAFCB-3301-4B3F-B0C6-ABFF75BC8568}"/>
              </a:ext>
            </a:extLst>
          </p:cNvPr>
          <p:cNvSpPr/>
          <p:nvPr/>
        </p:nvSpPr>
        <p:spPr>
          <a:xfrm>
            <a:off x="49046" y="13867"/>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Briefly discuss purpose, style and features of the text type</a:t>
            </a:r>
          </a:p>
        </p:txBody>
      </p:sp>
      <p:pic>
        <p:nvPicPr>
          <p:cNvPr id="12" name="Audio 11">
            <a:hlinkClick r:id="" action="ppaction://media"/>
            <a:extLst>
              <a:ext uri="{FF2B5EF4-FFF2-40B4-BE49-F238E27FC236}">
                <a16:creationId xmlns:a16="http://schemas.microsoft.com/office/drawing/2014/main" id="{7C587F5C-7F5A-4D1E-8156-A265CD61027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06998274"/>
      </p:ext>
    </p:extLst>
  </p:cSld>
  <p:clrMapOvr>
    <a:masterClrMapping/>
  </p:clrMapOvr>
  <mc:AlternateContent xmlns:mc="http://schemas.openxmlformats.org/markup-compatibility/2006">
    <mc:Choice xmlns:p14="http://schemas.microsoft.com/office/powerpoint/2010/main" Requires="p14">
      <p:transition spd="slow" p14:dur="2000" advTm="20745"/>
    </mc:Choice>
    <mc:Fallback>
      <p:transition spd="slow" advTm="20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A3CC83-853F-497B-B423-95EC59EB72D7}"/>
              </a:ext>
            </a:extLst>
          </p:cNvPr>
          <p:cNvSpPr txBox="1"/>
          <p:nvPr/>
        </p:nvSpPr>
        <p:spPr>
          <a:xfrm>
            <a:off x="2994735" y="44030"/>
            <a:ext cx="6823969" cy="369332"/>
          </a:xfrm>
          <a:prstGeom prst="rect">
            <a:avLst/>
          </a:prstGeom>
          <a:noFill/>
        </p:spPr>
        <p:txBody>
          <a:bodyPr wrap="square" rtlCol="0">
            <a:spAutoFit/>
          </a:bodyPr>
          <a:lstStyle/>
          <a:p>
            <a:r>
              <a:rPr lang="en-GB" b="1" u="sng" dirty="0"/>
              <a:t>Checkpoint Write Stimuli- the more engaging for the kids, the better </a:t>
            </a:r>
          </a:p>
        </p:txBody>
      </p:sp>
      <p:pic>
        <p:nvPicPr>
          <p:cNvPr id="5" name="Picture 4">
            <a:extLst>
              <a:ext uri="{FF2B5EF4-FFF2-40B4-BE49-F238E27FC236}">
                <a16:creationId xmlns:a16="http://schemas.microsoft.com/office/drawing/2014/main" id="{4C1ACBCF-B9B2-40FD-9396-7A0DAC4D8C71}"/>
              </a:ext>
            </a:extLst>
          </p:cNvPr>
          <p:cNvPicPr>
            <a:picLocks noChangeAspect="1"/>
          </p:cNvPicPr>
          <p:nvPr/>
        </p:nvPicPr>
        <p:blipFill>
          <a:blip r:embed="rId4"/>
          <a:stretch>
            <a:fillRect/>
          </a:stretch>
        </p:blipFill>
        <p:spPr>
          <a:xfrm>
            <a:off x="6880195" y="586011"/>
            <a:ext cx="5108210" cy="5685978"/>
          </a:xfrm>
          <a:prstGeom prst="rect">
            <a:avLst/>
          </a:prstGeom>
        </p:spPr>
      </p:pic>
      <p:sp>
        <p:nvSpPr>
          <p:cNvPr id="6" name="TextBox 5">
            <a:extLst>
              <a:ext uri="{FF2B5EF4-FFF2-40B4-BE49-F238E27FC236}">
                <a16:creationId xmlns:a16="http://schemas.microsoft.com/office/drawing/2014/main" id="{41F8FD7C-7C84-4BDF-BC28-8355C1A26C53}"/>
              </a:ext>
            </a:extLst>
          </p:cNvPr>
          <p:cNvSpPr txBox="1"/>
          <p:nvPr/>
        </p:nvSpPr>
        <p:spPr>
          <a:xfrm>
            <a:off x="203595" y="914400"/>
            <a:ext cx="6676600" cy="6124754"/>
          </a:xfrm>
          <a:prstGeom prst="rect">
            <a:avLst/>
          </a:prstGeom>
          <a:noFill/>
        </p:spPr>
        <p:txBody>
          <a:bodyPr wrap="square" rtlCol="0">
            <a:spAutoFit/>
          </a:bodyPr>
          <a:lstStyle/>
          <a:p>
            <a:r>
              <a:rPr lang="en-GB" sz="1200" b="1" dirty="0"/>
              <a:t>Narrative:</a:t>
            </a:r>
          </a:p>
          <a:p>
            <a:r>
              <a:rPr lang="en-GB" sz="1200" dirty="0"/>
              <a:t>Flashbacks, setting description, characterisation, dialogue, openings/endings, 1</a:t>
            </a:r>
            <a:r>
              <a:rPr lang="en-GB" sz="1200" baseline="30000" dirty="0"/>
              <a:t>st</a:t>
            </a:r>
            <a:r>
              <a:rPr lang="en-GB" sz="1200" dirty="0"/>
              <a:t> person (mix of narrators- opportunity to change formality).  UKS2- other narrative devices (foreshadowing, character arc, dual narrative etc).</a:t>
            </a:r>
          </a:p>
          <a:p>
            <a:endParaRPr lang="en-GB" sz="1200" dirty="0"/>
          </a:p>
          <a:p>
            <a:r>
              <a:rPr lang="en-GB" sz="1200" b="1" dirty="0"/>
              <a:t>Recounts:</a:t>
            </a:r>
          </a:p>
          <a:p>
            <a:r>
              <a:rPr lang="en-GB" sz="1200" dirty="0"/>
              <a:t>Diary entries, recount of a trip, historical recount. Opportunity to demonstrate cohesion.</a:t>
            </a:r>
          </a:p>
          <a:p>
            <a:endParaRPr lang="en-GB" sz="1200" b="1" dirty="0"/>
          </a:p>
          <a:p>
            <a:r>
              <a:rPr lang="en-GB" sz="1200" b="1" dirty="0"/>
              <a:t>Instructions:</a:t>
            </a:r>
          </a:p>
          <a:p>
            <a:r>
              <a:rPr lang="en-GB" sz="1200" dirty="0"/>
              <a:t>Make a dish (sandwiches?  Give the children a  choice) Science, D&amp;T</a:t>
            </a:r>
          </a:p>
          <a:p>
            <a:endParaRPr lang="en-GB" sz="1200" b="1" dirty="0"/>
          </a:p>
          <a:p>
            <a:r>
              <a:rPr lang="en-GB" sz="1200" b="1" dirty="0"/>
              <a:t>Reports:</a:t>
            </a:r>
          </a:p>
          <a:p>
            <a:r>
              <a:rPr lang="en-GB" sz="1200" dirty="0"/>
              <a:t>News report:  Dialogue use, manipulating formality</a:t>
            </a:r>
          </a:p>
          <a:p>
            <a:r>
              <a:rPr lang="en-GB" sz="1200" dirty="0"/>
              <a:t>School burns down, sports event (Olympics).  VERY helpful to demonstrate Year 6 GD criteria.  Non-Chronological reports (easy to link to school topics or personal relevance, e.g. hobbies.)</a:t>
            </a:r>
          </a:p>
          <a:p>
            <a:endParaRPr lang="en-GB" sz="1200" b="1" dirty="0"/>
          </a:p>
          <a:p>
            <a:r>
              <a:rPr lang="en-GB" sz="1200" b="1" dirty="0"/>
              <a:t>Explanation:</a:t>
            </a:r>
          </a:p>
          <a:p>
            <a:r>
              <a:rPr lang="en-GB" sz="1200" dirty="0"/>
              <a:t>Children need to know the content very well before doing this- should link to something that has been previously researched in class, most probably from another curriculum area.</a:t>
            </a:r>
          </a:p>
          <a:p>
            <a:endParaRPr lang="en-GB" sz="1200" b="1" dirty="0"/>
          </a:p>
          <a:p>
            <a:r>
              <a:rPr lang="en-GB" sz="1200" b="1" dirty="0"/>
              <a:t>Persuasion:</a:t>
            </a:r>
          </a:p>
          <a:p>
            <a:r>
              <a:rPr lang="en-GB" sz="1200" dirty="0"/>
              <a:t>Letter of complaint (poor holiday, meal etc) Letter to persuade for something good (more break time etc)</a:t>
            </a:r>
          </a:p>
          <a:p>
            <a:r>
              <a:rPr lang="en-GB" sz="1200" dirty="0"/>
              <a:t>Adverts- Formal and informal examples (Excellent way to demonstrate shifts in formality).</a:t>
            </a:r>
          </a:p>
          <a:p>
            <a:endParaRPr lang="en-GB" sz="1200" b="1" dirty="0"/>
          </a:p>
          <a:p>
            <a:r>
              <a:rPr lang="en-GB" sz="1200" b="1" dirty="0"/>
              <a:t>Balanced Argument:</a:t>
            </a:r>
          </a:p>
          <a:p>
            <a:r>
              <a:rPr lang="en-GB" sz="1200" dirty="0"/>
              <a:t>Local issue; an issue of personal/class relevance; something curriculum based</a:t>
            </a:r>
          </a:p>
          <a:p>
            <a:endParaRPr lang="en-GB" sz="1200" b="1" dirty="0"/>
          </a:p>
          <a:p>
            <a:r>
              <a:rPr lang="en-GB" sz="1200" b="1" dirty="0"/>
              <a:t>Poetry:</a:t>
            </a:r>
          </a:p>
          <a:p>
            <a:r>
              <a:rPr lang="en-GB" sz="1200" dirty="0"/>
              <a:t>Free verse (difficult to plan and write a poem in one session, without much input).</a:t>
            </a:r>
          </a:p>
          <a:p>
            <a:endParaRPr lang="en-GB" sz="1400" b="1" dirty="0"/>
          </a:p>
          <a:p>
            <a:endParaRPr lang="en-GB" b="1" dirty="0"/>
          </a:p>
        </p:txBody>
      </p:sp>
      <p:sp>
        <p:nvSpPr>
          <p:cNvPr id="7" name="Rectangle 6">
            <a:extLst>
              <a:ext uri="{FF2B5EF4-FFF2-40B4-BE49-F238E27FC236}">
                <a16:creationId xmlns:a16="http://schemas.microsoft.com/office/drawing/2014/main" id="{C2EDBD10-9769-426F-8498-CFA0986D0109}"/>
              </a:ext>
            </a:extLst>
          </p:cNvPr>
          <p:cNvSpPr/>
          <p:nvPr/>
        </p:nvSpPr>
        <p:spPr>
          <a:xfrm>
            <a:off x="49046" y="13867"/>
            <a:ext cx="2001695" cy="820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Briefly discuss purpose, style and features of the text type</a:t>
            </a:r>
          </a:p>
        </p:txBody>
      </p:sp>
      <p:pic>
        <p:nvPicPr>
          <p:cNvPr id="2" name="Audio 1">
            <a:hlinkClick r:id="" action="ppaction://media"/>
            <a:extLst>
              <a:ext uri="{FF2B5EF4-FFF2-40B4-BE49-F238E27FC236}">
                <a16:creationId xmlns:a16="http://schemas.microsoft.com/office/drawing/2014/main" id="{4AB807FB-5712-49CE-92A1-8FDC133991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0680774"/>
      </p:ext>
    </p:extLst>
  </p:cSld>
  <p:clrMapOvr>
    <a:masterClrMapping/>
  </p:clrMapOvr>
  <mc:AlternateContent xmlns:mc="http://schemas.openxmlformats.org/markup-compatibility/2006">
    <mc:Choice xmlns:p14="http://schemas.microsoft.com/office/powerpoint/2010/main" Requires="p14">
      <p:transition spd="slow" p14:dur="2000" advTm="16810"/>
    </mc:Choice>
    <mc:Fallback>
      <p:transition spd="slow" advTm="1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35BAD-38B5-48C6-A69B-320B9853BB54}"/>
              </a:ext>
            </a:extLst>
          </p:cNvPr>
          <p:cNvSpPr/>
          <p:nvPr/>
        </p:nvSpPr>
        <p:spPr>
          <a:xfrm>
            <a:off x="1639867" y="628679"/>
            <a:ext cx="4818178"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Motivation and Confidence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D92C2F6-2F95-4F55-9BE8-5050A6F4F597}"/>
              </a:ext>
            </a:extLst>
          </p:cNvPr>
          <p:cNvSpPr txBox="1"/>
          <p:nvPr/>
        </p:nvSpPr>
        <p:spPr>
          <a:xfrm>
            <a:off x="257670" y="1845089"/>
            <a:ext cx="11339307" cy="3416320"/>
          </a:xfrm>
          <a:prstGeom prst="rect">
            <a:avLst/>
          </a:prstGeom>
          <a:noFill/>
          <a:ln>
            <a:solidFill>
              <a:srgbClr val="0070C0"/>
            </a:solidFill>
          </a:ln>
        </p:spPr>
        <p:txBody>
          <a:bodyPr wrap="square" rtlCol="0">
            <a:spAutoFit/>
          </a:bodyPr>
          <a:lstStyle/>
          <a:p>
            <a:r>
              <a:rPr lang="en-GB" b="1" u="sng" dirty="0"/>
              <a:t>Developing Motivation</a:t>
            </a:r>
            <a:r>
              <a:rPr lang="en-GB" dirty="0"/>
              <a:t>	</a:t>
            </a:r>
          </a:p>
          <a:p>
            <a:endParaRPr lang="en-GB" dirty="0"/>
          </a:p>
          <a:p>
            <a:r>
              <a:rPr lang="en-GB" b="1" dirty="0"/>
              <a:t>Motivation fuels engagement</a:t>
            </a:r>
          </a:p>
          <a:p>
            <a:endParaRPr lang="en-GB" b="1" dirty="0"/>
          </a:p>
          <a:p>
            <a:r>
              <a:rPr lang="en-GB" dirty="0"/>
              <a:t>Personal relevance: When pupils find the writing personally relevant, they are more likely to engage deeply and produce thoughtful, authentic work.</a:t>
            </a:r>
          </a:p>
          <a:p>
            <a:endParaRPr lang="en-GB" dirty="0"/>
          </a:p>
          <a:p>
            <a:r>
              <a:rPr lang="en-GB" b="1" dirty="0"/>
              <a:t>Self-efficacy enhances confidence</a:t>
            </a:r>
          </a:p>
          <a:p>
            <a:endParaRPr lang="en-GB" b="1" dirty="0"/>
          </a:p>
          <a:p>
            <a:r>
              <a:rPr lang="en-GB" dirty="0"/>
              <a:t>This comes through belief in abilities, positive experiences of writing and supporting the development of resilience.</a:t>
            </a:r>
          </a:p>
          <a:p>
            <a:endParaRPr lang="en-GB" dirty="0"/>
          </a:p>
          <a:p>
            <a:r>
              <a:rPr lang="en-GB" dirty="0"/>
              <a:t>	</a:t>
            </a:r>
          </a:p>
        </p:txBody>
      </p:sp>
      <p:sp>
        <p:nvSpPr>
          <p:cNvPr id="8" name="Rectangle 7">
            <a:extLst>
              <a:ext uri="{FF2B5EF4-FFF2-40B4-BE49-F238E27FC236}">
                <a16:creationId xmlns:a16="http://schemas.microsoft.com/office/drawing/2014/main" id="{3BDDE83B-3948-4C6C-B521-7814110CEEEB}"/>
              </a:ext>
            </a:extLst>
          </p:cNvPr>
          <p:cNvSpPr/>
          <p:nvPr/>
        </p:nvSpPr>
        <p:spPr>
          <a:xfrm>
            <a:off x="97939" y="78264"/>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Give the stimulus, engaging the children</a:t>
            </a:r>
          </a:p>
        </p:txBody>
      </p:sp>
      <p:pic>
        <p:nvPicPr>
          <p:cNvPr id="2" name="Audio 1">
            <a:hlinkClick r:id="" action="ppaction://media"/>
            <a:extLst>
              <a:ext uri="{FF2B5EF4-FFF2-40B4-BE49-F238E27FC236}">
                <a16:creationId xmlns:a16="http://schemas.microsoft.com/office/drawing/2014/main" id="{C41D5ED5-F331-4FBA-8611-2AD99498EC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94140445"/>
      </p:ext>
    </p:extLst>
  </p:cSld>
  <p:clrMapOvr>
    <a:masterClrMapping/>
  </p:clrMapOvr>
  <mc:AlternateContent xmlns:mc="http://schemas.openxmlformats.org/markup-compatibility/2006">
    <mc:Choice xmlns:p14="http://schemas.microsoft.com/office/powerpoint/2010/main" Requires="p14">
      <p:transition spd="slow" p14:dur="2000" advTm="31742"/>
    </mc:Choice>
    <mc:Fallback>
      <p:transition spd="slow" advTm="3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35BAD-38B5-48C6-A69B-320B9853BB54}"/>
              </a:ext>
            </a:extLst>
          </p:cNvPr>
          <p:cNvSpPr/>
          <p:nvPr/>
        </p:nvSpPr>
        <p:spPr>
          <a:xfrm>
            <a:off x="1778928" y="0"/>
            <a:ext cx="1630575"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Example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BDDE83B-3948-4C6C-B521-7814110CEEEB}"/>
              </a:ext>
            </a:extLst>
          </p:cNvPr>
          <p:cNvSpPr/>
          <p:nvPr/>
        </p:nvSpPr>
        <p:spPr>
          <a:xfrm>
            <a:off x="97939" y="78264"/>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Give the stimulus, engaging the children</a:t>
            </a:r>
          </a:p>
        </p:txBody>
      </p:sp>
      <p:sp>
        <p:nvSpPr>
          <p:cNvPr id="10" name="TextBox 9">
            <a:extLst>
              <a:ext uri="{FF2B5EF4-FFF2-40B4-BE49-F238E27FC236}">
                <a16:creationId xmlns:a16="http://schemas.microsoft.com/office/drawing/2014/main" id="{43F0A48D-7263-48F7-AA63-CD3258071127}"/>
              </a:ext>
            </a:extLst>
          </p:cNvPr>
          <p:cNvSpPr txBox="1"/>
          <p:nvPr/>
        </p:nvSpPr>
        <p:spPr>
          <a:xfrm>
            <a:off x="1674700" y="595932"/>
            <a:ext cx="10043823" cy="954107"/>
          </a:xfrm>
          <a:prstGeom prst="rect">
            <a:avLst/>
          </a:prstGeom>
          <a:noFill/>
          <a:ln w="12700">
            <a:solidFill>
              <a:srgbClr val="0070C0"/>
            </a:solidFill>
          </a:ln>
        </p:spPr>
        <p:txBody>
          <a:bodyPr wrap="square" rtlCol="0">
            <a:spAutoFit/>
          </a:bodyPr>
          <a:lstStyle/>
          <a:p>
            <a:r>
              <a:rPr lang="en-GB" sz="1400" b="1" dirty="0"/>
              <a:t>Year 1 </a:t>
            </a:r>
            <a:r>
              <a:rPr lang="en-GB" sz="1400" dirty="0"/>
              <a:t>example: The children had been studying the history of toys, in History, and toys were made as part of the D&amp;T learning.  The children were given the chance to apply gained knowledge in the provision.  As a checkpoint write, the children watched a clip from</a:t>
            </a:r>
            <a:r>
              <a:rPr lang="en-GB" sz="1400" i="1" dirty="0"/>
              <a:t> Toy Story </a:t>
            </a:r>
            <a:r>
              <a:rPr lang="en-GB" sz="1400" dirty="0"/>
              <a:t>and then asked to write a character description.  This writing task gave the children chance to apply the writing skills taught within the first two writing journey units of the year.  </a:t>
            </a:r>
          </a:p>
        </p:txBody>
      </p:sp>
      <p:sp>
        <p:nvSpPr>
          <p:cNvPr id="6" name="Rectangle 5">
            <a:extLst>
              <a:ext uri="{FF2B5EF4-FFF2-40B4-BE49-F238E27FC236}">
                <a16:creationId xmlns:a16="http://schemas.microsoft.com/office/drawing/2014/main" id="{030F2EF3-4363-428D-80DF-B819A3287A8E}"/>
              </a:ext>
            </a:extLst>
          </p:cNvPr>
          <p:cNvSpPr/>
          <p:nvPr/>
        </p:nvSpPr>
        <p:spPr>
          <a:xfrm>
            <a:off x="272029" y="1872647"/>
            <a:ext cx="7238480" cy="369332"/>
          </a:xfrm>
          <a:prstGeom prst="rect">
            <a:avLst/>
          </a:prstGeom>
        </p:spPr>
        <p:txBody>
          <a:bodyPr wrap="square">
            <a:spAutoFit/>
          </a:bodyPr>
          <a:lstStyle/>
          <a:p>
            <a:pPr>
              <a:spcAft>
                <a:spcPts val="0"/>
              </a:spcAft>
            </a:pPr>
            <a:r>
              <a:rPr lang="en-GB" b="1" dirty="0">
                <a:latin typeface="Comic Sans MS" panose="030F0702030302020204" pitchFamily="66" charset="0"/>
                <a:ea typeface="Tahoma" panose="020B0604030504040204" pitchFamily="34" charset="0"/>
                <a:cs typeface="Tahoma" panose="020B0604030504040204" pitchFamily="34" charset="0"/>
              </a:rPr>
              <a:t>L.O: To write simple sentences to describe a character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E2CD653-2652-4666-B563-38C20A056B8B}"/>
              </a:ext>
            </a:extLst>
          </p:cNvPr>
          <p:cNvPicPr>
            <a:picLocks noChangeAspect="1"/>
          </p:cNvPicPr>
          <p:nvPr/>
        </p:nvPicPr>
        <p:blipFill>
          <a:blip r:embed="rId4"/>
          <a:stretch>
            <a:fillRect/>
          </a:stretch>
        </p:blipFill>
        <p:spPr>
          <a:xfrm>
            <a:off x="0" y="2537086"/>
            <a:ext cx="8931414" cy="4320914"/>
          </a:xfrm>
          <a:prstGeom prst="rect">
            <a:avLst/>
          </a:prstGeom>
        </p:spPr>
      </p:pic>
      <p:pic>
        <p:nvPicPr>
          <p:cNvPr id="2" name="Audio 1">
            <a:hlinkClick r:id="" action="ppaction://media"/>
            <a:extLst>
              <a:ext uri="{FF2B5EF4-FFF2-40B4-BE49-F238E27FC236}">
                <a16:creationId xmlns:a16="http://schemas.microsoft.com/office/drawing/2014/main" id="{38054213-C6A0-40DF-9DDC-D2A4CA74C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0832736"/>
      </p:ext>
    </p:extLst>
  </p:cSld>
  <p:clrMapOvr>
    <a:masterClrMapping/>
  </p:clrMapOvr>
  <mc:AlternateContent xmlns:mc="http://schemas.openxmlformats.org/markup-compatibility/2006">
    <mc:Choice xmlns:p14="http://schemas.microsoft.com/office/powerpoint/2010/main" Requires="p14">
      <p:transition spd="slow" p14:dur="2000" advTm="38545"/>
    </mc:Choice>
    <mc:Fallback>
      <p:transition spd="slow" advTm="3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35BAD-38B5-48C6-A69B-320B9853BB54}"/>
              </a:ext>
            </a:extLst>
          </p:cNvPr>
          <p:cNvSpPr/>
          <p:nvPr/>
        </p:nvSpPr>
        <p:spPr>
          <a:xfrm>
            <a:off x="1778928" y="0"/>
            <a:ext cx="1630575"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Example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BDDE83B-3948-4C6C-B521-7814110CEEEB}"/>
              </a:ext>
            </a:extLst>
          </p:cNvPr>
          <p:cNvSpPr/>
          <p:nvPr/>
        </p:nvSpPr>
        <p:spPr>
          <a:xfrm>
            <a:off x="97939" y="78264"/>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Give the stimulus, engaging the children</a:t>
            </a:r>
          </a:p>
        </p:txBody>
      </p:sp>
      <p:sp>
        <p:nvSpPr>
          <p:cNvPr id="10" name="TextBox 9">
            <a:extLst>
              <a:ext uri="{FF2B5EF4-FFF2-40B4-BE49-F238E27FC236}">
                <a16:creationId xmlns:a16="http://schemas.microsoft.com/office/drawing/2014/main" id="{43F0A48D-7263-48F7-AA63-CD3258071127}"/>
              </a:ext>
            </a:extLst>
          </p:cNvPr>
          <p:cNvSpPr txBox="1"/>
          <p:nvPr/>
        </p:nvSpPr>
        <p:spPr>
          <a:xfrm>
            <a:off x="1674701" y="595932"/>
            <a:ext cx="6413306" cy="523220"/>
          </a:xfrm>
          <a:prstGeom prst="rect">
            <a:avLst/>
          </a:prstGeom>
          <a:noFill/>
          <a:ln w="12700">
            <a:solidFill>
              <a:srgbClr val="0070C0"/>
            </a:solidFill>
          </a:ln>
        </p:spPr>
        <p:txBody>
          <a:bodyPr wrap="square" rtlCol="0">
            <a:spAutoFit/>
          </a:bodyPr>
          <a:lstStyle/>
          <a:p>
            <a:r>
              <a:rPr lang="en-GB" sz="1400" dirty="0"/>
              <a:t>The learning objective is centred on application, rather than the acquisition of new knowledge.</a:t>
            </a:r>
          </a:p>
        </p:txBody>
      </p:sp>
      <p:pic>
        <p:nvPicPr>
          <p:cNvPr id="2" name="Picture 1">
            <a:extLst>
              <a:ext uri="{FF2B5EF4-FFF2-40B4-BE49-F238E27FC236}">
                <a16:creationId xmlns:a16="http://schemas.microsoft.com/office/drawing/2014/main" id="{DF3FD693-F062-433C-9C43-28B3E0C3BBEF}"/>
              </a:ext>
            </a:extLst>
          </p:cNvPr>
          <p:cNvPicPr>
            <a:picLocks noChangeAspect="1"/>
          </p:cNvPicPr>
          <p:nvPr/>
        </p:nvPicPr>
        <p:blipFill>
          <a:blip r:embed="rId4"/>
          <a:stretch>
            <a:fillRect/>
          </a:stretch>
        </p:blipFill>
        <p:spPr>
          <a:xfrm rot="5400000">
            <a:off x="1057227" y="1141972"/>
            <a:ext cx="3760385" cy="5453064"/>
          </a:xfrm>
          <a:prstGeom prst="rect">
            <a:avLst/>
          </a:prstGeom>
        </p:spPr>
      </p:pic>
      <p:pic>
        <p:nvPicPr>
          <p:cNvPr id="9" name="Picture 8">
            <a:extLst>
              <a:ext uri="{FF2B5EF4-FFF2-40B4-BE49-F238E27FC236}">
                <a16:creationId xmlns:a16="http://schemas.microsoft.com/office/drawing/2014/main" id="{C82EFB35-3C5C-44DC-B0BD-8713050D5E9C}"/>
              </a:ext>
            </a:extLst>
          </p:cNvPr>
          <p:cNvPicPr/>
          <p:nvPr/>
        </p:nvPicPr>
        <p:blipFill>
          <a:blip r:embed="rId5">
            <a:extLst>
              <a:ext uri="{28A0092B-C50C-407E-A947-70E740481C1C}">
                <a14:useLocalDpi xmlns:a14="http://schemas.microsoft.com/office/drawing/2010/main" val="0"/>
              </a:ext>
            </a:extLst>
          </a:blip>
          <a:stretch>
            <a:fillRect/>
          </a:stretch>
        </p:blipFill>
        <p:spPr>
          <a:xfrm>
            <a:off x="8671101" y="190353"/>
            <a:ext cx="1407437" cy="1816279"/>
          </a:xfrm>
          <a:prstGeom prst="rect">
            <a:avLst/>
          </a:prstGeom>
        </p:spPr>
      </p:pic>
      <p:sp>
        <p:nvSpPr>
          <p:cNvPr id="6" name="Rectangle 5">
            <a:extLst>
              <a:ext uri="{FF2B5EF4-FFF2-40B4-BE49-F238E27FC236}">
                <a16:creationId xmlns:a16="http://schemas.microsoft.com/office/drawing/2014/main" id="{030F2EF3-4363-428D-80DF-B819A3287A8E}"/>
              </a:ext>
            </a:extLst>
          </p:cNvPr>
          <p:cNvSpPr/>
          <p:nvPr/>
        </p:nvSpPr>
        <p:spPr>
          <a:xfrm>
            <a:off x="1674701" y="1354905"/>
            <a:ext cx="7238480" cy="369332"/>
          </a:xfrm>
          <a:prstGeom prst="rect">
            <a:avLst/>
          </a:prstGeom>
        </p:spPr>
        <p:txBody>
          <a:bodyPr wrap="square">
            <a:spAutoFit/>
          </a:bodyPr>
          <a:lstStyle/>
          <a:p>
            <a:pPr>
              <a:spcAft>
                <a:spcPts val="0"/>
              </a:spcAft>
            </a:pPr>
            <a:r>
              <a:rPr lang="en-GB" b="1" dirty="0">
                <a:latin typeface="Comic Sans MS" panose="030F0702030302020204" pitchFamily="66" charset="0"/>
                <a:ea typeface="Tahoma" panose="020B0604030504040204" pitchFamily="34" charset="0"/>
                <a:cs typeface="Tahoma" panose="020B0604030504040204" pitchFamily="34" charset="0"/>
              </a:rPr>
              <a:t>L.O: To write simple sentences to describe a character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8141C5DE-57C2-42A9-98D3-7ED023C14D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1909249"/>
      </p:ext>
    </p:extLst>
  </p:cSld>
  <p:clrMapOvr>
    <a:masterClrMapping/>
  </p:clrMapOvr>
  <mc:AlternateContent xmlns:mc="http://schemas.openxmlformats.org/markup-compatibility/2006">
    <mc:Choice xmlns:p14="http://schemas.microsoft.com/office/powerpoint/2010/main" Requires="p14">
      <p:transition spd="slow" p14:dur="2000" advTm="23131"/>
    </mc:Choice>
    <mc:Fallback>
      <p:transition spd="slow" advTm="23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635BAD-38B5-48C6-A69B-320B9853BB54}"/>
              </a:ext>
            </a:extLst>
          </p:cNvPr>
          <p:cNvSpPr/>
          <p:nvPr/>
        </p:nvSpPr>
        <p:spPr>
          <a:xfrm>
            <a:off x="1778928" y="0"/>
            <a:ext cx="1630575"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Example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BDDE83B-3948-4C6C-B521-7814110CEEEB}"/>
              </a:ext>
            </a:extLst>
          </p:cNvPr>
          <p:cNvSpPr/>
          <p:nvPr/>
        </p:nvSpPr>
        <p:spPr>
          <a:xfrm>
            <a:off x="97939" y="78264"/>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Give the stimulus, engaging the children</a:t>
            </a:r>
          </a:p>
        </p:txBody>
      </p:sp>
      <p:pic>
        <p:nvPicPr>
          <p:cNvPr id="7" name="Picture 6" descr="A person with a beard and a cap&#10;&#10;AI-generated content may be incorrect.">
            <a:extLst>
              <a:ext uri="{FF2B5EF4-FFF2-40B4-BE49-F238E27FC236}">
                <a16:creationId xmlns:a16="http://schemas.microsoft.com/office/drawing/2014/main" id="{E070FDC6-F23B-46F0-A162-20ABAF5CF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2234" y="859499"/>
            <a:ext cx="2205086" cy="4533612"/>
          </a:xfrm>
          <a:prstGeom prst="rect">
            <a:avLst/>
          </a:prstGeom>
        </p:spPr>
      </p:pic>
      <p:pic>
        <p:nvPicPr>
          <p:cNvPr id="9" name="Picture 8" descr="A skeleton standing in front of a poster&#10;&#10;AI-generated content may be incorrect.">
            <a:extLst>
              <a:ext uri="{FF2B5EF4-FFF2-40B4-BE49-F238E27FC236}">
                <a16:creationId xmlns:a16="http://schemas.microsoft.com/office/drawing/2014/main" id="{FEFF3126-4BDC-4216-8AF7-149553570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6914" y="2655763"/>
            <a:ext cx="2205086" cy="4202237"/>
          </a:xfrm>
          <a:prstGeom prst="rect">
            <a:avLst/>
          </a:prstGeom>
        </p:spPr>
      </p:pic>
      <p:sp>
        <p:nvSpPr>
          <p:cNvPr id="5" name="Rounded Rectangular Callout 3">
            <a:extLst>
              <a:ext uri="{FF2B5EF4-FFF2-40B4-BE49-F238E27FC236}">
                <a16:creationId xmlns:a16="http://schemas.microsoft.com/office/drawing/2014/main" id="{37904403-A4DE-4A81-B691-9E434A57784F}"/>
              </a:ext>
            </a:extLst>
          </p:cNvPr>
          <p:cNvSpPr/>
          <p:nvPr/>
        </p:nvSpPr>
        <p:spPr>
          <a:xfrm>
            <a:off x="964549" y="1864836"/>
            <a:ext cx="6993081" cy="4914900"/>
          </a:xfrm>
          <a:prstGeom prst="wedgeRoundRectCallout">
            <a:avLst>
              <a:gd name="adj1" fmla="val 65051"/>
              <a:gd name="adj2" fmla="val -26506"/>
              <a:gd name="adj3" fmla="val 16667"/>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CE9C665-1CF8-4D0E-B63F-7F6D2DC36EBE}"/>
              </a:ext>
            </a:extLst>
          </p:cNvPr>
          <p:cNvSpPr txBox="1">
            <a:spLocks/>
          </p:cNvSpPr>
          <p:nvPr/>
        </p:nvSpPr>
        <p:spPr>
          <a:xfrm>
            <a:off x="1142608" y="2246124"/>
            <a:ext cx="6934201" cy="4533612"/>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dirty="0"/>
              <a:t>Hi Penguins and Seals,</a:t>
            </a:r>
          </a:p>
          <a:p>
            <a:pPr marL="0" indent="0">
              <a:buFont typeface="Calibri" panose="020F0502020204030204" pitchFamily="34" charset="0"/>
              <a:buNone/>
            </a:pPr>
            <a:r>
              <a:rPr lang="en-US" dirty="0"/>
              <a:t>My name is Mr Brown and my job is a Sports Therapist which means I help people get better if they have hurt themselves playing sport. </a:t>
            </a:r>
          </a:p>
          <a:p>
            <a:pPr marL="0" indent="0">
              <a:buFont typeface="Calibri" panose="020F0502020204030204" pitchFamily="34" charset="0"/>
              <a:buNone/>
            </a:pPr>
            <a:r>
              <a:rPr lang="en-US" dirty="0"/>
              <a:t>I have lots of customers from children, teenagers, adults and older people who come into my office to tell me what hurts. </a:t>
            </a:r>
          </a:p>
          <a:p>
            <a:pPr marL="0" indent="0">
              <a:buFont typeface="Calibri" panose="020F0502020204030204" pitchFamily="34" charset="0"/>
              <a:buNone/>
            </a:pPr>
            <a:r>
              <a:rPr lang="en-US" dirty="0"/>
              <a:t>In my office is Mr Bones and he is there to help show people all the bones we have in our body.  </a:t>
            </a:r>
          </a:p>
          <a:p>
            <a:pPr marL="0" indent="0">
              <a:buFont typeface="Calibri" panose="020F0502020204030204" pitchFamily="34" charset="0"/>
              <a:buNone/>
            </a:pPr>
            <a:r>
              <a:rPr lang="en-US" dirty="0"/>
              <a:t>However, lots of people don’t know the names of the bones and what they do. I need to put an explanation piece of writing on the wall next to Mr Bones to help people to understand. </a:t>
            </a:r>
          </a:p>
          <a:p>
            <a:pPr marL="0" indent="0">
              <a:buFont typeface="Calibri" panose="020F0502020204030204" pitchFamily="34" charset="0"/>
              <a:buNone/>
            </a:pPr>
            <a:r>
              <a:rPr lang="en-US" dirty="0"/>
              <a:t>I know you have been learning about the skeleton in Science so can you help? </a:t>
            </a:r>
          </a:p>
          <a:p>
            <a:endParaRPr lang="en-US" dirty="0"/>
          </a:p>
        </p:txBody>
      </p:sp>
      <p:sp>
        <p:nvSpPr>
          <p:cNvPr id="10" name="TextBox 9">
            <a:extLst>
              <a:ext uri="{FF2B5EF4-FFF2-40B4-BE49-F238E27FC236}">
                <a16:creationId xmlns:a16="http://schemas.microsoft.com/office/drawing/2014/main" id="{43F0A48D-7263-48F7-AA63-CD3258071127}"/>
              </a:ext>
            </a:extLst>
          </p:cNvPr>
          <p:cNvSpPr txBox="1"/>
          <p:nvPr/>
        </p:nvSpPr>
        <p:spPr>
          <a:xfrm>
            <a:off x="1674701" y="595932"/>
            <a:ext cx="6413306" cy="954107"/>
          </a:xfrm>
          <a:prstGeom prst="rect">
            <a:avLst/>
          </a:prstGeom>
          <a:noFill/>
          <a:ln w="12700">
            <a:solidFill>
              <a:srgbClr val="0070C0"/>
            </a:solidFill>
          </a:ln>
        </p:spPr>
        <p:txBody>
          <a:bodyPr wrap="square" rtlCol="0">
            <a:spAutoFit/>
          </a:bodyPr>
          <a:lstStyle/>
          <a:p>
            <a:r>
              <a:rPr lang="en-GB" sz="1400" dirty="0"/>
              <a:t>Following on from an ‘Explanation Text’ writing journey unit, focusing on rivers, the </a:t>
            </a:r>
            <a:r>
              <a:rPr lang="en-GB" sz="1400" b="1" dirty="0"/>
              <a:t>Year 3 </a:t>
            </a:r>
            <a:r>
              <a:rPr lang="en-GB" sz="1400" dirty="0"/>
              <a:t>teachers planned a </a:t>
            </a:r>
            <a:r>
              <a:rPr lang="en-GB" sz="1400" i="1" dirty="0"/>
              <a:t>checkpoint write </a:t>
            </a:r>
            <a:r>
              <a:rPr lang="en-GB" sz="1400" dirty="0"/>
              <a:t>to consolidate the children’s knowledge and skills relating to this journey.  This was several weeks later.  In science they had been learning about the human body, so this stimulus was given:</a:t>
            </a:r>
          </a:p>
        </p:txBody>
      </p:sp>
      <p:sp>
        <p:nvSpPr>
          <p:cNvPr id="2" name="Rectangle 1">
            <a:extLst>
              <a:ext uri="{FF2B5EF4-FFF2-40B4-BE49-F238E27FC236}">
                <a16:creationId xmlns:a16="http://schemas.microsoft.com/office/drawing/2014/main" id="{16A0C31A-2CB7-4CE9-B24A-096FA6C6742C}"/>
              </a:ext>
            </a:extLst>
          </p:cNvPr>
          <p:cNvSpPr/>
          <p:nvPr/>
        </p:nvSpPr>
        <p:spPr>
          <a:xfrm>
            <a:off x="8322611" y="492624"/>
            <a:ext cx="3763810" cy="523220"/>
          </a:xfrm>
          <a:prstGeom prst="rect">
            <a:avLst/>
          </a:prstGeom>
        </p:spPr>
        <p:txBody>
          <a:bodyPr wrap="square">
            <a:spAutoFit/>
          </a:bodyPr>
          <a:lstStyle/>
          <a:p>
            <a:pPr algn="r"/>
            <a:r>
              <a:rPr lang="en-GB" sz="1400" dirty="0"/>
              <a:t>*Mr Brown is the husband of one of the Year 3 teachers! </a:t>
            </a:r>
          </a:p>
        </p:txBody>
      </p:sp>
      <p:pic>
        <p:nvPicPr>
          <p:cNvPr id="4" name="Audio 3">
            <a:hlinkClick r:id="" action="ppaction://media"/>
            <a:extLst>
              <a:ext uri="{FF2B5EF4-FFF2-40B4-BE49-F238E27FC236}">
                <a16:creationId xmlns:a16="http://schemas.microsoft.com/office/drawing/2014/main" id="{00BA94DE-9A12-4C3F-A19B-D3090E8A1AD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241812072"/>
      </p:ext>
    </p:extLst>
  </p:cSld>
  <p:clrMapOvr>
    <a:masterClrMapping/>
  </p:clrMapOvr>
  <mc:AlternateContent xmlns:mc="http://schemas.openxmlformats.org/markup-compatibility/2006">
    <mc:Choice xmlns:p14="http://schemas.microsoft.com/office/powerpoint/2010/main" Requires="p14">
      <p:transition spd="slow" p14:dur="2000" advTm="46978"/>
    </mc:Choice>
    <mc:Fallback>
      <p:transition spd="slow" advTm="4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6" presetClass="entr" presetSubtype="0" fill="hold" nodeType="clickEffect">
                                  <p:stCondLst>
                                    <p:cond delay="0"/>
                                  </p:stCondLst>
                                  <p:iterate type="lt">
                                    <p:tmPct val="10000"/>
                                  </p:iterate>
                                  <p:childTnLst>
                                    <p:set>
                                      <p:cBhvr>
                                        <p:cTn id="10" dur="1" fill="hold">
                                          <p:stCondLst>
                                            <p:cond delay="0"/>
                                          </p:stCondLst>
                                        </p:cTn>
                                        <p:tgtEl>
                                          <p:spTgt spid="6">
                                            <p:txEl>
                                              <p:pRg st="0" end="0"/>
                                            </p:txEl>
                                          </p:spTgt>
                                        </p:tgtEl>
                                        <p:attrNameLst>
                                          <p:attrName>style.visibility</p:attrName>
                                        </p:attrNameLst>
                                      </p:cBhvr>
                                      <p:to>
                                        <p:strVal val="visible"/>
                                      </p:to>
                                    </p:set>
                                    <p:anim by="(-#ppt_w*2)" calcmode="lin" valueType="num">
                                      <p:cBhvr rctx="PPT">
                                        <p:cTn id="11" dur="500" autoRev="1" fill="hold">
                                          <p:stCondLst>
                                            <p:cond delay="0"/>
                                          </p:stCondLst>
                                        </p:cTn>
                                        <p:tgtEl>
                                          <p:spTgt spid="6">
                                            <p:txEl>
                                              <p:pRg st="0" end="0"/>
                                            </p:txEl>
                                          </p:spTgt>
                                        </p:tgtEl>
                                        <p:attrNameLst>
                                          <p:attrName>ppt_w</p:attrName>
                                        </p:attrNameLst>
                                      </p:cBhvr>
                                    </p:anim>
                                    <p:anim by="(#ppt_w*0.50)" calcmode="lin" valueType="num">
                                      <p:cBhvr>
                                        <p:cTn id="12" dur="500" decel="50000" autoRev="1" fill="hold">
                                          <p:stCondLst>
                                            <p:cond delay="0"/>
                                          </p:stCondLst>
                                        </p:cTn>
                                        <p:tgtEl>
                                          <p:spTgt spid="6">
                                            <p:txEl>
                                              <p:pRg st="0" end="0"/>
                                            </p:txEl>
                                          </p:spTgt>
                                        </p:tgtEl>
                                        <p:attrNameLst>
                                          <p:attrName>ppt_x</p:attrName>
                                        </p:attrNameLst>
                                      </p:cBhvr>
                                    </p:anim>
                                    <p:anim from="(-#ppt_h/2)" to="(#ppt_y)" calcmode="lin" valueType="num">
                                      <p:cBhvr>
                                        <p:cTn id="13" dur="1000" fill="hold">
                                          <p:stCondLst>
                                            <p:cond delay="0"/>
                                          </p:stCondLst>
                                        </p:cTn>
                                        <p:tgtEl>
                                          <p:spTgt spid="6">
                                            <p:txEl>
                                              <p:pRg st="0" end="0"/>
                                            </p:txEl>
                                          </p:spTgt>
                                        </p:tgtEl>
                                        <p:attrNameLst>
                                          <p:attrName>ppt_y</p:attrName>
                                        </p:attrNameLst>
                                      </p:cBhvr>
                                    </p:anim>
                                    <p:animRot by="21600000">
                                      <p:cBhvr>
                                        <p:cTn id="14" dur="1000" fill="hold">
                                          <p:stCondLst>
                                            <p:cond delay="0"/>
                                          </p:stCondLst>
                                        </p:cTn>
                                        <p:tgtEl>
                                          <p:spTgt spid="6">
                                            <p:txEl>
                                              <p:pRg st="0" end="0"/>
                                            </p:txEl>
                                          </p:spTgt>
                                        </p:tgtEl>
                                        <p:attrNameLst>
                                          <p:attrName>r</p:attrName>
                                        </p:attrNameLst>
                                      </p:cBhvr>
                                    </p:animRot>
                                  </p:childTnLst>
                                </p:cTn>
                              </p:par>
                              <p:par>
                                <p:cTn id="15" presetID="56" presetClass="entr" presetSubtype="0" fill="hold" nodeType="withEffect">
                                  <p:stCondLst>
                                    <p:cond delay="0"/>
                                  </p:stCondLst>
                                  <p:iterate type="lt">
                                    <p:tmPct val="10000"/>
                                  </p:iterate>
                                  <p:childTnLst>
                                    <p:set>
                                      <p:cBhvr>
                                        <p:cTn id="16" dur="1" fill="hold">
                                          <p:stCondLst>
                                            <p:cond delay="0"/>
                                          </p:stCondLst>
                                        </p:cTn>
                                        <p:tgtEl>
                                          <p:spTgt spid="6">
                                            <p:txEl>
                                              <p:pRg st="1" end="1"/>
                                            </p:txEl>
                                          </p:spTgt>
                                        </p:tgtEl>
                                        <p:attrNameLst>
                                          <p:attrName>style.visibility</p:attrName>
                                        </p:attrNameLst>
                                      </p:cBhvr>
                                      <p:to>
                                        <p:strVal val="visible"/>
                                      </p:to>
                                    </p:set>
                                    <p:anim by="(-#ppt_w*2)" calcmode="lin" valueType="num">
                                      <p:cBhvr rctx="PPT">
                                        <p:cTn id="17" dur="500" autoRev="1" fill="hold">
                                          <p:stCondLst>
                                            <p:cond delay="0"/>
                                          </p:stCondLst>
                                        </p:cTn>
                                        <p:tgtEl>
                                          <p:spTgt spid="6">
                                            <p:txEl>
                                              <p:pRg st="1" end="1"/>
                                            </p:txEl>
                                          </p:spTgt>
                                        </p:tgtEl>
                                        <p:attrNameLst>
                                          <p:attrName>ppt_w</p:attrName>
                                        </p:attrNameLst>
                                      </p:cBhvr>
                                    </p:anim>
                                    <p:anim by="(#ppt_w*0.50)" calcmode="lin" valueType="num">
                                      <p:cBhvr>
                                        <p:cTn id="18" dur="500" decel="50000" autoRev="1" fill="hold">
                                          <p:stCondLst>
                                            <p:cond delay="0"/>
                                          </p:stCondLst>
                                        </p:cTn>
                                        <p:tgtEl>
                                          <p:spTgt spid="6">
                                            <p:txEl>
                                              <p:pRg st="1" end="1"/>
                                            </p:txEl>
                                          </p:spTgt>
                                        </p:tgtEl>
                                        <p:attrNameLst>
                                          <p:attrName>ppt_x</p:attrName>
                                        </p:attrNameLst>
                                      </p:cBhvr>
                                    </p:anim>
                                    <p:anim from="(-#ppt_h/2)" to="(#ppt_y)" calcmode="lin" valueType="num">
                                      <p:cBhvr>
                                        <p:cTn id="19" dur="1000" fill="hold">
                                          <p:stCondLst>
                                            <p:cond delay="0"/>
                                          </p:stCondLst>
                                        </p:cTn>
                                        <p:tgtEl>
                                          <p:spTgt spid="6">
                                            <p:txEl>
                                              <p:pRg st="1" end="1"/>
                                            </p:txEl>
                                          </p:spTgt>
                                        </p:tgtEl>
                                        <p:attrNameLst>
                                          <p:attrName>ppt_y</p:attrName>
                                        </p:attrNameLst>
                                      </p:cBhvr>
                                    </p:anim>
                                    <p:animRot by="21600000">
                                      <p:cBhvr>
                                        <p:cTn id="20" dur="1000" fill="hold">
                                          <p:stCondLst>
                                            <p:cond delay="0"/>
                                          </p:stCondLst>
                                        </p:cTn>
                                        <p:tgtEl>
                                          <p:spTgt spid="6">
                                            <p:txEl>
                                              <p:pRg st="1" end="1"/>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nodeType="clickEffect">
                                  <p:stCondLst>
                                    <p:cond delay="0"/>
                                  </p:stCondLst>
                                  <p:iterate type="lt">
                                    <p:tmPct val="10000"/>
                                  </p:iterate>
                                  <p:childTnLst>
                                    <p:set>
                                      <p:cBhvr>
                                        <p:cTn id="24" dur="1" fill="hold">
                                          <p:stCondLst>
                                            <p:cond delay="0"/>
                                          </p:stCondLst>
                                        </p:cTn>
                                        <p:tgtEl>
                                          <p:spTgt spid="6">
                                            <p:txEl>
                                              <p:pRg st="2" end="2"/>
                                            </p:txEl>
                                          </p:spTgt>
                                        </p:tgtEl>
                                        <p:attrNameLst>
                                          <p:attrName>style.visibility</p:attrName>
                                        </p:attrNameLst>
                                      </p:cBhvr>
                                      <p:to>
                                        <p:strVal val="visible"/>
                                      </p:to>
                                    </p:set>
                                    <p:anim by="(-#ppt_w*2)" calcmode="lin" valueType="num">
                                      <p:cBhvr rctx="PPT">
                                        <p:cTn id="25" dur="500" autoRev="1" fill="hold">
                                          <p:stCondLst>
                                            <p:cond delay="0"/>
                                          </p:stCondLst>
                                        </p:cTn>
                                        <p:tgtEl>
                                          <p:spTgt spid="6">
                                            <p:txEl>
                                              <p:pRg st="2" end="2"/>
                                            </p:txEl>
                                          </p:spTgt>
                                        </p:tgtEl>
                                        <p:attrNameLst>
                                          <p:attrName>ppt_w</p:attrName>
                                        </p:attrNameLst>
                                      </p:cBhvr>
                                    </p:anim>
                                    <p:anim by="(#ppt_w*0.50)" calcmode="lin" valueType="num">
                                      <p:cBhvr>
                                        <p:cTn id="26" dur="500" decel="50000" autoRev="1" fill="hold">
                                          <p:stCondLst>
                                            <p:cond delay="0"/>
                                          </p:stCondLst>
                                        </p:cTn>
                                        <p:tgtEl>
                                          <p:spTgt spid="6">
                                            <p:txEl>
                                              <p:pRg st="2" end="2"/>
                                            </p:txEl>
                                          </p:spTgt>
                                        </p:tgtEl>
                                        <p:attrNameLst>
                                          <p:attrName>ppt_x</p:attrName>
                                        </p:attrNameLst>
                                      </p:cBhvr>
                                    </p:anim>
                                    <p:anim from="(-#ppt_h/2)" to="(#ppt_y)" calcmode="lin" valueType="num">
                                      <p:cBhvr>
                                        <p:cTn id="27" dur="1000" fill="hold">
                                          <p:stCondLst>
                                            <p:cond delay="0"/>
                                          </p:stCondLst>
                                        </p:cTn>
                                        <p:tgtEl>
                                          <p:spTgt spid="6">
                                            <p:txEl>
                                              <p:pRg st="2" end="2"/>
                                            </p:txEl>
                                          </p:spTgt>
                                        </p:tgtEl>
                                        <p:attrNameLst>
                                          <p:attrName>ppt_y</p:attrName>
                                        </p:attrNameLst>
                                      </p:cBhvr>
                                    </p:anim>
                                    <p:animRot by="21600000">
                                      <p:cBhvr>
                                        <p:cTn id="28" dur="1000" fill="hold">
                                          <p:stCondLst>
                                            <p:cond delay="0"/>
                                          </p:stCondLst>
                                        </p:cTn>
                                        <p:tgtEl>
                                          <p:spTgt spid="6">
                                            <p:txEl>
                                              <p:pRg st="2" end="2"/>
                                            </p:tx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nodeType="clickEffect">
                                  <p:stCondLst>
                                    <p:cond delay="0"/>
                                  </p:stCondLst>
                                  <p:iterate type="lt">
                                    <p:tmPct val="10000"/>
                                  </p:iterate>
                                  <p:childTnLst>
                                    <p:set>
                                      <p:cBhvr>
                                        <p:cTn id="32" dur="1" fill="hold">
                                          <p:stCondLst>
                                            <p:cond delay="0"/>
                                          </p:stCondLst>
                                        </p:cTn>
                                        <p:tgtEl>
                                          <p:spTgt spid="6">
                                            <p:txEl>
                                              <p:pRg st="3" end="3"/>
                                            </p:txEl>
                                          </p:spTgt>
                                        </p:tgtEl>
                                        <p:attrNameLst>
                                          <p:attrName>style.visibility</p:attrName>
                                        </p:attrNameLst>
                                      </p:cBhvr>
                                      <p:to>
                                        <p:strVal val="visible"/>
                                      </p:to>
                                    </p:set>
                                    <p:anim by="(-#ppt_w*2)" calcmode="lin" valueType="num">
                                      <p:cBhvr rctx="PPT">
                                        <p:cTn id="33" dur="500" autoRev="1" fill="hold">
                                          <p:stCondLst>
                                            <p:cond delay="0"/>
                                          </p:stCondLst>
                                        </p:cTn>
                                        <p:tgtEl>
                                          <p:spTgt spid="6">
                                            <p:txEl>
                                              <p:pRg st="3" end="3"/>
                                            </p:txEl>
                                          </p:spTgt>
                                        </p:tgtEl>
                                        <p:attrNameLst>
                                          <p:attrName>ppt_w</p:attrName>
                                        </p:attrNameLst>
                                      </p:cBhvr>
                                    </p:anim>
                                    <p:anim by="(#ppt_w*0.50)" calcmode="lin" valueType="num">
                                      <p:cBhvr>
                                        <p:cTn id="34" dur="500" decel="50000" autoRev="1" fill="hold">
                                          <p:stCondLst>
                                            <p:cond delay="0"/>
                                          </p:stCondLst>
                                        </p:cTn>
                                        <p:tgtEl>
                                          <p:spTgt spid="6">
                                            <p:txEl>
                                              <p:pRg st="3" end="3"/>
                                            </p:txEl>
                                          </p:spTgt>
                                        </p:tgtEl>
                                        <p:attrNameLst>
                                          <p:attrName>ppt_x</p:attrName>
                                        </p:attrNameLst>
                                      </p:cBhvr>
                                    </p:anim>
                                    <p:anim from="(-#ppt_h/2)" to="(#ppt_y)" calcmode="lin" valueType="num">
                                      <p:cBhvr>
                                        <p:cTn id="35" dur="1000" fill="hold">
                                          <p:stCondLst>
                                            <p:cond delay="0"/>
                                          </p:stCondLst>
                                        </p:cTn>
                                        <p:tgtEl>
                                          <p:spTgt spid="6">
                                            <p:txEl>
                                              <p:pRg st="3" end="3"/>
                                            </p:txEl>
                                          </p:spTgt>
                                        </p:tgtEl>
                                        <p:attrNameLst>
                                          <p:attrName>ppt_y</p:attrName>
                                        </p:attrNameLst>
                                      </p:cBhvr>
                                    </p:anim>
                                    <p:animRot by="21600000">
                                      <p:cBhvr>
                                        <p:cTn id="36" dur="1000" fill="hold">
                                          <p:stCondLst>
                                            <p:cond delay="0"/>
                                          </p:stCondLst>
                                        </p:cTn>
                                        <p:tgtEl>
                                          <p:spTgt spid="6">
                                            <p:txEl>
                                              <p:pRg st="3" end="3"/>
                                            </p:txEl>
                                          </p:spTgt>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56" presetClass="entr" presetSubtype="0" fill="hold" nodeType="clickEffect">
                                  <p:stCondLst>
                                    <p:cond delay="0"/>
                                  </p:stCondLst>
                                  <p:iterate type="lt">
                                    <p:tmPct val="10000"/>
                                  </p:iterate>
                                  <p:childTnLst>
                                    <p:set>
                                      <p:cBhvr>
                                        <p:cTn id="40" dur="1" fill="hold">
                                          <p:stCondLst>
                                            <p:cond delay="0"/>
                                          </p:stCondLst>
                                        </p:cTn>
                                        <p:tgtEl>
                                          <p:spTgt spid="6">
                                            <p:txEl>
                                              <p:pRg st="4" end="4"/>
                                            </p:txEl>
                                          </p:spTgt>
                                        </p:tgtEl>
                                        <p:attrNameLst>
                                          <p:attrName>style.visibility</p:attrName>
                                        </p:attrNameLst>
                                      </p:cBhvr>
                                      <p:to>
                                        <p:strVal val="visible"/>
                                      </p:to>
                                    </p:set>
                                    <p:anim by="(-#ppt_w*2)" calcmode="lin" valueType="num">
                                      <p:cBhvr rctx="PPT">
                                        <p:cTn id="41" dur="500" autoRev="1" fill="hold">
                                          <p:stCondLst>
                                            <p:cond delay="0"/>
                                          </p:stCondLst>
                                        </p:cTn>
                                        <p:tgtEl>
                                          <p:spTgt spid="6">
                                            <p:txEl>
                                              <p:pRg st="4" end="4"/>
                                            </p:txEl>
                                          </p:spTgt>
                                        </p:tgtEl>
                                        <p:attrNameLst>
                                          <p:attrName>ppt_w</p:attrName>
                                        </p:attrNameLst>
                                      </p:cBhvr>
                                    </p:anim>
                                    <p:anim by="(#ppt_w*0.50)" calcmode="lin" valueType="num">
                                      <p:cBhvr>
                                        <p:cTn id="42" dur="500" decel="50000" autoRev="1" fill="hold">
                                          <p:stCondLst>
                                            <p:cond delay="0"/>
                                          </p:stCondLst>
                                        </p:cTn>
                                        <p:tgtEl>
                                          <p:spTgt spid="6">
                                            <p:txEl>
                                              <p:pRg st="4" end="4"/>
                                            </p:txEl>
                                          </p:spTgt>
                                        </p:tgtEl>
                                        <p:attrNameLst>
                                          <p:attrName>ppt_x</p:attrName>
                                        </p:attrNameLst>
                                      </p:cBhvr>
                                    </p:anim>
                                    <p:anim from="(-#ppt_h/2)" to="(#ppt_y)" calcmode="lin" valueType="num">
                                      <p:cBhvr>
                                        <p:cTn id="43" dur="1000" fill="hold">
                                          <p:stCondLst>
                                            <p:cond delay="0"/>
                                          </p:stCondLst>
                                        </p:cTn>
                                        <p:tgtEl>
                                          <p:spTgt spid="6">
                                            <p:txEl>
                                              <p:pRg st="4" end="4"/>
                                            </p:txEl>
                                          </p:spTgt>
                                        </p:tgtEl>
                                        <p:attrNameLst>
                                          <p:attrName>ppt_y</p:attrName>
                                        </p:attrNameLst>
                                      </p:cBhvr>
                                    </p:anim>
                                    <p:animRot by="21600000">
                                      <p:cBhvr>
                                        <p:cTn id="44" dur="1000" fill="hold">
                                          <p:stCondLst>
                                            <p:cond delay="0"/>
                                          </p:stCondLst>
                                        </p:cTn>
                                        <p:tgtEl>
                                          <p:spTgt spid="6">
                                            <p:txEl>
                                              <p:pRg st="4" end="4"/>
                                            </p:txEl>
                                          </p:spTgt>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56" presetClass="entr" presetSubtype="0" fill="hold" nodeType="clickEffect">
                                  <p:stCondLst>
                                    <p:cond delay="0"/>
                                  </p:stCondLst>
                                  <p:iterate type="lt">
                                    <p:tmPct val="10000"/>
                                  </p:iterate>
                                  <p:childTnLst>
                                    <p:set>
                                      <p:cBhvr>
                                        <p:cTn id="48" dur="1" fill="hold">
                                          <p:stCondLst>
                                            <p:cond delay="0"/>
                                          </p:stCondLst>
                                        </p:cTn>
                                        <p:tgtEl>
                                          <p:spTgt spid="6">
                                            <p:txEl>
                                              <p:pRg st="5" end="5"/>
                                            </p:txEl>
                                          </p:spTgt>
                                        </p:tgtEl>
                                        <p:attrNameLst>
                                          <p:attrName>style.visibility</p:attrName>
                                        </p:attrNameLst>
                                      </p:cBhvr>
                                      <p:to>
                                        <p:strVal val="visible"/>
                                      </p:to>
                                    </p:set>
                                    <p:anim by="(-#ppt_w*2)" calcmode="lin" valueType="num">
                                      <p:cBhvr rctx="PPT">
                                        <p:cTn id="49" dur="500" autoRev="1" fill="hold">
                                          <p:stCondLst>
                                            <p:cond delay="0"/>
                                          </p:stCondLst>
                                        </p:cTn>
                                        <p:tgtEl>
                                          <p:spTgt spid="6">
                                            <p:txEl>
                                              <p:pRg st="5" end="5"/>
                                            </p:txEl>
                                          </p:spTgt>
                                        </p:tgtEl>
                                        <p:attrNameLst>
                                          <p:attrName>ppt_w</p:attrName>
                                        </p:attrNameLst>
                                      </p:cBhvr>
                                    </p:anim>
                                    <p:anim by="(#ppt_w*0.50)" calcmode="lin" valueType="num">
                                      <p:cBhvr>
                                        <p:cTn id="50" dur="500" decel="50000" autoRev="1" fill="hold">
                                          <p:stCondLst>
                                            <p:cond delay="0"/>
                                          </p:stCondLst>
                                        </p:cTn>
                                        <p:tgtEl>
                                          <p:spTgt spid="6">
                                            <p:txEl>
                                              <p:pRg st="5" end="5"/>
                                            </p:txEl>
                                          </p:spTgt>
                                        </p:tgtEl>
                                        <p:attrNameLst>
                                          <p:attrName>ppt_x</p:attrName>
                                        </p:attrNameLst>
                                      </p:cBhvr>
                                    </p:anim>
                                    <p:anim from="(-#ppt_h/2)" to="(#ppt_y)" calcmode="lin" valueType="num">
                                      <p:cBhvr>
                                        <p:cTn id="51" dur="1000" fill="hold">
                                          <p:stCondLst>
                                            <p:cond delay="0"/>
                                          </p:stCondLst>
                                        </p:cTn>
                                        <p:tgtEl>
                                          <p:spTgt spid="6">
                                            <p:txEl>
                                              <p:pRg st="5" end="5"/>
                                            </p:txEl>
                                          </p:spTgt>
                                        </p:tgtEl>
                                        <p:attrNameLst>
                                          <p:attrName>ppt_y</p:attrName>
                                        </p:attrNameLst>
                                      </p:cBhvr>
                                    </p:anim>
                                    <p:animRot by="21600000">
                                      <p:cBhvr>
                                        <p:cTn id="52" dur="1000" fill="hold">
                                          <p:stCondLst>
                                            <p:cond delay="0"/>
                                          </p:stCondLst>
                                        </p:cTn>
                                        <p:tgtEl>
                                          <p:spTgt spid="6">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5C5A6F-6699-4EFE-91F2-0DDF4C4F733C}"/>
              </a:ext>
            </a:extLst>
          </p:cNvPr>
          <p:cNvSpPr/>
          <p:nvPr/>
        </p:nvSpPr>
        <p:spPr>
          <a:xfrm>
            <a:off x="177771" y="142042"/>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Ensure children have sufficient ideas with which to write</a:t>
            </a:r>
          </a:p>
        </p:txBody>
      </p:sp>
      <p:sp>
        <p:nvSpPr>
          <p:cNvPr id="9" name="TextBox 8">
            <a:extLst>
              <a:ext uri="{FF2B5EF4-FFF2-40B4-BE49-F238E27FC236}">
                <a16:creationId xmlns:a16="http://schemas.microsoft.com/office/drawing/2014/main" id="{329E7C73-471F-4B6D-8940-9F14025124A4}"/>
              </a:ext>
            </a:extLst>
          </p:cNvPr>
          <p:cNvSpPr txBox="1"/>
          <p:nvPr/>
        </p:nvSpPr>
        <p:spPr>
          <a:xfrm>
            <a:off x="2024108" y="600111"/>
            <a:ext cx="9525740" cy="646331"/>
          </a:xfrm>
          <a:prstGeom prst="rect">
            <a:avLst/>
          </a:prstGeom>
          <a:noFill/>
        </p:spPr>
        <p:txBody>
          <a:bodyPr wrap="square" rtlCol="0">
            <a:spAutoFit/>
          </a:bodyPr>
          <a:lstStyle/>
          <a:p>
            <a:r>
              <a:rPr lang="en-GB" dirty="0"/>
              <a:t>Ensure there has been enough conversation/planning time and suitable stimulus for the children to be able to write</a:t>
            </a:r>
          </a:p>
        </p:txBody>
      </p:sp>
      <p:sp>
        <p:nvSpPr>
          <p:cNvPr id="10" name="TextBox 9">
            <a:extLst>
              <a:ext uri="{FF2B5EF4-FFF2-40B4-BE49-F238E27FC236}">
                <a16:creationId xmlns:a16="http://schemas.microsoft.com/office/drawing/2014/main" id="{7E699F2E-FD68-4BE9-9044-8ACC034A3F30}"/>
              </a:ext>
            </a:extLst>
          </p:cNvPr>
          <p:cNvSpPr txBox="1"/>
          <p:nvPr/>
        </p:nvSpPr>
        <p:spPr>
          <a:xfrm>
            <a:off x="2024108" y="1794768"/>
            <a:ext cx="9525740" cy="923330"/>
          </a:xfrm>
          <a:prstGeom prst="rect">
            <a:avLst/>
          </a:prstGeom>
          <a:noFill/>
        </p:spPr>
        <p:txBody>
          <a:bodyPr wrap="square" rtlCol="0">
            <a:spAutoFit/>
          </a:bodyPr>
          <a:lstStyle/>
          <a:p>
            <a:r>
              <a:rPr lang="en-GB" dirty="0"/>
              <a:t>A stimulus where children have covered content from another curriculum area or there is obvious personal relevance (</a:t>
            </a:r>
            <a:r>
              <a:rPr lang="en-GB" dirty="0" err="1"/>
              <a:t>e.g</a:t>
            </a:r>
            <a:r>
              <a:rPr lang="en-GB" dirty="0"/>
              <a:t> writing ‘Holiday News’- recount, or about a favourite hobby- non-</a:t>
            </a:r>
            <a:r>
              <a:rPr lang="en-GB" dirty="0" err="1"/>
              <a:t>chron</a:t>
            </a:r>
            <a:r>
              <a:rPr lang="en-GB" dirty="0"/>
              <a:t> report) means no research is required or learning of content.</a:t>
            </a:r>
          </a:p>
        </p:txBody>
      </p:sp>
      <p:sp>
        <p:nvSpPr>
          <p:cNvPr id="11" name="TextBox 10">
            <a:extLst>
              <a:ext uri="{FF2B5EF4-FFF2-40B4-BE49-F238E27FC236}">
                <a16:creationId xmlns:a16="http://schemas.microsoft.com/office/drawing/2014/main" id="{FEE7103D-E901-4816-8DF8-85A1A89D7FBB}"/>
              </a:ext>
            </a:extLst>
          </p:cNvPr>
          <p:cNvSpPr txBox="1"/>
          <p:nvPr/>
        </p:nvSpPr>
        <p:spPr>
          <a:xfrm>
            <a:off x="1938727" y="4539468"/>
            <a:ext cx="9525740" cy="646331"/>
          </a:xfrm>
          <a:prstGeom prst="rect">
            <a:avLst/>
          </a:prstGeom>
          <a:noFill/>
        </p:spPr>
        <p:txBody>
          <a:bodyPr wrap="square" rtlCol="0">
            <a:spAutoFit/>
          </a:bodyPr>
          <a:lstStyle/>
          <a:p>
            <a:r>
              <a:rPr lang="en-GB" dirty="0"/>
              <a:t>It might be the children conduct a short 15-minute debate before writing a balanced argument on that topic.</a:t>
            </a:r>
          </a:p>
        </p:txBody>
      </p:sp>
      <p:sp>
        <p:nvSpPr>
          <p:cNvPr id="12" name="TextBox 11">
            <a:extLst>
              <a:ext uri="{FF2B5EF4-FFF2-40B4-BE49-F238E27FC236}">
                <a16:creationId xmlns:a16="http://schemas.microsoft.com/office/drawing/2014/main" id="{96272429-91A5-444B-BE8C-4EB7E59A0D32}"/>
              </a:ext>
            </a:extLst>
          </p:cNvPr>
          <p:cNvSpPr txBox="1"/>
          <p:nvPr/>
        </p:nvSpPr>
        <p:spPr>
          <a:xfrm>
            <a:off x="1938727" y="3105834"/>
            <a:ext cx="9525740" cy="646331"/>
          </a:xfrm>
          <a:prstGeom prst="rect">
            <a:avLst/>
          </a:prstGeom>
          <a:noFill/>
        </p:spPr>
        <p:txBody>
          <a:bodyPr wrap="square" rtlCol="0">
            <a:spAutoFit/>
          </a:bodyPr>
          <a:lstStyle/>
          <a:p>
            <a:r>
              <a:rPr lang="en-GB" dirty="0"/>
              <a:t>Some planning time might be required, especially for older year groups. This could be 5-10 minutes to mind map, list features they might describe or list the title of the paragraphs they will write.</a:t>
            </a:r>
          </a:p>
        </p:txBody>
      </p:sp>
      <p:sp>
        <p:nvSpPr>
          <p:cNvPr id="13" name="Rectangle 12">
            <a:extLst>
              <a:ext uri="{FF2B5EF4-FFF2-40B4-BE49-F238E27FC236}">
                <a16:creationId xmlns:a16="http://schemas.microsoft.com/office/drawing/2014/main" id="{9617C4D1-2EBB-43F6-9A11-B631B95227B5}"/>
              </a:ext>
            </a:extLst>
          </p:cNvPr>
          <p:cNvSpPr/>
          <p:nvPr/>
        </p:nvSpPr>
        <p:spPr>
          <a:xfrm>
            <a:off x="1938727" y="4035161"/>
            <a:ext cx="1630575"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Example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F97127C5-55D0-4627-B600-E8D7917CB9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7434703"/>
      </p:ext>
    </p:extLst>
  </p:cSld>
  <p:clrMapOvr>
    <a:masterClrMapping/>
  </p:clrMapOvr>
  <mc:AlternateContent xmlns:mc="http://schemas.openxmlformats.org/markup-compatibility/2006">
    <mc:Choice xmlns:p14="http://schemas.microsoft.com/office/powerpoint/2010/main" Requires="p14">
      <p:transition spd="slow" p14:dur="2000" advTm="59953"/>
    </mc:Choice>
    <mc:Fallback>
      <p:transition spd="slow" advTm="5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248925-A927-46B4-ACA1-14EB7C45CA8F}"/>
              </a:ext>
            </a:extLst>
          </p:cNvPr>
          <p:cNvSpPr/>
          <p:nvPr/>
        </p:nvSpPr>
        <p:spPr>
          <a:xfrm>
            <a:off x="440924" y="3761895"/>
            <a:ext cx="11310151" cy="646331"/>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These writing tasks create a more balanced evidence base for assessment points, ensuring judgements are drawn from a range of pupils’ work.</a:t>
            </a:r>
            <a:endParaRPr lang="en-GB"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8A9FC9DC-4358-429B-97EC-C12065FC9210}"/>
              </a:ext>
            </a:extLst>
          </p:cNvPr>
          <p:cNvSpPr/>
          <p:nvPr/>
        </p:nvSpPr>
        <p:spPr>
          <a:xfrm>
            <a:off x="366088" y="151421"/>
            <a:ext cx="5011565" cy="584775"/>
          </a:xfrm>
          <a:prstGeom prst="rect">
            <a:avLst/>
          </a:prstGeom>
        </p:spPr>
        <p:txBody>
          <a:bodyPr wrap="none">
            <a:spAutoFit/>
          </a:bodyPr>
          <a:lstStyle/>
          <a:p>
            <a:r>
              <a:rPr lang="en-GB" sz="3200" b="1" u="sng" dirty="0">
                <a:solidFill>
                  <a:srgbClr val="0070C0"/>
                </a:solidFill>
                <a:latin typeface="Calibri" panose="020F0502020204030204" pitchFamily="34" charset="0"/>
                <a:ea typeface="Times New Roman" panose="02020603050405020304" pitchFamily="18" charset="0"/>
              </a:rPr>
              <a:t>What is a Checkpoint Write?</a:t>
            </a:r>
            <a:endParaRPr lang="en-GB" sz="3200" dirty="0"/>
          </a:p>
        </p:txBody>
      </p:sp>
      <p:sp>
        <p:nvSpPr>
          <p:cNvPr id="2" name="Rectangle 1">
            <a:extLst>
              <a:ext uri="{FF2B5EF4-FFF2-40B4-BE49-F238E27FC236}">
                <a16:creationId xmlns:a16="http://schemas.microsoft.com/office/drawing/2014/main" id="{B0DB1537-6728-43FF-AC9C-794E58030531}"/>
              </a:ext>
            </a:extLst>
          </p:cNvPr>
          <p:cNvSpPr/>
          <p:nvPr/>
        </p:nvSpPr>
        <p:spPr>
          <a:xfrm>
            <a:off x="440924" y="1298238"/>
            <a:ext cx="11310151" cy="646331"/>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A </a:t>
            </a:r>
            <a:r>
              <a:rPr lang="en-GB" i="1" dirty="0">
                <a:latin typeface="Calibri" panose="020F0502020204030204" pitchFamily="34" charset="0"/>
                <a:ea typeface="Times New Roman" panose="02020603050405020304" pitchFamily="18" charset="0"/>
              </a:rPr>
              <a:t>Checkpoint Write</a:t>
            </a:r>
            <a:r>
              <a:rPr lang="en-GB" dirty="0">
                <a:latin typeface="Calibri" panose="020F0502020204030204" pitchFamily="34" charset="0"/>
                <a:ea typeface="Times New Roman" panose="02020603050405020304" pitchFamily="18" charset="0"/>
              </a:rPr>
              <a:t> is a regular (every 2–3 weeks) writing opportunity that allows pupils to apply key writing skills more independently than in a guided sequence. </a:t>
            </a:r>
            <a:endParaRPr lang="en-GB" dirty="0"/>
          </a:p>
        </p:txBody>
      </p:sp>
      <p:sp>
        <p:nvSpPr>
          <p:cNvPr id="3" name="Rectangle 2">
            <a:extLst>
              <a:ext uri="{FF2B5EF4-FFF2-40B4-BE49-F238E27FC236}">
                <a16:creationId xmlns:a16="http://schemas.microsoft.com/office/drawing/2014/main" id="{0D294B1C-3096-4246-850F-DD7E43EF8C5F}"/>
              </a:ext>
            </a:extLst>
          </p:cNvPr>
          <p:cNvSpPr/>
          <p:nvPr/>
        </p:nvSpPr>
        <p:spPr>
          <a:xfrm>
            <a:off x="440924" y="2449775"/>
            <a:ext cx="11391412" cy="646331"/>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Its purpose is not to introduce new content, but to provide repeated practice (spaced retrieval) in applying taught skills, building confidence, stamina, motivation and developing independence. </a:t>
            </a:r>
            <a:endParaRPr lang="en-GB" dirty="0"/>
          </a:p>
        </p:txBody>
      </p:sp>
      <p:pic>
        <p:nvPicPr>
          <p:cNvPr id="6" name="Audio 5">
            <a:hlinkClick r:id="" action="ppaction://media"/>
            <a:extLst>
              <a:ext uri="{FF2B5EF4-FFF2-40B4-BE49-F238E27FC236}">
                <a16:creationId xmlns:a16="http://schemas.microsoft.com/office/drawing/2014/main" id="{8FCA9659-026E-4F40-8256-62593D44E6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933363352"/>
      </p:ext>
    </p:extLst>
  </p:cSld>
  <p:clrMapOvr>
    <a:masterClrMapping/>
  </p:clrMapOvr>
  <mc:AlternateContent xmlns:mc="http://schemas.openxmlformats.org/markup-compatibility/2006">
    <mc:Choice xmlns:p14="http://schemas.microsoft.com/office/powerpoint/2010/main" Requires="p14">
      <p:transition spd="slow" p14:dur="2000" advTm="41144"/>
    </mc:Choice>
    <mc:Fallback>
      <p:transition spd="slow" advTm="41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4EBF7F-11E4-452D-926A-1570F0AE3C54}"/>
              </a:ext>
            </a:extLst>
          </p:cNvPr>
          <p:cNvSpPr/>
          <p:nvPr/>
        </p:nvSpPr>
        <p:spPr>
          <a:xfrm>
            <a:off x="163647" y="133164"/>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Time to write, building stamina</a:t>
            </a:r>
          </a:p>
          <a:p>
            <a:pPr algn="ctr"/>
            <a:r>
              <a:rPr lang="en-GB" sz="1600" dirty="0"/>
              <a:t>(phase specific)</a:t>
            </a:r>
          </a:p>
        </p:txBody>
      </p:sp>
      <p:sp>
        <p:nvSpPr>
          <p:cNvPr id="11" name="TextBox 10">
            <a:extLst>
              <a:ext uri="{FF2B5EF4-FFF2-40B4-BE49-F238E27FC236}">
                <a16:creationId xmlns:a16="http://schemas.microsoft.com/office/drawing/2014/main" id="{6D5F9373-4591-46FA-B09E-2215B08E07F6}"/>
              </a:ext>
            </a:extLst>
          </p:cNvPr>
          <p:cNvSpPr txBox="1"/>
          <p:nvPr/>
        </p:nvSpPr>
        <p:spPr>
          <a:xfrm>
            <a:off x="2224796" y="2328143"/>
            <a:ext cx="2924253" cy="369332"/>
          </a:xfrm>
          <a:prstGeom prst="rect">
            <a:avLst/>
          </a:prstGeom>
          <a:noFill/>
        </p:spPr>
        <p:txBody>
          <a:bodyPr wrap="square" rtlCol="0">
            <a:spAutoFit/>
          </a:bodyPr>
          <a:lstStyle/>
          <a:p>
            <a:r>
              <a:rPr lang="en-GB" dirty="0"/>
              <a:t>Ensure expectations are high:   </a:t>
            </a:r>
          </a:p>
        </p:txBody>
      </p:sp>
      <p:sp>
        <p:nvSpPr>
          <p:cNvPr id="12" name="Rectangle 11">
            <a:extLst>
              <a:ext uri="{FF2B5EF4-FFF2-40B4-BE49-F238E27FC236}">
                <a16:creationId xmlns:a16="http://schemas.microsoft.com/office/drawing/2014/main" id="{21C6E918-D310-49B9-A41C-BB96DCFC46D0}"/>
              </a:ext>
            </a:extLst>
          </p:cNvPr>
          <p:cNvSpPr/>
          <p:nvPr/>
        </p:nvSpPr>
        <p:spPr>
          <a:xfrm>
            <a:off x="2224796" y="310446"/>
            <a:ext cx="9262909" cy="646331"/>
          </a:xfrm>
          <a:prstGeom prst="rect">
            <a:avLst/>
          </a:prstGeom>
        </p:spPr>
        <p:txBody>
          <a:bodyPr wrap="square">
            <a:spAutoFit/>
          </a:bodyPr>
          <a:lstStyle/>
          <a:p>
            <a:r>
              <a:rPr lang="en-GB" dirty="0"/>
              <a:t>Very much phase specific AND child specific.  With high levels of stamina (and motivation/engagement) some older children could write 4-5 paragraphs(!).</a:t>
            </a:r>
          </a:p>
        </p:txBody>
      </p:sp>
      <p:sp>
        <p:nvSpPr>
          <p:cNvPr id="13" name="Rectangle 12">
            <a:extLst>
              <a:ext uri="{FF2B5EF4-FFF2-40B4-BE49-F238E27FC236}">
                <a16:creationId xmlns:a16="http://schemas.microsoft.com/office/drawing/2014/main" id="{AF83D8E1-6383-4CB2-922A-DB83BC3163DC}"/>
              </a:ext>
            </a:extLst>
          </p:cNvPr>
          <p:cNvSpPr/>
          <p:nvPr/>
        </p:nvSpPr>
        <p:spPr>
          <a:xfrm>
            <a:off x="2224796" y="1233969"/>
            <a:ext cx="9525740" cy="646331"/>
          </a:xfrm>
          <a:prstGeom prst="rect">
            <a:avLst/>
          </a:prstGeom>
        </p:spPr>
        <p:txBody>
          <a:bodyPr wrap="square">
            <a:spAutoFit/>
          </a:bodyPr>
          <a:lstStyle/>
          <a:p>
            <a:r>
              <a:rPr lang="en-GB" dirty="0"/>
              <a:t>Some children (particularly in younger years) might manage a few sentences- however, this could still be enough to hit the purpose and demonstrate the desired writing skills/devices.</a:t>
            </a:r>
          </a:p>
        </p:txBody>
      </p:sp>
      <p:sp>
        <p:nvSpPr>
          <p:cNvPr id="14" name="TextBox 13">
            <a:extLst>
              <a:ext uri="{FF2B5EF4-FFF2-40B4-BE49-F238E27FC236}">
                <a16:creationId xmlns:a16="http://schemas.microsoft.com/office/drawing/2014/main" id="{ACCB5631-1EDB-4982-AD87-91DBA563BE63}"/>
              </a:ext>
            </a:extLst>
          </p:cNvPr>
          <p:cNvSpPr txBox="1"/>
          <p:nvPr/>
        </p:nvSpPr>
        <p:spPr>
          <a:xfrm>
            <a:off x="2980877" y="2736659"/>
            <a:ext cx="6917725" cy="369332"/>
          </a:xfrm>
          <a:prstGeom prst="rect">
            <a:avLst/>
          </a:prstGeom>
          <a:noFill/>
        </p:spPr>
        <p:txBody>
          <a:bodyPr wrap="square" rtlCol="0">
            <a:spAutoFit/>
          </a:bodyPr>
          <a:lstStyle/>
          <a:p>
            <a:r>
              <a:rPr lang="en-GB" dirty="0"/>
              <a:t>This will really help build stamina over the year.</a:t>
            </a:r>
          </a:p>
        </p:txBody>
      </p:sp>
      <p:pic>
        <p:nvPicPr>
          <p:cNvPr id="2" name="Audio 1">
            <a:hlinkClick r:id="" action="ppaction://media"/>
            <a:extLst>
              <a:ext uri="{FF2B5EF4-FFF2-40B4-BE49-F238E27FC236}">
                <a16:creationId xmlns:a16="http://schemas.microsoft.com/office/drawing/2014/main" id="{4FF3E4F3-8034-4AA2-A95A-3507659753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92472342"/>
      </p:ext>
    </p:extLst>
  </p:cSld>
  <p:clrMapOvr>
    <a:masterClrMapping/>
  </p:clrMapOvr>
  <mc:AlternateContent xmlns:mc="http://schemas.openxmlformats.org/markup-compatibility/2006">
    <mc:Choice xmlns:p14="http://schemas.microsoft.com/office/powerpoint/2010/main" Requires="p14">
      <p:transition spd="slow" p14:dur="2000" advTm="50480"/>
    </mc:Choice>
    <mc:Fallback>
      <p:transition spd="slow" advTm="5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1"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ce of paper with writing on it&#10;&#10;AI-generated content may be incorrect.">
            <a:extLst>
              <a:ext uri="{FF2B5EF4-FFF2-40B4-BE49-F238E27FC236}">
                <a16:creationId xmlns:a16="http://schemas.microsoft.com/office/drawing/2014/main" id="{50618778-D194-828C-CC22-1CDAB301F291}"/>
              </a:ext>
            </a:extLst>
          </p:cNvPr>
          <p:cNvPicPr>
            <a:picLocks noChangeAspect="1"/>
          </p:cNvPicPr>
          <p:nvPr/>
        </p:nvPicPr>
        <p:blipFill>
          <a:blip r:embed="rId4"/>
          <a:stretch>
            <a:fillRect/>
          </a:stretch>
        </p:blipFill>
        <p:spPr>
          <a:xfrm rot="5400000">
            <a:off x="-777753" y="1062037"/>
            <a:ext cx="6600825" cy="4733925"/>
          </a:xfrm>
          <a:prstGeom prst="rect">
            <a:avLst/>
          </a:prstGeom>
        </p:spPr>
      </p:pic>
      <p:pic>
        <p:nvPicPr>
          <p:cNvPr id="3" name="Picture 2" descr="A piece of paper with writing on it&#10;&#10;AI-generated content may be incorrect.">
            <a:extLst>
              <a:ext uri="{FF2B5EF4-FFF2-40B4-BE49-F238E27FC236}">
                <a16:creationId xmlns:a16="http://schemas.microsoft.com/office/drawing/2014/main" id="{2901DE73-F42C-AA4B-78C6-A992967FCE84}"/>
              </a:ext>
            </a:extLst>
          </p:cNvPr>
          <p:cNvPicPr>
            <a:picLocks noChangeAspect="1"/>
          </p:cNvPicPr>
          <p:nvPr/>
        </p:nvPicPr>
        <p:blipFill>
          <a:blip r:embed="rId5"/>
          <a:stretch>
            <a:fillRect/>
          </a:stretch>
        </p:blipFill>
        <p:spPr>
          <a:xfrm rot="5400000">
            <a:off x="6277952" y="1099650"/>
            <a:ext cx="4696557" cy="6820144"/>
          </a:xfrm>
          <a:prstGeom prst="rect">
            <a:avLst/>
          </a:prstGeom>
        </p:spPr>
      </p:pic>
      <p:sp>
        <p:nvSpPr>
          <p:cNvPr id="4" name="Rectangle 3">
            <a:extLst>
              <a:ext uri="{FF2B5EF4-FFF2-40B4-BE49-F238E27FC236}">
                <a16:creationId xmlns:a16="http://schemas.microsoft.com/office/drawing/2014/main" id="{6E807603-BCAF-4DC5-B19B-2113E9D0D3AE}"/>
              </a:ext>
            </a:extLst>
          </p:cNvPr>
          <p:cNvSpPr/>
          <p:nvPr/>
        </p:nvSpPr>
        <p:spPr>
          <a:xfrm>
            <a:off x="10275312" y="128587"/>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Self Editing</a:t>
            </a:r>
          </a:p>
        </p:txBody>
      </p:sp>
      <p:sp>
        <p:nvSpPr>
          <p:cNvPr id="5" name="TextBox 4">
            <a:extLst>
              <a:ext uri="{FF2B5EF4-FFF2-40B4-BE49-F238E27FC236}">
                <a16:creationId xmlns:a16="http://schemas.microsoft.com/office/drawing/2014/main" id="{74A6D710-E2A5-430E-9C46-626055A61C7D}"/>
              </a:ext>
            </a:extLst>
          </p:cNvPr>
          <p:cNvSpPr txBox="1"/>
          <p:nvPr/>
        </p:nvSpPr>
        <p:spPr>
          <a:xfrm>
            <a:off x="5050741" y="325046"/>
            <a:ext cx="5063451" cy="1384995"/>
          </a:xfrm>
          <a:prstGeom prst="rect">
            <a:avLst/>
          </a:prstGeom>
          <a:noFill/>
          <a:ln w="12700">
            <a:solidFill>
              <a:srgbClr val="0070C0"/>
            </a:solidFill>
          </a:ln>
        </p:spPr>
        <p:txBody>
          <a:bodyPr wrap="square" rtlCol="0">
            <a:spAutoFit/>
          </a:bodyPr>
          <a:lstStyle/>
          <a:p>
            <a:r>
              <a:rPr lang="en-GB" sz="1400" dirty="0"/>
              <a:t>Give time for children to edit, independently, with their purple pens.</a:t>
            </a:r>
          </a:p>
          <a:p>
            <a:endParaRPr lang="en-GB" sz="1400" dirty="0"/>
          </a:p>
          <a:p>
            <a:r>
              <a:rPr lang="en-GB" sz="1400" dirty="0"/>
              <a:t>This could be checking for errors, re-reading to ensure their writing makes sense, and/or make improvements (vocabulary, punctuation etc)</a:t>
            </a:r>
          </a:p>
        </p:txBody>
      </p:sp>
      <p:pic>
        <p:nvPicPr>
          <p:cNvPr id="6" name="Audio 5">
            <a:hlinkClick r:id="" action="ppaction://media"/>
            <a:extLst>
              <a:ext uri="{FF2B5EF4-FFF2-40B4-BE49-F238E27FC236}">
                <a16:creationId xmlns:a16="http://schemas.microsoft.com/office/drawing/2014/main" id="{11EAC448-6BD0-41A4-A5D9-3A771794A4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59975635"/>
      </p:ext>
    </p:extLst>
  </p:cSld>
  <p:clrMapOvr>
    <a:masterClrMapping/>
  </p:clrMapOvr>
  <mc:AlternateContent xmlns:mc="http://schemas.openxmlformats.org/markup-compatibility/2006">
    <mc:Choice xmlns:p14="http://schemas.microsoft.com/office/powerpoint/2010/main" Requires="p14">
      <p:transition spd="slow" p14:dur="2000" advTm="36887"/>
    </mc:Choice>
    <mc:Fallback>
      <p:transition spd="slow" advTm="3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915023-3400-4C26-AF80-187A8F1D6927}"/>
              </a:ext>
            </a:extLst>
          </p:cNvPr>
          <p:cNvSpPr/>
          <p:nvPr/>
        </p:nvSpPr>
        <p:spPr>
          <a:xfrm>
            <a:off x="154768" y="221941"/>
            <a:ext cx="1441291"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Post-write </a:t>
            </a:r>
            <a:r>
              <a:rPr lang="en-GB" sz="1600" dirty="0" err="1"/>
              <a:t>AfL</a:t>
            </a:r>
            <a:endParaRPr lang="en-GB" sz="1600" dirty="0"/>
          </a:p>
          <a:p>
            <a:pPr algn="ctr"/>
            <a:r>
              <a:rPr lang="en-GB" sz="1600" dirty="0"/>
              <a:t>Reflect against success criteria based on the writing journey</a:t>
            </a:r>
          </a:p>
        </p:txBody>
      </p:sp>
      <p:graphicFrame>
        <p:nvGraphicFramePr>
          <p:cNvPr id="13" name="Table 8">
            <a:extLst>
              <a:ext uri="{FF2B5EF4-FFF2-40B4-BE49-F238E27FC236}">
                <a16:creationId xmlns:a16="http://schemas.microsoft.com/office/drawing/2014/main" id="{AAEA2ABD-04E0-4646-9CB6-4DE54F104E6B}"/>
              </a:ext>
            </a:extLst>
          </p:cNvPr>
          <p:cNvGraphicFramePr>
            <a:graphicFrameLocks noGrp="1"/>
          </p:cNvGraphicFramePr>
          <p:nvPr>
            <p:extLst>
              <p:ext uri="{D42A27DB-BD31-4B8C-83A1-F6EECF244321}">
                <p14:modId xmlns:p14="http://schemas.microsoft.com/office/powerpoint/2010/main" val="55685346"/>
              </p:ext>
            </p:extLst>
          </p:nvPr>
        </p:nvGraphicFramePr>
        <p:xfrm>
          <a:off x="2287173" y="2645545"/>
          <a:ext cx="4655670" cy="2926080"/>
        </p:xfrm>
        <a:graphic>
          <a:graphicData uri="http://schemas.openxmlformats.org/drawingml/2006/table">
            <a:tbl>
              <a:tblPr firstRow="1" bandRow="1">
                <a:tableStyleId>{5C22544A-7EE6-4342-B048-85BDC9FD1C3A}</a:tableStyleId>
              </a:tblPr>
              <a:tblGrid>
                <a:gridCol w="4101353">
                  <a:extLst>
                    <a:ext uri="{9D8B030D-6E8A-4147-A177-3AD203B41FA5}">
                      <a16:colId xmlns:a16="http://schemas.microsoft.com/office/drawing/2014/main" val="628440817"/>
                    </a:ext>
                  </a:extLst>
                </a:gridCol>
                <a:gridCol w="554317">
                  <a:extLst>
                    <a:ext uri="{9D8B030D-6E8A-4147-A177-3AD203B41FA5}">
                      <a16:colId xmlns:a16="http://schemas.microsoft.com/office/drawing/2014/main" val="382289166"/>
                    </a:ext>
                  </a:extLst>
                </a:gridCol>
              </a:tblGrid>
              <a:tr h="323165">
                <a:tc>
                  <a:txBody>
                    <a:bodyPr/>
                    <a:lstStyle/>
                    <a:p>
                      <a:r>
                        <a:rPr lang="en-GB" dirty="0">
                          <a:solidFill>
                            <a:schemeClr val="tx1"/>
                          </a:solidFill>
                        </a:rPr>
                        <a:t>Checklist: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7191298"/>
                  </a:ext>
                </a:extLst>
              </a:tr>
              <a:tr h="323165">
                <a:tc>
                  <a:txBody>
                    <a:bodyPr/>
                    <a:lstStyle/>
                    <a:p>
                      <a:r>
                        <a:rPr lang="en-GB" dirty="0"/>
                        <a:t>Fronted adverbials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4303306"/>
                  </a:ext>
                </a:extLst>
              </a:tr>
              <a:tr h="323165">
                <a:tc>
                  <a:txBody>
                    <a:bodyPr/>
                    <a:lstStyle/>
                    <a:p>
                      <a:r>
                        <a:rPr lang="en-GB" dirty="0"/>
                        <a:t>Subheadings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0313288"/>
                  </a:ext>
                </a:extLst>
              </a:tr>
              <a:tr h="323165">
                <a:tc>
                  <a:txBody>
                    <a:bodyPr/>
                    <a:lstStyle/>
                    <a:p>
                      <a:r>
                        <a:rPr lang="en-GB" dirty="0"/>
                        <a:t>Subordinating conjunctions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597445"/>
                  </a:ext>
                </a:extLst>
              </a:tr>
              <a:tr h="323165">
                <a:tc>
                  <a:txBody>
                    <a:bodyPr/>
                    <a:lstStyle/>
                    <a:p>
                      <a:r>
                        <a:rPr lang="en-GB" dirty="0"/>
                        <a:t>Prepositions of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4166933"/>
                  </a:ext>
                </a:extLst>
              </a:tr>
              <a:tr h="323165">
                <a:tc>
                  <a:txBody>
                    <a:bodyPr/>
                    <a:lstStyle/>
                    <a:p>
                      <a:r>
                        <a:rPr lang="en-GB" dirty="0"/>
                        <a:t>Powerful verbs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6902007"/>
                  </a:ext>
                </a:extLst>
              </a:tr>
              <a:tr h="323165">
                <a:tc>
                  <a:txBody>
                    <a:bodyPr/>
                    <a:lstStyle/>
                    <a:p>
                      <a:r>
                        <a:rPr lang="en-GB" dirty="0"/>
                        <a:t>Powerful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9308605"/>
                  </a:ext>
                </a:extLst>
              </a:tr>
              <a:tr h="323165">
                <a:tc>
                  <a:txBody>
                    <a:bodyPr/>
                    <a:lstStyle/>
                    <a:p>
                      <a:r>
                        <a:rPr lang="en-GB" dirty="0"/>
                        <a:t>Technical vocabulary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7705056"/>
                  </a:ext>
                </a:extLst>
              </a:tr>
            </a:tbl>
          </a:graphicData>
        </a:graphic>
      </p:graphicFrame>
      <p:sp>
        <p:nvSpPr>
          <p:cNvPr id="14" name="TextBox 13">
            <a:extLst>
              <a:ext uri="{FF2B5EF4-FFF2-40B4-BE49-F238E27FC236}">
                <a16:creationId xmlns:a16="http://schemas.microsoft.com/office/drawing/2014/main" id="{48EB6FB0-980A-45E3-A1D8-C939388E7687}"/>
              </a:ext>
            </a:extLst>
          </p:cNvPr>
          <p:cNvSpPr txBox="1"/>
          <p:nvPr/>
        </p:nvSpPr>
        <p:spPr>
          <a:xfrm>
            <a:off x="2083282" y="423028"/>
            <a:ext cx="6403770" cy="738664"/>
          </a:xfrm>
          <a:prstGeom prst="rect">
            <a:avLst/>
          </a:prstGeom>
          <a:noFill/>
          <a:ln w="12700">
            <a:solidFill>
              <a:srgbClr val="0070C0"/>
            </a:solidFill>
          </a:ln>
        </p:spPr>
        <p:txBody>
          <a:bodyPr wrap="square" rtlCol="0">
            <a:spAutoFit/>
          </a:bodyPr>
          <a:lstStyle/>
          <a:p>
            <a:r>
              <a:rPr lang="en-GB" sz="1400" dirty="0"/>
              <a:t>It is more than likely that a success criteria (recipe for success/ text-type toolkit) was produced during the writing journey unit.  This could be shown to the children, post-write for them to self-assess against. </a:t>
            </a:r>
          </a:p>
        </p:txBody>
      </p:sp>
      <p:sp>
        <p:nvSpPr>
          <p:cNvPr id="15" name="Rectangle 14">
            <a:extLst>
              <a:ext uri="{FF2B5EF4-FFF2-40B4-BE49-F238E27FC236}">
                <a16:creationId xmlns:a16="http://schemas.microsoft.com/office/drawing/2014/main" id="{29AB78AE-919A-427F-A756-8E2BB23621AC}"/>
              </a:ext>
            </a:extLst>
          </p:cNvPr>
          <p:cNvSpPr/>
          <p:nvPr/>
        </p:nvSpPr>
        <p:spPr>
          <a:xfrm>
            <a:off x="2151790" y="1934204"/>
            <a:ext cx="1630575"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Example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FAEFBF43-BF38-48D6-81D9-E155F9649A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13942382"/>
      </p:ext>
    </p:extLst>
  </p:cSld>
  <p:clrMapOvr>
    <a:masterClrMapping/>
  </p:clrMapOvr>
  <mc:AlternateContent xmlns:mc="http://schemas.openxmlformats.org/markup-compatibility/2006">
    <mc:Choice xmlns:p14="http://schemas.microsoft.com/office/powerpoint/2010/main" Requires="p14">
      <p:transition spd="slow" p14:dur="2000" advTm="17128"/>
    </mc:Choice>
    <mc:Fallback>
      <p:transition spd="slow" advTm="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34F13-F4D1-4EDB-99BD-37C0F41F821F}"/>
              </a:ext>
            </a:extLst>
          </p:cNvPr>
          <p:cNvSpPr/>
          <p:nvPr/>
        </p:nvSpPr>
        <p:spPr>
          <a:xfrm>
            <a:off x="133344" y="81471"/>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Formative assessment opportunities</a:t>
            </a:r>
          </a:p>
          <a:p>
            <a:pPr algn="ctr"/>
            <a:endParaRPr lang="en-GB" sz="1600" dirty="0"/>
          </a:p>
        </p:txBody>
      </p:sp>
      <p:sp>
        <p:nvSpPr>
          <p:cNvPr id="3" name="TextBox 2">
            <a:extLst>
              <a:ext uri="{FF2B5EF4-FFF2-40B4-BE49-F238E27FC236}">
                <a16:creationId xmlns:a16="http://schemas.microsoft.com/office/drawing/2014/main" id="{5C636412-7FAC-4673-924D-9154794E52A8}"/>
              </a:ext>
            </a:extLst>
          </p:cNvPr>
          <p:cNvSpPr txBox="1"/>
          <p:nvPr/>
        </p:nvSpPr>
        <p:spPr>
          <a:xfrm>
            <a:off x="1943556" y="81471"/>
            <a:ext cx="9046999" cy="2677656"/>
          </a:xfrm>
          <a:prstGeom prst="rect">
            <a:avLst/>
          </a:prstGeom>
          <a:noFill/>
          <a:ln w="12700">
            <a:solidFill>
              <a:srgbClr val="0070C0"/>
            </a:solidFill>
          </a:ln>
        </p:spPr>
        <p:txBody>
          <a:bodyPr wrap="square" rtlCol="0">
            <a:spAutoFit/>
          </a:bodyPr>
          <a:lstStyle/>
          <a:p>
            <a:r>
              <a:rPr lang="en-GB" sz="1400" b="1" dirty="0"/>
              <a:t>As with any ‘independent’ diagnostic task, we need to ask: What tweaks to teaching/provision need to be made as a result of what the children have produced?</a:t>
            </a:r>
          </a:p>
          <a:p>
            <a:endParaRPr lang="en-GB" sz="1400" dirty="0"/>
          </a:p>
          <a:p>
            <a:r>
              <a:rPr lang="en-GB" sz="1400" dirty="0"/>
              <a:t>-Is it clear to the class teacher what the next steps are for all children?</a:t>
            </a:r>
          </a:p>
          <a:p>
            <a:endParaRPr lang="en-GB" sz="1400" dirty="0"/>
          </a:p>
          <a:p>
            <a:r>
              <a:rPr lang="en-GB" sz="1400" dirty="0"/>
              <a:t>-Does a writing skill need to be retaught to the class, as it is not being applied by most?</a:t>
            </a:r>
          </a:p>
          <a:p>
            <a:endParaRPr lang="en-GB" sz="1400" dirty="0"/>
          </a:p>
          <a:p>
            <a:r>
              <a:rPr lang="en-GB" sz="1400" dirty="0"/>
              <a:t>-Do small-group interventions need to be in place post the write?</a:t>
            </a:r>
          </a:p>
          <a:p>
            <a:endParaRPr lang="en-GB" sz="1400" dirty="0"/>
          </a:p>
          <a:p>
            <a:r>
              <a:rPr lang="en-GB" sz="1400" dirty="0"/>
              <a:t>-Have the GD (or possible GD writers (ARE+) ) achieved their best?  How can they be pushed to show more?  What stops them from being GD?  Have they shown enough innovation?  Have they shown their distinct voice?  Is their vocabulary strong enough?</a:t>
            </a:r>
          </a:p>
        </p:txBody>
      </p:sp>
      <p:sp>
        <p:nvSpPr>
          <p:cNvPr id="4" name="Rectangle 3">
            <a:extLst>
              <a:ext uri="{FF2B5EF4-FFF2-40B4-BE49-F238E27FC236}">
                <a16:creationId xmlns:a16="http://schemas.microsoft.com/office/drawing/2014/main" id="{3AFF715F-7207-47F8-99E3-B91CF6722E51}"/>
              </a:ext>
            </a:extLst>
          </p:cNvPr>
          <p:cNvSpPr/>
          <p:nvPr/>
        </p:nvSpPr>
        <p:spPr>
          <a:xfrm>
            <a:off x="106219" y="2046303"/>
            <a:ext cx="1441292" cy="1562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 Summative Assessment: Could update QLAs</a:t>
            </a:r>
          </a:p>
        </p:txBody>
      </p:sp>
      <p:sp>
        <p:nvSpPr>
          <p:cNvPr id="6" name="TextBox 5">
            <a:extLst>
              <a:ext uri="{FF2B5EF4-FFF2-40B4-BE49-F238E27FC236}">
                <a16:creationId xmlns:a16="http://schemas.microsoft.com/office/drawing/2014/main" id="{1ADCD880-695B-4281-A3DF-3FEAB8EEABEA}"/>
              </a:ext>
            </a:extLst>
          </p:cNvPr>
          <p:cNvSpPr txBox="1"/>
          <p:nvPr/>
        </p:nvSpPr>
        <p:spPr>
          <a:xfrm>
            <a:off x="1838503" y="2929323"/>
            <a:ext cx="7784891" cy="1169551"/>
          </a:xfrm>
          <a:prstGeom prst="rect">
            <a:avLst/>
          </a:prstGeom>
          <a:noFill/>
          <a:ln w="12700">
            <a:solidFill>
              <a:srgbClr val="0070C0"/>
            </a:solidFill>
          </a:ln>
        </p:spPr>
        <p:txBody>
          <a:bodyPr wrap="square" rtlCol="0">
            <a:spAutoFit/>
          </a:bodyPr>
          <a:lstStyle/>
          <a:p>
            <a:r>
              <a:rPr lang="en-GB" sz="1400" dirty="0"/>
              <a:t>-Updating the QLAs will help ascertain the gaps that will affect pedagogical decisions moving forward.</a:t>
            </a:r>
          </a:p>
          <a:p>
            <a:r>
              <a:rPr lang="en-GB" sz="1400" dirty="0"/>
              <a:t>	</a:t>
            </a:r>
          </a:p>
          <a:p>
            <a:r>
              <a:rPr lang="en-GB" sz="1400" dirty="0"/>
              <a:t>	-The QLAs could be updated before each assessment point</a:t>
            </a:r>
          </a:p>
          <a:p>
            <a:r>
              <a:rPr lang="en-GB" sz="1400" dirty="0"/>
              <a:t>				</a:t>
            </a:r>
            <a:r>
              <a:rPr lang="en-GB" sz="1400" b="1" dirty="0"/>
              <a:t>OR</a:t>
            </a:r>
          </a:p>
          <a:p>
            <a:r>
              <a:rPr lang="en-GB" sz="1400" dirty="0"/>
              <a:t>	-After each checkpoint write so as to spread the workload</a:t>
            </a:r>
          </a:p>
        </p:txBody>
      </p:sp>
      <p:pic>
        <p:nvPicPr>
          <p:cNvPr id="7" name="Picture 6">
            <a:extLst>
              <a:ext uri="{FF2B5EF4-FFF2-40B4-BE49-F238E27FC236}">
                <a16:creationId xmlns:a16="http://schemas.microsoft.com/office/drawing/2014/main" id="{D09B00ED-EA72-40B6-8557-7A08C65A8C5E}"/>
              </a:ext>
            </a:extLst>
          </p:cNvPr>
          <p:cNvPicPr>
            <a:picLocks noChangeAspect="1"/>
          </p:cNvPicPr>
          <p:nvPr/>
        </p:nvPicPr>
        <p:blipFill>
          <a:blip r:embed="rId4"/>
          <a:stretch>
            <a:fillRect/>
          </a:stretch>
        </p:blipFill>
        <p:spPr>
          <a:xfrm>
            <a:off x="133344" y="4449490"/>
            <a:ext cx="11928825" cy="2327039"/>
          </a:xfrm>
          <a:prstGeom prst="rect">
            <a:avLst/>
          </a:prstGeom>
        </p:spPr>
      </p:pic>
      <p:pic>
        <p:nvPicPr>
          <p:cNvPr id="5" name="Audio 4">
            <a:hlinkClick r:id="" action="ppaction://media"/>
            <a:extLst>
              <a:ext uri="{FF2B5EF4-FFF2-40B4-BE49-F238E27FC236}">
                <a16:creationId xmlns:a16="http://schemas.microsoft.com/office/drawing/2014/main" id="{F5405716-D65A-42AD-8285-B4FE4C7A41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89086770"/>
      </p:ext>
    </p:extLst>
  </p:cSld>
  <p:clrMapOvr>
    <a:masterClrMapping/>
  </p:clrMapOvr>
  <mc:AlternateContent xmlns:mc="http://schemas.openxmlformats.org/markup-compatibility/2006">
    <mc:Choice xmlns:p14="http://schemas.microsoft.com/office/powerpoint/2010/main" Requires="p14">
      <p:transition spd="slow" p14:dur="2000" advTm="97246"/>
    </mc:Choice>
    <mc:Fallback>
      <p:transition spd="slow" advTm="97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xt Box 1, Textbox">
            <a:extLst>
              <a:ext uri="{FF2B5EF4-FFF2-40B4-BE49-F238E27FC236}">
                <a16:creationId xmlns:a16="http://schemas.microsoft.com/office/drawing/2014/main" id="{9E28B3B7-C689-46BF-862C-91F639876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567" y="172144"/>
            <a:ext cx="60483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xt Box 7, Textbox">
            <a:extLst>
              <a:ext uri="{FF2B5EF4-FFF2-40B4-BE49-F238E27FC236}">
                <a16:creationId xmlns:a16="http://schemas.microsoft.com/office/drawing/2014/main" id="{0F7C67FD-5627-4073-B347-FB5DC54A5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566" y="1699748"/>
            <a:ext cx="60483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xt Box 12, Textbox">
            <a:extLst>
              <a:ext uri="{FF2B5EF4-FFF2-40B4-BE49-F238E27FC236}">
                <a16:creationId xmlns:a16="http://schemas.microsoft.com/office/drawing/2014/main" id="{8E1FAFDC-ADA2-4DA9-B7A1-00BFC3772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2565" y="3227352"/>
            <a:ext cx="604837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xt Box 17, Textbox">
            <a:extLst>
              <a:ext uri="{FF2B5EF4-FFF2-40B4-BE49-F238E27FC236}">
                <a16:creationId xmlns:a16="http://schemas.microsoft.com/office/drawing/2014/main" id="{DFB19F8A-FB17-40B2-8903-C3A7752A3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2565" y="4754956"/>
            <a:ext cx="6038850"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E0C0A6-EAAC-4F9B-A56A-EDED07BF1AC1}"/>
              </a:ext>
            </a:extLst>
          </p:cNvPr>
          <p:cNvSpPr txBox="1"/>
          <p:nvPr/>
        </p:nvSpPr>
        <p:spPr>
          <a:xfrm>
            <a:off x="133344" y="1553269"/>
            <a:ext cx="4987252" cy="4801314"/>
          </a:xfrm>
          <a:prstGeom prst="rect">
            <a:avLst/>
          </a:prstGeom>
          <a:noFill/>
          <a:ln w="12700">
            <a:solidFill>
              <a:srgbClr val="0070C0"/>
            </a:solidFill>
          </a:ln>
        </p:spPr>
        <p:txBody>
          <a:bodyPr wrap="square" rtlCol="0">
            <a:spAutoFit/>
          </a:bodyPr>
          <a:lstStyle/>
          <a:p>
            <a:r>
              <a:rPr lang="en-GB" dirty="0"/>
              <a:t>When marking, after the children have self-marked/edited, some actionable feedback can be stuck into books, so that the children’s learning clearly moves forward.</a:t>
            </a:r>
          </a:p>
          <a:p>
            <a:endParaRPr lang="en-GB" dirty="0"/>
          </a:p>
          <a:p>
            <a:r>
              <a:rPr lang="en-GB" dirty="0"/>
              <a:t>The actionable feedback should link to something they are not showing, or need to consolidate, linked to the writing assessment framework</a:t>
            </a:r>
          </a:p>
          <a:p>
            <a:endParaRPr lang="en-GB" dirty="0"/>
          </a:p>
          <a:p>
            <a:r>
              <a:rPr lang="en-GB" dirty="0"/>
              <a:t>To the right, are a set of layered actionable feedback statements from a Year 3 explanation </a:t>
            </a:r>
            <a:r>
              <a:rPr lang="en-GB" i="1" dirty="0"/>
              <a:t>checkpoint write</a:t>
            </a:r>
            <a:r>
              <a:rPr lang="en-GB" dirty="0"/>
              <a:t>.  The teacher had all the statements printed, trimmed, ready to stick in when marking, for the children to then action in purple pen.</a:t>
            </a:r>
          </a:p>
          <a:p>
            <a:r>
              <a:rPr lang="en-GB" b="1" dirty="0"/>
              <a:t>*This is effectively a ‘next step’ or ‘close the gap’ comment</a:t>
            </a:r>
          </a:p>
        </p:txBody>
      </p:sp>
      <p:cxnSp>
        <p:nvCxnSpPr>
          <p:cNvPr id="3" name="Straight Arrow Connector 2">
            <a:extLst>
              <a:ext uri="{FF2B5EF4-FFF2-40B4-BE49-F238E27FC236}">
                <a16:creationId xmlns:a16="http://schemas.microsoft.com/office/drawing/2014/main" id="{6E448814-A763-48EF-B9ED-1AE320C22D70}"/>
              </a:ext>
            </a:extLst>
          </p:cNvPr>
          <p:cNvCxnSpPr>
            <a:cxnSpLocks/>
          </p:cNvCxnSpPr>
          <p:nvPr/>
        </p:nvCxnSpPr>
        <p:spPr>
          <a:xfrm>
            <a:off x="5859262" y="435006"/>
            <a:ext cx="0" cy="52555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2AAF38-195A-4A62-91F9-41FBF82186E7}"/>
              </a:ext>
            </a:extLst>
          </p:cNvPr>
          <p:cNvSpPr txBox="1"/>
          <p:nvPr/>
        </p:nvSpPr>
        <p:spPr>
          <a:xfrm>
            <a:off x="5120598" y="1118917"/>
            <a:ext cx="738664" cy="3839798"/>
          </a:xfrm>
          <a:prstGeom prst="rect">
            <a:avLst/>
          </a:prstGeom>
          <a:noFill/>
        </p:spPr>
        <p:txBody>
          <a:bodyPr vert="vert270" wrap="square" rtlCol="0">
            <a:spAutoFit/>
          </a:bodyPr>
          <a:lstStyle/>
          <a:p>
            <a:r>
              <a:rPr lang="en-GB" dirty="0"/>
              <a:t>The feedback statements are layered according to the level of challenge</a:t>
            </a:r>
          </a:p>
        </p:txBody>
      </p:sp>
      <p:sp>
        <p:nvSpPr>
          <p:cNvPr id="15" name="Rectangle 14">
            <a:extLst>
              <a:ext uri="{FF2B5EF4-FFF2-40B4-BE49-F238E27FC236}">
                <a16:creationId xmlns:a16="http://schemas.microsoft.com/office/drawing/2014/main" id="{C0924305-5D58-498B-9798-714186046BD6}"/>
              </a:ext>
            </a:extLst>
          </p:cNvPr>
          <p:cNvSpPr/>
          <p:nvPr/>
        </p:nvSpPr>
        <p:spPr>
          <a:xfrm>
            <a:off x="133344" y="81471"/>
            <a:ext cx="1441291" cy="1381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Rich mark with ‘moving learning forward’ tasks</a:t>
            </a:r>
          </a:p>
        </p:txBody>
      </p:sp>
      <p:pic>
        <p:nvPicPr>
          <p:cNvPr id="2" name="Audio 1">
            <a:hlinkClick r:id="" action="ppaction://media"/>
            <a:extLst>
              <a:ext uri="{FF2B5EF4-FFF2-40B4-BE49-F238E27FC236}">
                <a16:creationId xmlns:a16="http://schemas.microsoft.com/office/drawing/2014/main" id="{CEACC673-1969-4EC3-91AE-751635B0E0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7912384"/>
      </p:ext>
    </p:extLst>
  </p:cSld>
  <p:clrMapOvr>
    <a:masterClrMapping/>
  </p:clrMapOvr>
  <mc:AlternateContent xmlns:mc="http://schemas.openxmlformats.org/markup-compatibility/2006">
    <mc:Choice xmlns:p14="http://schemas.microsoft.com/office/powerpoint/2010/main" Requires="p14">
      <p:transition spd="slow" p14:dur="2000" advTm="45253"/>
    </mc:Choice>
    <mc:Fallback>
      <p:transition spd="slow" advTm="4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25326F-68CA-4DC7-BE35-8D3DAF7F6105}"/>
              </a:ext>
            </a:extLst>
          </p:cNvPr>
          <p:cNvSpPr/>
          <p:nvPr/>
        </p:nvSpPr>
        <p:spPr>
          <a:xfrm rot="16200000">
            <a:off x="-2422685" y="2681977"/>
            <a:ext cx="6098962" cy="983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Key Takeaways</a:t>
            </a:r>
          </a:p>
        </p:txBody>
      </p:sp>
      <p:sp>
        <p:nvSpPr>
          <p:cNvPr id="3" name="Rectangle 2">
            <a:extLst>
              <a:ext uri="{FF2B5EF4-FFF2-40B4-BE49-F238E27FC236}">
                <a16:creationId xmlns:a16="http://schemas.microsoft.com/office/drawing/2014/main" id="{47620F27-35A1-4062-8DE5-A9A844EB7C0D}"/>
              </a:ext>
            </a:extLst>
          </p:cNvPr>
          <p:cNvSpPr/>
          <p:nvPr/>
        </p:nvSpPr>
        <p:spPr>
          <a:xfrm>
            <a:off x="1673429" y="838771"/>
            <a:ext cx="2359300" cy="369332"/>
          </a:xfrm>
          <a:prstGeom prst="rect">
            <a:avLst/>
          </a:prstGeom>
        </p:spPr>
        <p:txBody>
          <a:bodyPr wrap="none">
            <a:spAutoFit/>
          </a:bodyPr>
          <a:lstStyle/>
          <a:p>
            <a:r>
              <a:rPr lang="en-GB" dirty="0"/>
              <a:t>-Retrieve prior learning</a:t>
            </a:r>
          </a:p>
        </p:txBody>
      </p:sp>
      <p:sp>
        <p:nvSpPr>
          <p:cNvPr id="4" name="Rectangle 3">
            <a:extLst>
              <a:ext uri="{FF2B5EF4-FFF2-40B4-BE49-F238E27FC236}">
                <a16:creationId xmlns:a16="http://schemas.microsoft.com/office/drawing/2014/main" id="{1C589778-840F-41C7-8B5F-2A4C743D949F}"/>
              </a:ext>
            </a:extLst>
          </p:cNvPr>
          <p:cNvSpPr/>
          <p:nvPr/>
        </p:nvSpPr>
        <p:spPr>
          <a:xfrm>
            <a:off x="1673429" y="1467293"/>
            <a:ext cx="6823984" cy="369332"/>
          </a:xfrm>
          <a:prstGeom prst="rect">
            <a:avLst/>
          </a:prstGeom>
        </p:spPr>
        <p:txBody>
          <a:bodyPr wrap="none">
            <a:spAutoFit/>
          </a:bodyPr>
          <a:lstStyle/>
          <a:p>
            <a:r>
              <a:rPr lang="en-GB" dirty="0"/>
              <a:t>-Apply knowledge/skills with ‘independence’, although not a cold write.</a:t>
            </a:r>
          </a:p>
        </p:txBody>
      </p:sp>
      <p:sp>
        <p:nvSpPr>
          <p:cNvPr id="5" name="Rectangle 4">
            <a:extLst>
              <a:ext uri="{FF2B5EF4-FFF2-40B4-BE49-F238E27FC236}">
                <a16:creationId xmlns:a16="http://schemas.microsoft.com/office/drawing/2014/main" id="{196D9619-E0DA-4CC7-BA37-7E40A6EE0DFC}"/>
              </a:ext>
            </a:extLst>
          </p:cNvPr>
          <p:cNvSpPr/>
          <p:nvPr/>
        </p:nvSpPr>
        <p:spPr>
          <a:xfrm>
            <a:off x="1673429" y="2111368"/>
            <a:ext cx="9803261" cy="369332"/>
          </a:xfrm>
          <a:prstGeom prst="rect">
            <a:avLst/>
          </a:prstGeom>
        </p:spPr>
        <p:txBody>
          <a:bodyPr wrap="none">
            <a:spAutoFit/>
          </a:bodyPr>
          <a:lstStyle/>
          <a:p>
            <a:r>
              <a:rPr lang="en-GB" dirty="0"/>
              <a:t>-Know, clearly, what is expected of </a:t>
            </a:r>
            <a:r>
              <a:rPr lang="en-GB" b="1" dirty="0"/>
              <a:t>ALL</a:t>
            </a:r>
            <a:r>
              <a:rPr lang="en-GB" dirty="0"/>
              <a:t> learners (GD/ARE+ learners NEED challenge and clear guidance)</a:t>
            </a:r>
          </a:p>
        </p:txBody>
      </p:sp>
      <p:sp>
        <p:nvSpPr>
          <p:cNvPr id="6" name="Rectangle 5">
            <a:extLst>
              <a:ext uri="{FF2B5EF4-FFF2-40B4-BE49-F238E27FC236}">
                <a16:creationId xmlns:a16="http://schemas.microsoft.com/office/drawing/2014/main" id="{CACC28AC-0BC6-404E-B9A5-7E381AAE3E01}"/>
              </a:ext>
            </a:extLst>
          </p:cNvPr>
          <p:cNvSpPr/>
          <p:nvPr/>
        </p:nvSpPr>
        <p:spPr>
          <a:xfrm>
            <a:off x="1673429" y="2739890"/>
            <a:ext cx="6391750" cy="369332"/>
          </a:xfrm>
          <a:prstGeom prst="rect">
            <a:avLst/>
          </a:prstGeom>
        </p:spPr>
        <p:txBody>
          <a:bodyPr wrap="none">
            <a:spAutoFit/>
          </a:bodyPr>
          <a:lstStyle/>
          <a:p>
            <a:r>
              <a:rPr lang="en-GB" dirty="0"/>
              <a:t>-Generate lots of motivation, buzz and confidence towards writing.</a:t>
            </a:r>
          </a:p>
        </p:txBody>
      </p:sp>
      <p:sp>
        <p:nvSpPr>
          <p:cNvPr id="7" name="Rectangle 6">
            <a:extLst>
              <a:ext uri="{FF2B5EF4-FFF2-40B4-BE49-F238E27FC236}">
                <a16:creationId xmlns:a16="http://schemas.microsoft.com/office/drawing/2014/main" id="{74DB3FE6-BE84-44B8-945E-2C4E2E878F66}"/>
              </a:ext>
            </a:extLst>
          </p:cNvPr>
          <p:cNvSpPr/>
          <p:nvPr/>
        </p:nvSpPr>
        <p:spPr>
          <a:xfrm>
            <a:off x="1673429" y="3383966"/>
            <a:ext cx="1524200" cy="369332"/>
          </a:xfrm>
          <a:prstGeom prst="rect">
            <a:avLst/>
          </a:prstGeom>
        </p:spPr>
        <p:txBody>
          <a:bodyPr wrap="none">
            <a:spAutoFit/>
          </a:bodyPr>
          <a:lstStyle/>
          <a:p>
            <a:r>
              <a:rPr lang="en-GB" dirty="0"/>
              <a:t>-Build stamina</a:t>
            </a:r>
          </a:p>
        </p:txBody>
      </p:sp>
      <p:sp>
        <p:nvSpPr>
          <p:cNvPr id="8" name="Rectangle 7">
            <a:extLst>
              <a:ext uri="{FF2B5EF4-FFF2-40B4-BE49-F238E27FC236}">
                <a16:creationId xmlns:a16="http://schemas.microsoft.com/office/drawing/2014/main" id="{9F69AE5F-558F-49C4-BA0E-C6AAB4C27253}"/>
              </a:ext>
            </a:extLst>
          </p:cNvPr>
          <p:cNvSpPr/>
          <p:nvPr/>
        </p:nvSpPr>
        <p:spPr>
          <a:xfrm>
            <a:off x="1673429" y="3979123"/>
            <a:ext cx="8750216" cy="369332"/>
          </a:xfrm>
          <a:prstGeom prst="rect">
            <a:avLst/>
          </a:prstGeom>
        </p:spPr>
        <p:txBody>
          <a:bodyPr wrap="none">
            <a:spAutoFit/>
          </a:bodyPr>
          <a:lstStyle/>
          <a:p>
            <a:r>
              <a:rPr lang="en-GB" dirty="0"/>
              <a:t>-Assess gaps: Formative assessment to modify provision, for </a:t>
            </a:r>
            <a:r>
              <a:rPr lang="en-GB" b="1" dirty="0"/>
              <a:t>all</a:t>
            </a:r>
            <a:r>
              <a:rPr lang="en-GB" dirty="0"/>
              <a:t> children. Next steps in place.</a:t>
            </a:r>
          </a:p>
        </p:txBody>
      </p:sp>
      <p:sp>
        <p:nvSpPr>
          <p:cNvPr id="9" name="Rectangle 8">
            <a:extLst>
              <a:ext uri="{FF2B5EF4-FFF2-40B4-BE49-F238E27FC236}">
                <a16:creationId xmlns:a16="http://schemas.microsoft.com/office/drawing/2014/main" id="{C3B18E91-4B79-460E-9FAC-715BDEDB6AE0}"/>
              </a:ext>
            </a:extLst>
          </p:cNvPr>
          <p:cNvSpPr/>
          <p:nvPr/>
        </p:nvSpPr>
        <p:spPr>
          <a:xfrm>
            <a:off x="1673429" y="4660801"/>
            <a:ext cx="9745488" cy="369332"/>
          </a:xfrm>
          <a:prstGeom prst="rect">
            <a:avLst/>
          </a:prstGeom>
        </p:spPr>
        <p:txBody>
          <a:bodyPr wrap="none">
            <a:spAutoFit/>
          </a:bodyPr>
          <a:lstStyle/>
          <a:p>
            <a:r>
              <a:rPr lang="en-GB" dirty="0"/>
              <a:t>-Assess attainment: Accurate summative assessment judgements made- provision modified as a result.</a:t>
            </a:r>
          </a:p>
        </p:txBody>
      </p:sp>
      <p:pic>
        <p:nvPicPr>
          <p:cNvPr id="10" name="Audio 9">
            <a:hlinkClick r:id="" action="ppaction://media"/>
            <a:extLst>
              <a:ext uri="{FF2B5EF4-FFF2-40B4-BE49-F238E27FC236}">
                <a16:creationId xmlns:a16="http://schemas.microsoft.com/office/drawing/2014/main" id="{0001868E-823C-4C94-B65D-BB371C0E71E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51880022"/>
      </p:ext>
    </p:extLst>
  </p:cSld>
  <p:clrMapOvr>
    <a:masterClrMapping/>
  </p:clrMapOvr>
  <mc:AlternateContent xmlns:mc="http://schemas.openxmlformats.org/markup-compatibility/2006">
    <mc:Choice xmlns:p14="http://schemas.microsoft.com/office/powerpoint/2010/main" Requires="p14">
      <p:transition spd="slow" p14:dur="2000" advTm="64715"/>
    </mc:Choice>
    <mc:Fallback>
      <p:transition spd="slow" advTm="6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CAAE34-ED32-4C55-B425-EC106DD893D8}"/>
              </a:ext>
            </a:extLst>
          </p:cNvPr>
          <p:cNvSpPr/>
          <p:nvPr/>
        </p:nvSpPr>
        <p:spPr>
          <a:xfrm>
            <a:off x="335952" y="3343881"/>
            <a:ext cx="11267784" cy="369332"/>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They also align with a mastery approach, ensuring repetition, consolidation, and application in varied contexts.</a:t>
            </a:r>
            <a:endParaRPr lang="en-GB"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9A45EE4D-7A5E-49F9-BD7C-6F6C00BD35D1}"/>
              </a:ext>
            </a:extLst>
          </p:cNvPr>
          <p:cNvSpPr/>
          <p:nvPr/>
        </p:nvSpPr>
        <p:spPr>
          <a:xfrm>
            <a:off x="335952" y="180459"/>
            <a:ext cx="5455981" cy="584775"/>
          </a:xfrm>
          <a:prstGeom prst="rect">
            <a:avLst/>
          </a:prstGeom>
        </p:spPr>
        <p:txBody>
          <a:bodyPr wrap="none">
            <a:spAutoFit/>
          </a:bodyPr>
          <a:lstStyle/>
          <a:p>
            <a:r>
              <a:rPr lang="en-GB" sz="3200" b="1" u="sng" dirty="0">
                <a:solidFill>
                  <a:srgbClr val="0070C0"/>
                </a:solidFill>
                <a:latin typeface="Calibri" panose="020F0502020204030204" pitchFamily="34" charset="0"/>
                <a:ea typeface="Times New Roman" panose="02020603050405020304" pitchFamily="18" charset="0"/>
              </a:rPr>
              <a:t>Why Checkpoint Writes Matter</a:t>
            </a:r>
            <a:endParaRPr lang="en-GB" sz="3200" dirty="0"/>
          </a:p>
        </p:txBody>
      </p:sp>
      <p:sp>
        <p:nvSpPr>
          <p:cNvPr id="2" name="Rectangle 1">
            <a:extLst>
              <a:ext uri="{FF2B5EF4-FFF2-40B4-BE49-F238E27FC236}">
                <a16:creationId xmlns:a16="http://schemas.microsoft.com/office/drawing/2014/main" id="{A776CB38-1F9B-4B85-9AE4-4021B4D1A968}"/>
              </a:ext>
            </a:extLst>
          </p:cNvPr>
          <p:cNvSpPr/>
          <p:nvPr/>
        </p:nvSpPr>
        <p:spPr>
          <a:xfrm>
            <a:off x="335952" y="1284331"/>
            <a:ext cx="11414088" cy="646331"/>
          </a:xfrm>
          <a:prstGeom prst="rect">
            <a:avLst/>
          </a:prstGeom>
        </p:spPr>
        <p:txBody>
          <a:bodyPr wrap="square">
            <a:spAutoFit/>
          </a:bodyPr>
          <a:lstStyle/>
          <a:p>
            <a:r>
              <a:rPr lang="en-GB" i="1" dirty="0">
                <a:latin typeface="Calibri" panose="020F0502020204030204" pitchFamily="34" charset="0"/>
                <a:ea typeface="Times New Roman" panose="02020603050405020304" pitchFamily="18" charset="0"/>
              </a:rPr>
              <a:t>Checkpoint Writes</a:t>
            </a:r>
            <a:r>
              <a:rPr lang="en-GB" dirty="0">
                <a:latin typeface="Calibri" panose="020F0502020204030204" pitchFamily="34" charset="0"/>
                <a:ea typeface="Times New Roman" panose="02020603050405020304" pitchFamily="18" charset="0"/>
              </a:rPr>
              <a:t> offer strong formative assessment opportunities, helping teachers evaluate how securely pupils have grasped learning and adapt provision accordingly. </a:t>
            </a:r>
            <a:endParaRPr lang="en-GB" dirty="0"/>
          </a:p>
        </p:txBody>
      </p:sp>
      <p:sp>
        <p:nvSpPr>
          <p:cNvPr id="5" name="Rectangle 4">
            <a:extLst>
              <a:ext uri="{FF2B5EF4-FFF2-40B4-BE49-F238E27FC236}">
                <a16:creationId xmlns:a16="http://schemas.microsoft.com/office/drawing/2014/main" id="{6CDD38CE-2C8E-4886-AFA7-BC4D7DE32A07}"/>
              </a:ext>
            </a:extLst>
          </p:cNvPr>
          <p:cNvSpPr/>
          <p:nvPr/>
        </p:nvSpPr>
        <p:spPr>
          <a:xfrm>
            <a:off x="335952" y="2314106"/>
            <a:ext cx="11414088" cy="646331"/>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They provide the retrieval and rehearsal opportunities that cognitive science shows are essential for knowledge and skills to transfer from the short-term to long-term memory. </a:t>
            </a:r>
            <a:endParaRPr lang="en-GB" dirty="0"/>
          </a:p>
        </p:txBody>
      </p:sp>
      <p:pic>
        <p:nvPicPr>
          <p:cNvPr id="6" name="Audio 5">
            <a:hlinkClick r:id="" action="ppaction://media"/>
            <a:extLst>
              <a:ext uri="{FF2B5EF4-FFF2-40B4-BE49-F238E27FC236}">
                <a16:creationId xmlns:a16="http://schemas.microsoft.com/office/drawing/2014/main" id="{E88E4691-E164-4FAF-8659-3EECC39ABD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084397773"/>
      </p:ext>
    </p:extLst>
  </p:cSld>
  <p:clrMapOvr>
    <a:masterClrMapping/>
  </p:clrMapOvr>
  <mc:AlternateContent xmlns:mc="http://schemas.openxmlformats.org/markup-compatibility/2006">
    <mc:Choice xmlns:p14="http://schemas.microsoft.com/office/powerpoint/2010/main" Requires="p14">
      <p:transition spd="slow" p14:dur="2000" advTm="40738"/>
    </mc:Choice>
    <mc:Fallback>
      <p:transition spd="slow" advTm="40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30F021-05DF-4BC1-AD91-FA74A5BA8CDD}"/>
              </a:ext>
            </a:extLst>
          </p:cNvPr>
          <p:cNvSpPr/>
          <p:nvPr/>
        </p:nvSpPr>
        <p:spPr>
          <a:xfrm>
            <a:off x="378904" y="3105834"/>
            <a:ext cx="11096229" cy="646331"/>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This goes beyond a single writing journey, allowing children to develop their distinctive style, innovate, and show the deliberate choices that characterise greater depth writing.</a:t>
            </a:r>
            <a:endParaRPr lang="en-GB"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53C14FA2-DF10-4684-9278-A17276AC836D}"/>
              </a:ext>
            </a:extLst>
          </p:cNvPr>
          <p:cNvSpPr/>
          <p:nvPr/>
        </p:nvSpPr>
        <p:spPr>
          <a:xfrm>
            <a:off x="298098" y="262374"/>
            <a:ext cx="6569684" cy="584775"/>
          </a:xfrm>
          <a:prstGeom prst="rect">
            <a:avLst/>
          </a:prstGeom>
        </p:spPr>
        <p:txBody>
          <a:bodyPr wrap="none">
            <a:spAutoFit/>
          </a:bodyPr>
          <a:lstStyle/>
          <a:p>
            <a:r>
              <a:rPr lang="en-GB" sz="3200" b="1" u="sng" dirty="0">
                <a:solidFill>
                  <a:srgbClr val="0070C0"/>
                </a:solidFill>
                <a:latin typeface="Calibri" panose="020F0502020204030204" pitchFamily="34" charset="0"/>
                <a:ea typeface="Times New Roman" panose="02020603050405020304" pitchFamily="18" charset="0"/>
              </a:rPr>
              <a:t>Checkpoint Writes and Greater Depth</a:t>
            </a:r>
            <a:endParaRPr lang="en-GB" sz="3200" dirty="0"/>
          </a:p>
        </p:txBody>
      </p:sp>
      <p:sp>
        <p:nvSpPr>
          <p:cNvPr id="2" name="Rectangle 1">
            <a:extLst>
              <a:ext uri="{FF2B5EF4-FFF2-40B4-BE49-F238E27FC236}">
                <a16:creationId xmlns:a16="http://schemas.microsoft.com/office/drawing/2014/main" id="{CA7E706C-66EE-4D59-B7CC-D3A88078F724}"/>
              </a:ext>
            </a:extLst>
          </p:cNvPr>
          <p:cNvSpPr/>
          <p:nvPr/>
        </p:nvSpPr>
        <p:spPr>
          <a:xfrm>
            <a:off x="378904" y="1244669"/>
            <a:ext cx="11334560" cy="369332"/>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Consolidation Writes are particularly powerful in enabling children to demonstrate greater depth. </a:t>
            </a:r>
            <a:endParaRPr lang="en-GB" dirty="0"/>
          </a:p>
        </p:txBody>
      </p:sp>
      <p:sp>
        <p:nvSpPr>
          <p:cNvPr id="5" name="Rectangle 4">
            <a:extLst>
              <a:ext uri="{FF2B5EF4-FFF2-40B4-BE49-F238E27FC236}">
                <a16:creationId xmlns:a16="http://schemas.microsoft.com/office/drawing/2014/main" id="{198AFBC4-B792-4CE1-8EFC-A4F7F7EC7970}"/>
              </a:ext>
            </a:extLst>
          </p:cNvPr>
          <p:cNvSpPr/>
          <p:nvPr/>
        </p:nvSpPr>
        <p:spPr>
          <a:xfrm>
            <a:off x="378904" y="2011521"/>
            <a:ext cx="11252264" cy="646331"/>
          </a:xfrm>
          <a:prstGeom prst="rect">
            <a:avLst/>
          </a:prstGeom>
        </p:spPr>
        <p:txBody>
          <a:bodyPr wrap="square">
            <a:spAutoFit/>
          </a:bodyPr>
          <a:lstStyle/>
          <a:p>
            <a:r>
              <a:rPr lang="en-GB" dirty="0">
                <a:latin typeface="Calibri" panose="020F0502020204030204" pitchFamily="34" charset="0"/>
                <a:ea typeface="Times New Roman" panose="02020603050405020304" pitchFamily="18" charset="0"/>
              </a:rPr>
              <a:t>They create space for pupils to write with independence, fluency, and creativity, shaping meaning with their own authentic voice. </a:t>
            </a:r>
            <a:endParaRPr lang="en-GB" dirty="0"/>
          </a:p>
        </p:txBody>
      </p:sp>
      <p:pic>
        <p:nvPicPr>
          <p:cNvPr id="6" name="Audio 5">
            <a:hlinkClick r:id="" action="ppaction://media"/>
            <a:extLst>
              <a:ext uri="{FF2B5EF4-FFF2-40B4-BE49-F238E27FC236}">
                <a16:creationId xmlns:a16="http://schemas.microsoft.com/office/drawing/2014/main" id="{DB27EDE0-43E0-4B32-9DC1-B1E9AFD8A1E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246673693"/>
      </p:ext>
    </p:extLst>
  </p:cSld>
  <p:clrMapOvr>
    <a:masterClrMapping/>
  </p:clrMapOvr>
  <mc:AlternateContent xmlns:mc="http://schemas.openxmlformats.org/markup-compatibility/2006">
    <mc:Choice xmlns:p14="http://schemas.microsoft.com/office/powerpoint/2010/main" Requires="p14">
      <p:transition spd="slow" p14:dur="2000" advTm="42610"/>
    </mc:Choice>
    <mc:Fallback>
      <p:transition spd="slow" advTm="4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05EB59-9673-4AE8-A512-2B67F6A07A63}"/>
              </a:ext>
            </a:extLst>
          </p:cNvPr>
          <p:cNvSpPr/>
          <p:nvPr/>
        </p:nvSpPr>
        <p:spPr>
          <a:xfrm>
            <a:off x="501853" y="432289"/>
            <a:ext cx="2208746" cy="375552"/>
          </a:xfrm>
          <a:prstGeom prst="rect">
            <a:avLst/>
          </a:prstGeom>
        </p:spPr>
        <p:txBody>
          <a:bodyPr wrap="none">
            <a:spAutoFit/>
          </a:bodyPr>
          <a:lstStyle/>
          <a:p>
            <a:pPr>
              <a:lnSpc>
                <a:spcPct val="107000"/>
              </a:lnSpc>
              <a:spcAft>
                <a:spcPts val="800"/>
              </a:spcAft>
            </a:pPr>
            <a:r>
              <a:rPr lang="en-GB"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Assessment Purpose:</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23CD14B3-D681-4509-867E-22D5B5B09C40}"/>
              </a:ext>
            </a:extLst>
          </p:cNvPr>
          <p:cNvSpPr txBox="1"/>
          <p:nvPr/>
        </p:nvSpPr>
        <p:spPr>
          <a:xfrm>
            <a:off x="706667" y="3026376"/>
            <a:ext cx="8584707" cy="369332"/>
          </a:xfrm>
          <a:prstGeom prst="rect">
            <a:avLst/>
          </a:prstGeom>
          <a:noFill/>
        </p:spPr>
        <p:txBody>
          <a:bodyPr wrap="square" rtlCol="0">
            <a:spAutoFit/>
          </a:bodyPr>
          <a:lstStyle/>
          <a:p>
            <a:r>
              <a:rPr lang="en-GB" dirty="0"/>
              <a:t>-</a:t>
            </a:r>
            <a:r>
              <a:rPr lang="en-GB" b="1" dirty="0"/>
              <a:t>Summative</a:t>
            </a:r>
            <a:r>
              <a:rPr lang="en-GB" dirty="0"/>
              <a:t> judgements can be made using writing journeys and checkpoint writes.</a:t>
            </a:r>
          </a:p>
        </p:txBody>
      </p:sp>
      <p:sp>
        <p:nvSpPr>
          <p:cNvPr id="4" name="Rectangle 3">
            <a:extLst>
              <a:ext uri="{FF2B5EF4-FFF2-40B4-BE49-F238E27FC236}">
                <a16:creationId xmlns:a16="http://schemas.microsoft.com/office/drawing/2014/main" id="{23CD003E-020B-4972-B05D-009D84775C55}"/>
              </a:ext>
            </a:extLst>
          </p:cNvPr>
          <p:cNvSpPr/>
          <p:nvPr/>
        </p:nvSpPr>
        <p:spPr>
          <a:xfrm>
            <a:off x="720107" y="1251991"/>
            <a:ext cx="3796809" cy="369332"/>
          </a:xfrm>
          <a:prstGeom prst="rect">
            <a:avLst/>
          </a:prstGeom>
        </p:spPr>
        <p:txBody>
          <a:bodyPr wrap="none">
            <a:spAutoFit/>
          </a:bodyPr>
          <a:lstStyle/>
          <a:p>
            <a:r>
              <a:rPr lang="en-GB" dirty="0"/>
              <a:t>-A </a:t>
            </a:r>
            <a:r>
              <a:rPr lang="en-GB" b="1" dirty="0"/>
              <a:t>diagnostic</a:t>
            </a:r>
            <a:r>
              <a:rPr lang="en-GB" dirty="0"/>
              <a:t> rather than didactic task </a:t>
            </a:r>
          </a:p>
        </p:txBody>
      </p:sp>
      <p:sp>
        <p:nvSpPr>
          <p:cNvPr id="5" name="Rectangle 4">
            <a:extLst>
              <a:ext uri="{FF2B5EF4-FFF2-40B4-BE49-F238E27FC236}">
                <a16:creationId xmlns:a16="http://schemas.microsoft.com/office/drawing/2014/main" id="{8B1270F8-B1BE-48ED-A8FD-0AFCE707EB17}"/>
              </a:ext>
            </a:extLst>
          </p:cNvPr>
          <p:cNvSpPr/>
          <p:nvPr/>
        </p:nvSpPr>
        <p:spPr>
          <a:xfrm>
            <a:off x="720107" y="2155829"/>
            <a:ext cx="4409925" cy="369332"/>
          </a:xfrm>
          <a:prstGeom prst="rect">
            <a:avLst/>
          </a:prstGeom>
        </p:spPr>
        <p:txBody>
          <a:bodyPr wrap="none">
            <a:spAutoFit/>
          </a:bodyPr>
          <a:lstStyle/>
          <a:p>
            <a:r>
              <a:rPr lang="en-GB" dirty="0"/>
              <a:t>-Much opportunity for </a:t>
            </a:r>
            <a:r>
              <a:rPr lang="en-GB" b="1" dirty="0"/>
              <a:t>formative</a:t>
            </a:r>
            <a:r>
              <a:rPr lang="en-GB" dirty="0"/>
              <a:t> assessment</a:t>
            </a:r>
          </a:p>
        </p:txBody>
      </p:sp>
      <p:pic>
        <p:nvPicPr>
          <p:cNvPr id="6" name="Audio 5">
            <a:hlinkClick r:id="" action="ppaction://media"/>
            <a:extLst>
              <a:ext uri="{FF2B5EF4-FFF2-40B4-BE49-F238E27FC236}">
                <a16:creationId xmlns:a16="http://schemas.microsoft.com/office/drawing/2014/main" id="{7E149E26-ABC1-4FA5-94C9-2D13A29C14F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34611437"/>
      </p:ext>
    </p:extLst>
  </p:cSld>
  <p:clrMapOvr>
    <a:masterClrMapping/>
  </p:clrMapOvr>
  <mc:AlternateContent xmlns:mc="http://schemas.openxmlformats.org/markup-compatibility/2006">
    <mc:Choice xmlns:p14="http://schemas.microsoft.com/office/powerpoint/2010/main" Requires="p14">
      <p:transition spd="slow" p14:dur="2000" advTm="30827"/>
    </mc:Choice>
    <mc:Fallback>
      <p:transition spd="slow" advTm="30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E509CB-DB0D-449A-ADC1-122246A16558}"/>
              </a:ext>
            </a:extLst>
          </p:cNvPr>
          <p:cNvSpPr/>
          <p:nvPr/>
        </p:nvSpPr>
        <p:spPr>
          <a:xfrm>
            <a:off x="503941" y="228118"/>
            <a:ext cx="1882438" cy="595932"/>
          </a:xfrm>
          <a:prstGeom prst="rect">
            <a:avLst/>
          </a:prstGeom>
        </p:spPr>
        <p:txBody>
          <a:bodyPr wrap="none">
            <a:spAutoFit/>
          </a:bodyPr>
          <a:lstStyle/>
          <a:p>
            <a:pPr>
              <a:lnSpc>
                <a:spcPct val="107000"/>
              </a:lnSpc>
              <a:spcAft>
                <a:spcPts val="800"/>
              </a:spcAft>
            </a:pPr>
            <a:r>
              <a:rPr lang="en-GB" sz="32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Structure: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2D3230C1-F4BA-40FF-90BA-8E4DD7311271}"/>
              </a:ext>
            </a:extLst>
          </p:cNvPr>
          <p:cNvSpPr/>
          <p:nvPr/>
        </p:nvSpPr>
        <p:spPr>
          <a:xfrm>
            <a:off x="210109" y="4943124"/>
            <a:ext cx="11597554" cy="1200329"/>
          </a:xfrm>
          <a:prstGeom prst="rect">
            <a:avLst/>
          </a:prstGeom>
          <a:ln>
            <a:solidFill>
              <a:srgbClr val="0070C0"/>
            </a:solidFill>
          </a:ln>
        </p:spPr>
        <p:txBody>
          <a:bodyPr wrap="square">
            <a:spAutoFit/>
          </a:bodyPr>
          <a:lstStyle/>
          <a:p>
            <a:r>
              <a:rPr lang="en-GB" dirty="0">
                <a:latin typeface="Calibri" panose="020F0502020204030204" pitchFamily="34" charset="0"/>
                <a:ea typeface="Times New Roman" panose="02020603050405020304" pitchFamily="18" charset="0"/>
              </a:rPr>
              <a:t>Typically, two checkpoint writes per half term can be completed.  The text-type should have been taught, so children can apply previously learnt content.  Schools have re-mapped their long-term plans to reflect the writing assessment framework.  Checkpoint writes will give an assessment opportunity to help make summative judgements against the writing framework.</a:t>
            </a:r>
            <a:endParaRPr lang="en-GB" dirty="0">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9020C15A-F6BA-4F86-B5F0-FD769A27515C}"/>
              </a:ext>
            </a:extLst>
          </p:cNvPr>
          <p:cNvSpPr/>
          <p:nvPr/>
        </p:nvSpPr>
        <p:spPr>
          <a:xfrm>
            <a:off x="2554267" y="236379"/>
            <a:ext cx="1393330"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When?</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B5AC357-2512-4B8A-93A2-7655EAD2E331}"/>
              </a:ext>
            </a:extLst>
          </p:cNvPr>
          <p:cNvSpPr/>
          <p:nvPr/>
        </p:nvSpPr>
        <p:spPr>
          <a:xfrm>
            <a:off x="210109" y="1033418"/>
            <a:ext cx="11771781" cy="29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Six Week Term</a:t>
            </a:r>
          </a:p>
        </p:txBody>
      </p:sp>
      <p:grpSp>
        <p:nvGrpSpPr>
          <p:cNvPr id="11" name="Group 10">
            <a:extLst>
              <a:ext uri="{FF2B5EF4-FFF2-40B4-BE49-F238E27FC236}">
                <a16:creationId xmlns:a16="http://schemas.microsoft.com/office/drawing/2014/main" id="{DE825D64-1D18-4E32-AC59-3D93D31CF70E}"/>
              </a:ext>
            </a:extLst>
          </p:cNvPr>
          <p:cNvGrpSpPr/>
          <p:nvPr/>
        </p:nvGrpSpPr>
        <p:grpSpPr>
          <a:xfrm>
            <a:off x="210110" y="1403117"/>
            <a:ext cx="11771790" cy="1721822"/>
            <a:chOff x="727969" y="2613574"/>
            <a:chExt cx="10599938" cy="1301478"/>
          </a:xfrm>
        </p:grpSpPr>
        <p:sp>
          <p:nvSpPr>
            <p:cNvPr id="8" name="Rectangle 7">
              <a:extLst>
                <a:ext uri="{FF2B5EF4-FFF2-40B4-BE49-F238E27FC236}">
                  <a16:creationId xmlns:a16="http://schemas.microsoft.com/office/drawing/2014/main" id="{2EC3DE56-7AE9-4451-B839-8AE38AC3A847}"/>
                </a:ext>
              </a:extLst>
            </p:cNvPr>
            <p:cNvSpPr/>
            <p:nvPr/>
          </p:nvSpPr>
          <p:spPr>
            <a:xfrm>
              <a:off x="727969" y="2618913"/>
              <a:ext cx="10599938" cy="129613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8BCD54F7-44AA-412F-B03C-52CC650164A5}"/>
                </a:ext>
              </a:extLst>
            </p:cNvPr>
            <p:cNvCxnSpPr/>
            <p:nvPr/>
          </p:nvCxnSpPr>
          <p:spPr>
            <a:xfrm>
              <a:off x="2483605" y="2613574"/>
              <a:ext cx="0" cy="13014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89E2D8-2C5C-460E-BE7A-B5B6B3E8D090}"/>
                </a:ext>
              </a:extLst>
            </p:cNvPr>
            <p:cNvCxnSpPr/>
            <p:nvPr/>
          </p:nvCxnSpPr>
          <p:spPr>
            <a:xfrm>
              <a:off x="4296129" y="2613574"/>
              <a:ext cx="0" cy="13014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857306-5A4D-4035-BEBD-06528EA10A73}"/>
                </a:ext>
              </a:extLst>
            </p:cNvPr>
            <p:cNvCxnSpPr/>
            <p:nvPr/>
          </p:nvCxnSpPr>
          <p:spPr>
            <a:xfrm>
              <a:off x="6086459" y="2613574"/>
              <a:ext cx="0" cy="13014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045639-CE0F-47D4-ACCB-324273BD5F7B}"/>
                </a:ext>
              </a:extLst>
            </p:cNvPr>
            <p:cNvCxnSpPr/>
            <p:nvPr/>
          </p:nvCxnSpPr>
          <p:spPr>
            <a:xfrm>
              <a:off x="7785054" y="2613574"/>
              <a:ext cx="0" cy="13014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D94479-91F8-4E79-B018-B63E7E02DE2E}"/>
                </a:ext>
              </a:extLst>
            </p:cNvPr>
            <p:cNvCxnSpPr/>
            <p:nvPr/>
          </p:nvCxnSpPr>
          <p:spPr>
            <a:xfrm>
              <a:off x="9569465" y="2613574"/>
              <a:ext cx="0" cy="130147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B0337E5-D262-48FA-B9E3-BC9FAA07254B}"/>
              </a:ext>
            </a:extLst>
          </p:cNvPr>
          <p:cNvSpPr txBox="1"/>
          <p:nvPr/>
        </p:nvSpPr>
        <p:spPr>
          <a:xfrm>
            <a:off x="273457" y="1492131"/>
            <a:ext cx="2012901" cy="738664"/>
          </a:xfrm>
          <a:prstGeom prst="rect">
            <a:avLst/>
          </a:prstGeom>
          <a:noFill/>
        </p:spPr>
        <p:txBody>
          <a:bodyPr wrap="square" rtlCol="0">
            <a:spAutoFit/>
          </a:bodyPr>
          <a:lstStyle/>
          <a:p>
            <a:r>
              <a:rPr lang="en-GB" sz="1400" b="1" dirty="0"/>
              <a:t>Writing Journey Unit- </a:t>
            </a:r>
            <a:r>
              <a:rPr lang="en-GB" sz="1400" dirty="0"/>
              <a:t>Narrative: Characterisation</a:t>
            </a:r>
          </a:p>
        </p:txBody>
      </p:sp>
      <p:sp>
        <p:nvSpPr>
          <p:cNvPr id="18" name="TextBox 17">
            <a:extLst>
              <a:ext uri="{FF2B5EF4-FFF2-40B4-BE49-F238E27FC236}">
                <a16:creationId xmlns:a16="http://schemas.microsoft.com/office/drawing/2014/main" id="{4405EEB7-143A-42F9-B491-60DBA30B31AA}"/>
              </a:ext>
            </a:extLst>
          </p:cNvPr>
          <p:cNvSpPr txBox="1"/>
          <p:nvPr/>
        </p:nvSpPr>
        <p:spPr>
          <a:xfrm>
            <a:off x="2223097" y="1488787"/>
            <a:ext cx="2012901" cy="738664"/>
          </a:xfrm>
          <a:prstGeom prst="rect">
            <a:avLst/>
          </a:prstGeom>
          <a:noFill/>
        </p:spPr>
        <p:txBody>
          <a:bodyPr wrap="square" rtlCol="0">
            <a:spAutoFit/>
          </a:bodyPr>
          <a:lstStyle/>
          <a:p>
            <a:r>
              <a:rPr lang="en-GB" sz="1400" b="1" dirty="0"/>
              <a:t>Writing Journey Unit- </a:t>
            </a:r>
            <a:r>
              <a:rPr lang="en-GB" sz="1400" dirty="0"/>
              <a:t>Narrative: Characterisation</a:t>
            </a:r>
          </a:p>
        </p:txBody>
      </p:sp>
      <p:sp>
        <p:nvSpPr>
          <p:cNvPr id="19" name="TextBox 18">
            <a:extLst>
              <a:ext uri="{FF2B5EF4-FFF2-40B4-BE49-F238E27FC236}">
                <a16:creationId xmlns:a16="http://schemas.microsoft.com/office/drawing/2014/main" id="{BEDDB067-701C-43BC-82D9-7B95862C03C7}"/>
              </a:ext>
            </a:extLst>
          </p:cNvPr>
          <p:cNvSpPr txBox="1"/>
          <p:nvPr/>
        </p:nvSpPr>
        <p:spPr>
          <a:xfrm>
            <a:off x="4299258" y="1455851"/>
            <a:ext cx="2012901" cy="738664"/>
          </a:xfrm>
          <a:prstGeom prst="rect">
            <a:avLst/>
          </a:prstGeom>
          <a:noFill/>
        </p:spPr>
        <p:txBody>
          <a:bodyPr wrap="square" rtlCol="0">
            <a:spAutoFit/>
          </a:bodyPr>
          <a:lstStyle/>
          <a:p>
            <a:r>
              <a:rPr lang="en-GB" sz="1400" b="1" dirty="0"/>
              <a:t>Writing Journey Unit- </a:t>
            </a:r>
            <a:r>
              <a:rPr lang="en-GB" sz="1400" dirty="0"/>
              <a:t>Narrative: Characterisation</a:t>
            </a:r>
          </a:p>
        </p:txBody>
      </p:sp>
      <p:cxnSp>
        <p:nvCxnSpPr>
          <p:cNvPr id="20" name="Straight Arrow Connector 19">
            <a:extLst>
              <a:ext uri="{FF2B5EF4-FFF2-40B4-BE49-F238E27FC236}">
                <a16:creationId xmlns:a16="http://schemas.microsoft.com/office/drawing/2014/main" id="{738BFEAD-711D-45BC-B9C9-2EF3B338BD2B}"/>
              </a:ext>
            </a:extLst>
          </p:cNvPr>
          <p:cNvCxnSpPr/>
          <p:nvPr/>
        </p:nvCxnSpPr>
        <p:spPr>
          <a:xfrm>
            <a:off x="258655" y="2264028"/>
            <a:ext cx="583734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210D9F1-46CE-4C7D-A67D-9C3FE882D5B0}"/>
              </a:ext>
            </a:extLst>
          </p:cNvPr>
          <p:cNvSpPr txBox="1"/>
          <p:nvPr/>
        </p:nvSpPr>
        <p:spPr>
          <a:xfrm>
            <a:off x="2226190" y="2286082"/>
            <a:ext cx="2079086" cy="276999"/>
          </a:xfrm>
          <a:prstGeom prst="rect">
            <a:avLst/>
          </a:prstGeom>
          <a:noFill/>
        </p:spPr>
        <p:txBody>
          <a:bodyPr wrap="square" rtlCol="0">
            <a:spAutoFit/>
          </a:bodyPr>
          <a:lstStyle/>
          <a:p>
            <a:r>
              <a:rPr lang="en-GB" sz="1200" b="1" dirty="0">
                <a:solidFill>
                  <a:srgbClr val="FF0000"/>
                </a:solidFill>
              </a:rPr>
              <a:t>Unit lasts (for e.g.) 3 weeks</a:t>
            </a:r>
          </a:p>
        </p:txBody>
      </p:sp>
      <p:sp>
        <p:nvSpPr>
          <p:cNvPr id="22" name="TextBox 21">
            <a:extLst>
              <a:ext uri="{FF2B5EF4-FFF2-40B4-BE49-F238E27FC236}">
                <a16:creationId xmlns:a16="http://schemas.microsoft.com/office/drawing/2014/main" id="{977592CA-F092-4DDB-B90D-539FF36BEC93}"/>
              </a:ext>
            </a:extLst>
          </p:cNvPr>
          <p:cNvSpPr txBox="1"/>
          <p:nvPr/>
        </p:nvSpPr>
        <p:spPr>
          <a:xfrm>
            <a:off x="4232788" y="2599626"/>
            <a:ext cx="1964653" cy="461665"/>
          </a:xfrm>
          <a:prstGeom prst="rect">
            <a:avLst/>
          </a:prstGeom>
          <a:noFill/>
        </p:spPr>
        <p:txBody>
          <a:bodyPr vert="horz" wrap="square" rtlCol="0">
            <a:spAutoFit/>
          </a:bodyPr>
          <a:lstStyle/>
          <a:p>
            <a:r>
              <a:rPr lang="en-GB" sz="1200" b="1" dirty="0">
                <a:solidFill>
                  <a:srgbClr val="00B050"/>
                </a:solidFill>
              </a:rPr>
              <a:t>Published piece produced in the last week of the unit</a:t>
            </a:r>
          </a:p>
        </p:txBody>
      </p:sp>
      <p:sp>
        <p:nvSpPr>
          <p:cNvPr id="23" name="Arrow: U-Turn 22">
            <a:extLst>
              <a:ext uri="{FF2B5EF4-FFF2-40B4-BE49-F238E27FC236}">
                <a16:creationId xmlns:a16="http://schemas.microsoft.com/office/drawing/2014/main" id="{B7D9BB9D-7DB6-4123-AD26-510731E8271A}"/>
              </a:ext>
            </a:extLst>
          </p:cNvPr>
          <p:cNvSpPr/>
          <p:nvPr/>
        </p:nvSpPr>
        <p:spPr>
          <a:xfrm flipV="1">
            <a:off x="5559221" y="3194452"/>
            <a:ext cx="5895351" cy="335598"/>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Box 24">
            <a:extLst>
              <a:ext uri="{FF2B5EF4-FFF2-40B4-BE49-F238E27FC236}">
                <a16:creationId xmlns:a16="http://schemas.microsoft.com/office/drawing/2014/main" id="{F431629D-47C6-4A79-8D49-87498CABC94E}"/>
              </a:ext>
            </a:extLst>
          </p:cNvPr>
          <p:cNvSpPr txBox="1"/>
          <p:nvPr/>
        </p:nvSpPr>
        <p:spPr>
          <a:xfrm>
            <a:off x="6119291" y="1460266"/>
            <a:ext cx="2012901" cy="523220"/>
          </a:xfrm>
          <a:prstGeom prst="rect">
            <a:avLst/>
          </a:prstGeom>
          <a:noFill/>
        </p:spPr>
        <p:txBody>
          <a:bodyPr wrap="square" rtlCol="0">
            <a:spAutoFit/>
          </a:bodyPr>
          <a:lstStyle/>
          <a:p>
            <a:r>
              <a:rPr lang="en-GB" sz="1400" b="1" dirty="0"/>
              <a:t>Writing Journey Unit- </a:t>
            </a:r>
            <a:r>
              <a:rPr lang="en-GB" sz="1400" dirty="0"/>
              <a:t>Non Fiction: Explanation</a:t>
            </a:r>
          </a:p>
        </p:txBody>
      </p:sp>
      <p:sp>
        <p:nvSpPr>
          <p:cNvPr id="26" name="TextBox 25">
            <a:extLst>
              <a:ext uri="{FF2B5EF4-FFF2-40B4-BE49-F238E27FC236}">
                <a16:creationId xmlns:a16="http://schemas.microsoft.com/office/drawing/2014/main" id="{BF8F71FF-D3A6-4C30-95E7-E4D2AC27D12A}"/>
              </a:ext>
            </a:extLst>
          </p:cNvPr>
          <p:cNvSpPr txBox="1"/>
          <p:nvPr/>
        </p:nvSpPr>
        <p:spPr>
          <a:xfrm>
            <a:off x="8068931" y="1455851"/>
            <a:ext cx="2012901" cy="523220"/>
          </a:xfrm>
          <a:prstGeom prst="rect">
            <a:avLst/>
          </a:prstGeom>
          <a:noFill/>
        </p:spPr>
        <p:txBody>
          <a:bodyPr wrap="square" rtlCol="0">
            <a:spAutoFit/>
          </a:bodyPr>
          <a:lstStyle/>
          <a:p>
            <a:r>
              <a:rPr lang="en-GB" sz="1400" b="1" dirty="0"/>
              <a:t>Writing Journey Unit- </a:t>
            </a:r>
            <a:r>
              <a:rPr lang="en-GB" sz="1400" dirty="0"/>
              <a:t>Non Fiction: Explanation</a:t>
            </a:r>
          </a:p>
        </p:txBody>
      </p:sp>
      <p:sp>
        <p:nvSpPr>
          <p:cNvPr id="27" name="TextBox 26">
            <a:extLst>
              <a:ext uri="{FF2B5EF4-FFF2-40B4-BE49-F238E27FC236}">
                <a16:creationId xmlns:a16="http://schemas.microsoft.com/office/drawing/2014/main" id="{48755685-BC5B-427B-9650-E583B15692E0}"/>
              </a:ext>
            </a:extLst>
          </p:cNvPr>
          <p:cNvSpPr txBox="1"/>
          <p:nvPr/>
        </p:nvSpPr>
        <p:spPr>
          <a:xfrm>
            <a:off x="10007152" y="1412546"/>
            <a:ext cx="2012901" cy="523220"/>
          </a:xfrm>
          <a:prstGeom prst="rect">
            <a:avLst/>
          </a:prstGeom>
          <a:noFill/>
        </p:spPr>
        <p:txBody>
          <a:bodyPr wrap="square" rtlCol="0">
            <a:spAutoFit/>
          </a:bodyPr>
          <a:lstStyle/>
          <a:p>
            <a:r>
              <a:rPr lang="en-GB" sz="1400" b="1" dirty="0"/>
              <a:t>Writing Journey Unit- </a:t>
            </a:r>
            <a:r>
              <a:rPr lang="en-GB" sz="1400" dirty="0"/>
              <a:t>Non Fiction: Explanation</a:t>
            </a:r>
          </a:p>
        </p:txBody>
      </p:sp>
      <p:sp>
        <p:nvSpPr>
          <p:cNvPr id="24" name="TextBox 23">
            <a:extLst>
              <a:ext uri="{FF2B5EF4-FFF2-40B4-BE49-F238E27FC236}">
                <a16:creationId xmlns:a16="http://schemas.microsoft.com/office/drawing/2014/main" id="{67A7AECD-0E89-461C-99F4-EEFA82B53347}"/>
              </a:ext>
            </a:extLst>
          </p:cNvPr>
          <p:cNvSpPr txBox="1"/>
          <p:nvPr/>
        </p:nvSpPr>
        <p:spPr>
          <a:xfrm>
            <a:off x="6747908" y="3710866"/>
            <a:ext cx="5233982" cy="646331"/>
          </a:xfrm>
          <a:prstGeom prst="rect">
            <a:avLst/>
          </a:prstGeom>
          <a:noFill/>
        </p:spPr>
        <p:txBody>
          <a:bodyPr wrap="square" rtlCol="0">
            <a:spAutoFit/>
          </a:bodyPr>
          <a:lstStyle/>
          <a:p>
            <a:r>
              <a:rPr lang="en-GB" dirty="0"/>
              <a:t>Wait for at least three weeks after the unit to apply the text type in a checkpoint write </a:t>
            </a:r>
          </a:p>
        </p:txBody>
      </p:sp>
      <p:sp>
        <p:nvSpPr>
          <p:cNvPr id="30" name="TextBox 29">
            <a:extLst>
              <a:ext uri="{FF2B5EF4-FFF2-40B4-BE49-F238E27FC236}">
                <a16:creationId xmlns:a16="http://schemas.microsoft.com/office/drawing/2014/main" id="{6A023EFB-4826-40BB-8DA2-6128AD86454F}"/>
              </a:ext>
            </a:extLst>
          </p:cNvPr>
          <p:cNvSpPr txBox="1"/>
          <p:nvPr/>
        </p:nvSpPr>
        <p:spPr>
          <a:xfrm>
            <a:off x="2159836" y="3158172"/>
            <a:ext cx="1964653" cy="1015663"/>
          </a:xfrm>
          <a:prstGeom prst="rect">
            <a:avLst/>
          </a:prstGeom>
          <a:noFill/>
        </p:spPr>
        <p:txBody>
          <a:bodyPr vert="horz" wrap="square" rtlCol="0">
            <a:spAutoFit/>
          </a:bodyPr>
          <a:lstStyle/>
          <a:p>
            <a:pPr algn="ctr"/>
            <a:r>
              <a:rPr lang="en-GB" sz="1200" b="1" dirty="0">
                <a:solidFill>
                  <a:srgbClr val="7030A0"/>
                </a:solidFill>
              </a:rPr>
              <a:t>One lesson of this week used as a checkpoint write to consolidate learning from a previous writing journey </a:t>
            </a:r>
          </a:p>
        </p:txBody>
      </p:sp>
      <p:cxnSp>
        <p:nvCxnSpPr>
          <p:cNvPr id="31" name="Straight Arrow Connector 30">
            <a:extLst>
              <a:ext uri="{FF2B5EF4-FFF2-40B4-BE49-F238E27FC236}">
                <a16:creationId xmlns:a16="http://schemas.microsoft.com/office/drawing/2014/main" id="{48FCF895-60D3-4AC9-8595-037889E4624A}"/>
              </a:ext>
            </a:extLst>
          </p:cNvPr>
          <p:cNvCxnSpPr/>
          <p:nvPr/>
        </p:nvCxnSpPr>
        <p:spPr>
          <a:xfrm>
            <a:off x="6160996" y="2264028"/>
            <a:ext cx="583734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8C80173-56AF-4590-B810-AC2BD2090CF8}"/>
              </a:ext>
            </a:extLst>
          </p:cNvPr>
          <p:cNvSpPr txBox="1"/>
          <p:nvPr/>
        </p:nvSpPr>
        <p:spPr>
          <a:xfrm>
            <a:off x="8043501" y="2268550"/>
            <a:ext cx="2079086" cy="276999"/>
          </a:xfrm>
          <a:prstGeom prst="rect">
            <a:avLst/>
          </a:prstGeom>
          <a:noFill/>
        </p:spPr>
        <p:txBody>
          <a:bodyPr wrap="square" rtlCol="0">
            <a:spAutoFit/>
          </a:bodyPr>
          <a:lstStyle/>
          <a:p>
            <a:r>
              <a:rPr lang="en-GB" sz="1200" b="1" dirty="0">
                <a:solidFill>
                  <a:srgbClr val="FF0000"/>
                </a:solidFill>
              </a:rPr>
              <a:t>Unit lasts (for e.g.) 3 weeks</a:t>
            </a:r>
          </a:p>
        </p:txBody>
      </p:sp>
      <p:pic>
        <p:nvPicPr>
          <p:cNvPr id="2" name="Audio 1">
            <a:hlinkClick r:id="" action="ppaction://media"/>
            <a:extLst>
              <a:ext uri="{FF2B5EF4-FFF2-40B4-BE49-F238E27FC236}">
                <a16:creationId xmlns:a16="http://schemas.microsoft.com/office/drawing/2014/main" id="{885C8436-5D1C-4E38-8B1B-30659B4363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48360573"/>
      </p:ext>
    </p:extLst>
  </p:cSld>
  <p:clrMapOvr>
    <a:masterClrMapping/>
  </p:clrMapOvr>
  <mc:AlternateContent xmlns:mc="http://schemas.openxmlformats.org/markup-compatibility/2006">
    <mc:Choice xmlns:p14="http://schemas.microsoft.com/office/powerpoint/2010/main" Requires="p14">
      <p:transition spd="slow" p14:dur="2000" advTm="36247"/>
    </mc:Choice>
    <mc:Fallback>
      <p:transition spd="slow" advTm="3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5AC537-68ED-4DB6-92AA-688D4E11271C}"/>
              </a:ext>
            </a:extLst>
          </p:cNvPr>
          <p:cNvPicPr>
            <a:picLocks noChangeAspect="1"/>
          </p:cNvPicPr>
          <p:nvPr/>
        </p:nvPicPr>
        <p:blipFill>
          <a:blip r:embed="rId4"/>
          <a:stretch>
            <a:fillRect/>
          </a:stretch>
        </p:blipFill>
        <p:spPr>
          <a:xfrm>
            <a:off x="138697" y="2925486"/>
            <a:ext cx="4004788" cy="2125618"/>
          </a:xfrm>
          <a:prstGeom prst="rect">
            <a:avLst/>
          </a:prstGeom>
        </p:spPr>
      </p:pic>
      <p:pic>
        <p:nvPicPr>
          <p:cNvPr id="5" name="Picture 4">
            <a:extLst>
              <a:ext uri="{FF2B5EF4-FFF2-40B4-BE49-F238E27FC236}">
                <a16:creationId xmlns:a16="http://schemas.microsoft.com/office/drawing/2014/main" id="{C45B33F3-F568-477F-BDEF-7143EF5DE38F}"/>
              </a:ext>
            </a:extLst>
          </p:cNvPr>
          <p:cNvPicPr>
            <a:picLocks noChangeAspect="1"/>
          </p:cNvPicPr>
          <p:nvPr/>
        </p:nvPicPr>
        <p:blipFill>
          <a:blip r:embed="rId5"/>
          <a:stretch>
            <a:fillRect/>
          </a:stretch>
        </p:blipFill>
        <p:spPr>
          <a:xfrm>
            <a:off x="138697" y="1029946"/>
            <a:ext cx="9399266" cy="1688840"/>
          </a:xfrm>
          <a:prstGeom prst="rect">
            <a:avLst/>
          </a:prstGeom>
        </p:spPr>
      </p:pic>
      <p:sp>
        <p:nvSpPr>
          <p:cNvPr id="7" name="TextBox 6">
            <a:extLst>
              <a:ext uri="{FF2B5EF4-FFF2-40B4-BE49-F238E27FC236}">
                <a16:creationId xmlns:a16="http://schemas.microsoft.com/office/drawing/2014/main" id="{E1A4E11B-2BAD-4652-B7C6-ACE73EC393D4}"/>
              </a:ext>
            </a:extLst>
          </p:cNvPr>
          <p:cNvSpPr txBox="1"/>
          <p:nvPr/>
        </p:nvSpPr>
        <p:spPr>
          <a:xfrm>
            <a:off x="4731798" y="2918828"/>
            <a:ext cx="7111014" cy="1754326"/>
          </a:xfrm>
          <a:prstGeom prst="rect">
            <a:avLst/>
          </a:prstGeom>
          <a:noFill/>
          <a:ln>
            <a:solidFill>
              <a:srgbClr val="0070C0"/>
            </a:solidFill>
          </a:ln>
        </p:spPr>
        <p:txBody>
          <a:bodyPr wrap="square" rtlCol="0">
            <a:spAutoFit/>
          </a:bodyPr>
          <a:lstStyle/>
          <a:p>
            <a:r>
              <a:rPr lang="en-GB" b="1" dirty="0">
                <a:solidFill>
                  <a:srgbClr val="0070C0"/>
                </a:solidFill>
              </a:rPr>
              <a:t>To inform when to plan your checkpoint writes, think numbers 9 and 10 of </a:t>
            </a:r>
            <a:r>
              <a:rPr lang="en-GB" b="1" dirty="0" err="1">
                <a:solidFill>
                  <a:srgbClr val="0070C0"/>
                </a:solidFill>
              </a:rPr>
              <a:t>Rosenshine’s</a:t>
            </a:r>
            <a:r>
              <a:rPr lang="en-GB" b="1" dirty="0">
                <a:solidFill>
                  <a:srgbClr val="0070C0"/>
                </a:solidFill>
              </a:rPr>
              <a:t> Principles of Instruction (above)</a:t>
            </a:r>
          </a:p>
          <a:p>
            <a:endParaRPr lang="en-GB" b="1" dirty="0">
              <a:solidFill>
                <a:srgbClr val="0070C0"/>
              </a:solidFill>
            </a:endParaRPr>
          </a:p>
          <a:p>
            <a:r>
              <a:rPr lang="en-GB" b="1" dirty="0">
                <a:solidFill>
                  <a:srgbClr val="0070C0"/>
                </a:solidFill>
              </a:rPr>
              <a:t>AND</a:t>
            </a:r>
          </a:p>
          <a:p>
            <a:endParaRPr lang="en-GB" b="1" dirty="0">
              <a:solidFill>
                <a:srgbClr val="0070C0"/>
              </a:solidFill>
            </a:endParaRPr>
          </a:p>
          <a:p>
            <a:r>
              <a:rPr lang="en-GB" b="1" dirty="0">
                <a:solidFill>
                  <a:srgbClr val="0070C0"/>
                </a:solidFill>
              </a:rPr>
              <a:t>Element 5 of Dimension 4 of the ‘Great Teaching Toolkit’ (left)</a:t>
            </a:r>
          </a:p>
        </p:txBody>
      </p:sp>
      <p:sp>
        <p:nvSpPr>
          <p:cNvPr id="8" name="Rectangle 7">
            <a:extLst>
              <a:ext uri="{FF2B5EF4-FFF2-40B4-BE49-F238E27FC236}">
                <a16:creationId xmlns:a16="http://schemas.microsoft.com/office/drawing/2014/main" id="{FDFF49C7-C9B7-4DE7-AD3D-F75E6DC0887D}"/>
              </a:ext>
            </a:extLst>
          </p:cNvPr>
          <p:cNvSpPr/>
          <p:nvPr/>
        </p:nvSpPr>
        <p:spPr>
          <a:xfrm>
            <a:off x="503941" y="228118"/>
            <a:ext cx="1882438" cy="595932"/>
          </a:xfrm>
          <a:prstGeom prst="rect">
            <a:avLst/>
          </a:prstGeom>
        </p:spPr>
        <p:txBody>
          <a:bodyPr wrap="none">
            <a:spAutoFit/>
          </a:bodyPr>
          <a:lstStyle/>
          <a:p>
            <a:pPr>
              <a:lnSpc>
                <a:spcPct val="107000"/>
              </a:lnSpc>
              <a:spcAft>
                <a:spcPts val="800"/>
              </a:spcAft>
            </a:pPr>
            <a:r>
              <a:rPr lang="en-GB" sz="32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Structure: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94795E9-F338-4446-AA08-8304B785870A}"/>
              </a:ext>
            </a:extLst>
          </p:cNvPr>
          <p:cNvSpPr/>
          <p:nvPr/>
        </p:nvSpPr>
        <p:spPr>
          <a:xfrm>
            <a:off x="2554267" y="236379"/>
            <a:ext cx="1393330"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When?</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E8CA7EA2-8870-44E2-80E2-31167EDE54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7789659"/>
      </p:ext>
    </p:extLst>
  </p:cSld>
  <p:clrMapOvr>
    <a:masterClrMapping/>
  </p:clrMapOvr>
  <mc:AlternateContent xmlns:mc="http://schemas.openxmlformats.org/markup-compatibility/2006">
    <mc:Choice xmlns:p14="http://schemas.microsoft.com/office/powerpoint/2010/main" Requires="p14">
      <p:transition spd="slow" p14:dur="2000" advTm="36727"/>
    </mc:Choice>
    <mc:Fallback>
      <p:transition spd="slow" advTm="36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DF6DA2-E929-41A1-9FD5-2A18465EB1D2}"/>
              </a:ext>
            </a:extLst>
          </p:cNvPr>
          <p:cNvSpPr/>
          <p:nvPr/>
        </p:nvSpPr>
        <p:spPr>
          <a:xfrm>
            <a:off x="503941" y="228118"/>
            <a:ext cx="1882438" cy="595932"/>
          </a:xfrm>
          <a:prstGeom prst="rect">
            <a:avLst/>
          </a:prstGeom>
        </p:spPr>
        <p:txBody>
          <a:bodyPr wrap="none">
            <a:spAutoFit/>
          </a:bodyPr>
          <a:lstStyle/>
          <a:p>
            <a:pPr>
              <a:lnSpc>
                <a:spcPct val="107000"/>
              </a:lnSpc>
              <a:spcAft>
                <a:spcPts val="800"/>
              </a:spcAft>
            </a:pPr>
            <a:r>
              <a:rPr lang="en-GB" sz="32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Structure: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3385338-174E-46F7-97ED-0D0B4776E766}"/>
              </a:ext>
            </a:extLst>
          </p:cNvPr>
          <p:cNvSpPr/>
          <p:nvPr/>
        </p:nvSpPr>
        <p:spPr>
          <a:xfrm>
            <a:off x="2554267" y="236379"/>
            <a:ext cx="3066032"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 Typical Session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71D2E8D-5658-44D2-82C1-969222A91F8A}"/>
              </a:ext>
            </a:extLst>
          </p:cNvPr>
          <p:cNvSpPr txBox="1"/>
          <p:nvPr/>
        </p:nvSpPr>
        <p:spPr>
          <a:xfrm>
            <a:off x="1031289" y="1674674"/>
            <a:ext cx="10129421" cy="1754326"/>
          </a:xfrm>
          <a:prstGeom prst="rect">
            <a:avLst/>
          </a:prstGeom>
          <a:noFill/>
          <a:ln>
            <a:solidFill>
              <a:srgbClr val="0070C0"/>
            </a:solidFill>
          </a:ln>
        </p:spPr>
        <p:txBody>
          <a:bodyPr wrap="square" rtlCol="0">
            <a:spAutoFit/>
          </a:bodyPr>
          <a:lstStyle/>
          <a:p>
            <a:r>
              <a:rPr lang="en-GB" dirty="0"/>
              <a:t>A writing task should never be </a:t>
            </a:r>
            <a:r>
              <a:rPr lang="en-GB" b="1" u="sng" dirty="0"/>
              <a:t>completely</a:t>
            </a:r>
            <a:r>
              <a:rPr lang="en-GB" dirty="0"/>
              <a:t> ‘cold’ </a:t>
            </a:r>
            <a:r>
              <a:rPr lang="en-GB" dirty="0" err="1"/>
              <a:t>i.e</a:t>
            </a:r>
            <a:r>
              <a:rPr lang="en-GB" dirty="0"/>
              <a:t> with no input from the teacher whatsoever.</a:t>
            </a:r>
          </a:p>
          <a:p>
            <a:endParaRPr lang="en-GB" dirty="0"/>
          </a:p>
          <a:p>
            <a:r>
              <a:rPr lang="en-GB" dirty="0"/>
              <a:t>COMPLETE independence means the cognitive load is just too high, with many children simply too overwhelmed to begin.</a:t>
            </a:r>
          </a:p>
          <a:p>
            <a:endParaRPr lang="en-GB" dirty="0"/>
          </a:p>
          <a:p>
            <a:r>
              <a:rPr lang="en-GB" dirty="0"/>
              <a:t>As reflected in statutory guidance, writing is ‘independent’ to a point.</a:t>
            </a:r>
          </a:p>
        </p:txBody>
      </p:sp>
      <p:sp>
        <p:nvSpPr>
          <p:cNvPr id="6" name="Star: 5 Points 5">
            <a:extLst>
              <a:ext uri="{FF2B5EF4-FFF2-40B4-BE49-F238E27FC236}">
                <a16:creationId xmlns:a16="http://schemas.microsoft.com/office/drawing/2014/main" id="{9A04CE9F-23BA-4987-86E2-E8906E407D0E}"/>
              </a:ext>
            </a:extLst>
          </p:cNvPr>
          <p:cNvSpPr/>
          <p:nvPr/>
        </p:nvSpPr>
        <p:spPr>
          <a:xfrm>
            <a:off x="727969" y="1125061"/>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3226768C-9780-4373-A778-F55F287ABE89}"/>
              </a:ext>
            </a:extLst>
          </p:cNvPr>
          <p:cNvSpPr/>
          <p:nvPr/>
        </p:nvSpPr>
        <p:spPr>
          <a:xfrm>
            <a:off x="736848" y="3550082"/>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97ECCC4E-D454-4593-95F0-FBE869565ACE}"/>
              </a:ext>
            </a:extLst>
          </p:cNvPr>
          <p:cNvSpPr/>
          <p:nvPr/>
        </p:nvSpPr>
        <p:spPr>
          <a:xfrm>
            <a:off x="10966878" y="1125061"/>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tar: 5 Points 8">
            <a:extLst>
              <a:ext uri="{FF2B5EF4-FFF2-40B4-BE49-F238E27FC236}">
                <a16:creationId xmlns:a16="http://schemas.microsoft.com/office/drawing/2014/main" id="{0F34B2C4-377C-4518-80BE-6E84692091E3}"/>
              </a:ext>
            </a:extLst>
          </p:cNvPr>
          <p:cNvSpPr/>
          <p:nvPr/>
        </p:nvSpPr>
        <p:spPr>
          <a:xfrm>
            <a:off x="10975757" y="3550082"/>
            <a:ext cx="479395" cy="470516"/>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91E23F-4D61-4A64-B4A6-1816D8446AA5}"/>
              </a:ext>
            </a:extLst>
          </p:cNvPr>
          <p:cNvSpPr txBox="1"/>
          <p:nvPr/>
        </p:nvSpPr>
        <p:spPr>
          <a:xfrm>
            <a:off x="102092" y="4279624"/>
            <a:ext cx="11987814" cy="2031325"/>
          </a:xfrm>
          <a:prstGeom prst="rect">
            <a:avLst/>
          </a:prstGeom>
          <a:noFill/>
          <a:ln>
            <a:solidFill>
              <a:srgbClr val="0070C0"/>
            </a:solidFill>
          </a:ln>
        </p:spPr>
        <p:txBody>
          <a:bodyPr wrap="square" rtlCol="0">
            <a:spAutoFit/>
          </a:bodyPr>
          <a:lstStyle/>
          <a:p>
            <a:r>
              <a:rPr lang="en-GB" dirty="0"/>
              <a:t>The checkpoint writes should aim to:</a:t>
            </a:r>
          </a:p>
          <a:p>
            <a:r>
              <a:rPr lang="en-GB" dirty="0"/>
              <a:t>-Strike a balance between independence (where children have the chance to use their own ideas, enact some of their own choices, be innovative and apply prior learning) and providing sufficient structure so they feel supported and confident to make a start.</a:t>
            </a:r>
          </a:p>
          <a:p>
            <a:endParaRPr lang="en-GB" dirty="0"/>
          </a:p>
          <a:p>
            <a:r>
              <a:rPr lang="en-GB" dirty="0"/>
              <a:t>-A key intended outcome of a checkpoint write is to maximise motivation towards writing</a:t>
            </a:r>
          </a:p>
          <a:p>
            <a:r>
              <a:rPr lang="en-GB" dirty="0"/>
              <a:t>	</a:t>
            </a:r>
            <a:r>
              <a:rPr lang="en-GB" b="1" dirty="0">
                <a:solidFill>
                  <a:srgbClr val="FF0000"/>
                </a:solidFill>
              </a:rPr>
              <a:t>There is considerable evidence that motivation is a critical precursor to quality writing across all levels of attainment</a:t>
            </a:r>
            <a:r>
              <a:rPr lang="en-GB" dirty="0"/>
              <a:t>	</a:t>
            </a:r>
          </a:p>
        </p:txBody>
      </p:sp>
      <p:pic>
        <p:nvPicPr>
          <p:cNvPr id="5" name="Audio 4">
            <a:hlinkClick r:id="" action="ppaction://media"/>
            <a:extLst>
              <a:ext uri="{FF2B5EF4-FFF2-40B4-BE49-F238E27FC236}">
                <a16:creationId xmlns:a16="http://schemas.microsoft.com/office/drawing/2014/main" id="{03D5955B-7D70-4BC1-826F-CC4B88EAB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43547464"/>
      </p:ext>
    </p:extLst>
  </p:cSld>
  <p:clrMapOvr>
    <a:masterClrMapping/>
  </p:clrMapOvr>
  <mc:AlternateContent xmlns:mc="http://schemas.openxmlformats.org/markup-compatibility/2006">
    <mc:Choice xmlns:p14="http://schemas.microsoft.com/office/powerpoint/2010/main" Requires="p14">
      <p:transition spd="slow" p14:dur="2000" advTm="87459"/>
    </mc:Choice>
    <mc:Fallback>
      <p:transition spd="slow" advTm="8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329BBF-F3BF-4D01-89AE-DFD3DE79B23F}"/>
              </a:ext>
            </a:extLst>
          </p:cNvPr>
          <p:cNvSpPr/>
          <p:nvPr/>
        </p:nvSpPr>
        <p:spPr>
          <a:xfrm>
            <a:off x="426346" y="-57641"/>
            <a:ext cx="1882438" cy="595932"/>
          </a:xfrm>
          <a:prstGeom prst="rect">
            <a:avLst/>
          </a:prstGeom>
        </p:spPr>
        <p:txBody>
          <a:bodyPr wrap="none">
            <a:spAutoFit/>
          </a:bodyPr>
          <a:lstStyle/>
          <a:p>
            <a:pPr>
              <a:lnSpc>
                <a:spcPct val="107000"/>
              </a:lnSpc>
              <a:spcAft>
                <a:spcPts val="800"/>
              </a:spcAft>
            </a:pPr>
            <a:r>
              <a:rPr lang="en-GB" sz="32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Structure:</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7635BAD-38B5-48C6-A69B-320B9853BB54}"/>
              </a:ext>
            </a:extLst>
          </p:cNvPr>
          <p:cNvSpPr/>
          <p:nvPr/>
        </p:nvSpPr>
        <p:spPr>
          <a:xfrm>
            <a:off x="2412225" y="-20687"/>
            <a:ext cx="3066032" cy="595932"/>
          </a:xfrm>
          <a:prstGeom prst="rect">
            <a:avLst/>
          </a:prstGeom>
        </p:spPr>
        <p:txBody>
          <a:bodyPr wrap="none">
            <a:spAutoFit/>
          </a:bodyPr>
          <a:lstStyle/>
          <a:p>
            <a:pPr>
              <a:lnSpc>
                <a:spcPct val="107000"/>
              </a:lnSpc>
              <a:spcAft>
                <a:spcPts val="800"/>
              </a:spcAft>
            </a:pPr>
            <a:r>
              <a:rPr lang="en-GB"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 Typical Session</a:t>
            </a:r>
            <a:endParaRPr lang="en-GB" sz="3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D92C2F6-2F95-4F55-9BE8-5050A6F4F597}"/>
              </a:ext>
            </a:extLst>
          </p:cNvPr>
          <p:cNvSpPr txBox="1"/>
          <p:nvPr/>
        </p:nvSpPr>
        <p:spPr>
          <a:xfrm>
            <a:off x="257670" y="1028343"/>
            <a:ext cx="11339307" cy="4524315"/>
          </a:xfrm>
          <a:prstGeom prst="rect">
            <a:avLst/>
          </a:prstGeom>
          <a:noFill/>
          <a:ln>
            <a:solidFill>
              <a:srgbClr val="0070C0"/>
            </a:solidFill>
          </a:ln>
        </p:spPr>
        <p:txBody>
          <a:bodyPr wrap="square" rtlCol="0">
            <a:spAutoFit/>
          </a:bodyPr>
          <a:lstStyle/>
          <a:p>
            <a:r>
              <a:rPr lang="en-GB" dirty="0"/>
              <a:t>-</a:t>
            </a:r>
            <a:r>
              <a:rPr lang="en-GB" b="1" u="sng" dirty="0"/>
              <a:t>The stimulus </a:t>
            </a:r>
            <a:r>
              <a:rPr lang="en-GB" dirty="0"/>
              <a:t>(Making the subject engaging, motivating and something that the children know about).</a:t>
            </a:r>
          </a:p>
          <a:p>
            <a:r>
              <a:rPr lang="en-GB" dirty="0"/>
              <a:t>		-This could be based on information gained from another curriculum area.</a:t>
            </a:r>
          </a:p>
          <a:p>
            <a:r>
              <a:rPr lang="en-GB" dirty="0"/>
              <a:t>		-This helps children apply knowledge in new contexts, creating links to other curriculum areas.</a:t>
            </a:r>
          </a:p>
          <a:p>
            <a:r>
              <a:rPr lang="en-GB" dirty="0"/>
              <a:t>		-Generally, ensure children have ideas, relating to the content, to then use in their writing.</a:t>
            </a:r>
          </a:p>
          <a:p>
            <a:endParaRPr lang="en-GB" dirty="0"/>
          </a:p>
          <a:p>
            <a:r>
              <a:rPr lang="en-GB" b="1" u="sng" dirty="0"/>
              <a:t>-Warming up to the text</a:t>
            </a:r>
          </a:p>
          <a:p>
            <a:r>
              <a:rPr lang="en-GB" dirty="0"/>
              <a:t>		-Briefly exposing the children to the text type once again.</a:t>
            </a:r>
          </a:p>
          <a:p>
            <a:r>
              <a:rPr lang="en-GB" dirty="0"/>
              <a:t>		-See if the children can remember what the purpose, style and features of the text are.</a:t>
            </a:r>
          </a:p>
          <a:p>
            <a:r>
              <a:rPr lang="en-GB" dirty="0"/>
              <a:t>		-Children should not be ‘</a:t>
            </a:r>
            <a:r>
              <a:rPr lang="en-GB" dirty="0" err="1"/>
              <a:t>magpieing</a:t>
            </a:r>
            <a:r>
              <a:rPr lang="en-GB" dirty="0"/>
              <a:t>’ phrases from here, although this may well have happened during a 			previous writing journey.</a:t>
            </a:r>
          </a:p>
          <a:p>
            <a:r>
              <a:rPr lang="en-GB" dirty="0"/>
              <a:t>		</a:t>
            </a:r>
          </a:p>
          <a:p>
            <a:r>
              <a:rPr lang="en-GB" b="1" u="sng" dirty="0"/>
              <a:t>-Loose Success Criteria</a:t>
            </a:r>
          </a:p>
          <a:p>
            <a:r>
              <a:rPr lang="en-GB" dirty="0"/>
              <a:t>		-Using success criteria does not mean that a pupil’s writing is not independent, providing they are limited to 			describing the task and the intended overall purpose and effect of the writing, rather than modelling or over-		scaffolding the expected outcome.</a:t>
            </a:r>
          </a:p>
          <a:p>
            <a:r>
              <a:rPr lang="en-GB" dirty="0"/>
              <a:t>	</a:t>
            </a:r>
          </a:p>
        </p:txBody>
      </p:sp>
      <p:sp>
        <p:nvSpPr>
          <p:cNvPr id="5" name="Rectangle 4">
            <a:extLst>
              <a:ext uri="{FF2B5EF4-FFF2-40B4-BE49-F238E27FC236}">
                <a16:creationId xmlns:a16="http://schemas.microsoft.com/office/drawing/2014/main" id="{65795947-11AC-4C8E-8788-077B163A3A23}"/>
              </a:ext>
            </a:extLst>
          </p:cNvPr>
          <p:cNvSpPr/>
          <p:nvPr/>
        </p:nvSpPr>
        <p:spPr>
          <a:xfrm>
            <a:off x="557207" y="538291"/>
            <a:ext cx="2899448" cy="369332"/>
          </a:xfrm>
          <a:prstGeom prst="rect">
            <a:avLst/>
          </a:prstGeom>
        </p:spPr>
        <p:txBody>
          <a:bodyPr wrap="none">
            <a:spAutoFit/>
          </a:bodyPr>
          <a:lstStyle/>
          <a:p>
            <a:r>
              <a:rPr lang="en-GB" dirty="0"/>
              <a:t>Any teacher input comes via:</a:t>
            </a:r>
          </a:p>
        </p:txBody>
      </p:sp>
      <p:pic>
        <p:nvPicPr>
          <p:cNvPr id="6" name="Audio 5">
            <a:hlinkClick r:id="" action="ppaction://media"/>
            <a:extLst>
              <a:ext uri="{FF2B5EF4-FFF2-40B4-BE49-F238E27FC236}">
                <a16:creationId xmlns:a16="http://schemas.microsoft.com/office/drawing/2014/main" id="{76034AE2-5D24-4930-8CF4-DD5414A640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3730671"/>
      </p:ext>
    </p:extLst>
  </p:cSld>
  <p:clrMapOvr>
    <a:masterClrMapping/>
  </p:clrMapOvr>
  <mc:AlternateContent xmlns:mc="http://schemas.openxmlformats.org/markup-compatibility/2006">
    <mc:Choice xmlns:p14="http://schemas.microsoft.com/office/powerpoint/2010/main" Requires="p14">
      <p:transition spd="slow" p14:dur="2000" advTm="61464"/>
    </mc:Choice>
    <mc:Fallback>
      <p:transition spd="slow" advTm="61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6"/>
</p:tagLst>
</file>

<file path=ppt/tags/tag2.xml><?xml version="1.0" encoding="utf-8"?>
<p:tagLst xmlns:a="http://schemas.openxmlformats.org/drawingml/2006/main" xmlns:r="http://schemas.openxmlformats.org/officeDocument/2006/relationships" xmlns:p="http://schemas.openxmlformats.org/presentationml/2006/main">
  <p:tag name="TIMING" val="|19.3|12.6"/>
</p:tagLst>
</file>

<file path=ppt/tags/tag3.xml><?xml version="1.0" encoding="utf-8"?>
<p:tagLst xmlns:a="http://schemas.openxmlformats.org/drawingml/2006/main" xmlns:r="http://schemas.openxmlformats.org/officeDocument/2006/relationships" xmlns:p="http://schemas.openxmlformats.org/presentationml/2006/main">
  <p:tag name="TIMING" val="|9.6|9.9"/>
</p:tagLst>
</file>

<file path=ppt/tags/tag4.xml><?xml version="1.0" encoding="utf-8"?>
<p:tagLst xmlns:a="http://schemas.openxmlformats.org/drawingml/2006/main" xmlns:r="http://schemas.openxmlformats.org/officeDocument/2006/relationships" xmlns:p="http://schemas.openxmlformats.org/presentationml/2006/main">
  <p:tag name="TIMING" val="|15.6|6.3"/>
</p:tagLst>
</file>

<file path=ppt/tags/tag5.xml><?xml version="1.0" encoding="utf-8"?>
<p:tagLst xmlns:a="http://schemas.openxmlformats.org/drawingml/2006/main" xmlns:r="http://schemas.openxmlformats.org/officeDocument/2006/relationships" xmlns:p="http://schemas.openxmlformats.org/presentationml/2006/main">
  <p:tag name="TIMING" val="|2.1|0.8|0.5|0.4|0.4"/>
</p:tagLst>
</file>

<file path=ppt/tags/tag6.xml><?xml version="1.0" encoding="utf-8"?>
<p:tagLst xmlns:a="http://schemas.openxmlformats.org/drawingml/2006/main" xmlns:r="http://schemas.openxmlformats.org/officeDocument/2006/relationships" xmlns:p="http://schemas.openxmlformats.org/presentationml/2006/main">
  <p:tag name="TIMING" val="|6.7|26|16.3"/>
</p:tagLst>
</file>

<file path=ppt/tags/tag7.xml><?xml version="1.0" encoding="utf-8"?>
<p:tagLst xmlns:a="http://schemas.openxmlformats.org/drawingml/2006/main" xmlns:r="http://schemas.openxmlformats.org/officeDocument/2006/relationships" xmlns:p="http://schemas.openxmlformats.org/presentationml/2006/main">
  <p:tag name="TIMING" val="|30.5|13.3|2.1"/>
</p:tagLst>
</file>

<file path=ppt/tags/tag8.xml><?xml version="1.0" encoding="utf-8"?>
<p:tagLst xmlns:a="http://schemas.openxmlformats.org/drawingml/2006/main" xmlns:r="http://schemas.openxmlformats.org/officeDocument/2006/relationships" xmlns:p="http://schemas.openxmlformats.org/presentationml/2006/main">
  <p:tag name="TIMING" val="|4.4"/>
</p:tagLst>
</file>

<file path=ppt/tags/tag9.xml><?xml version="1.0" encoding="utf-8"?>
<p:tagLst xmlns:a="http://schemas.openxmlformats.org/drawingml/2006/main" xmlns:r="http://schemas.openxmlformats.org/officeDocument/2006/relationships" xmlns:p="http://schemas.openxmlformats.org/presentationml/2006/main">
  <p:tag name="TIMING" val="|9.7|7|13.7|5.6|2.9|15.7"/>
</p:tagLst>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7555a0d-cddd-4f17-b470-127ab24496b3" xsi:nil="true"/>
    <lcf76f155ced4ddcb4097134ff3c332f xmlns="a5e742ad-81b1-42e0-be43-9483076b4056">
      <Terms xmlns="http://schemas.microsoft.com/office/infopath/2007/PartnerControls"/>
    </lcf76f155ced4ddcb4097134ff3c332f>
    <_dlc_DocId xmlns="27555a0d-cddd-4f17-b470-127ab24496b3">T73MNCJEYYRU-1575454833-228350</_dlc_DocId>
    <_dlc_DocIdUrl xmlns="27555a0d-cddd-4f17-b470-127ab24496b3">
      <Url>https://epatrust.sharepoint.com/sites/EPA-StaffSharedAreas/_layouts/15/DocIdRedir.aspx?ID=T73MNCJEYYRU-1575454833-228350</Url>
      <Description>T73MNCJEYYRU-1575454833-228350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3B29B622B571439C9C74F993ED2DB3" ma:contentTypeVersion="15" ma:contentTypeDescription="Create a new document." ma:contentTypeScope="" ma:versionID="73ed32577130be9e8193f661ba0f7a3d">
  <xsd:schema xmlns:xsd="http://www.w3.org/2001/XMLSchema" xmlns:xs="http://www.w3.org/2001/XMLSchema" xmlns:p="http://schemas.microsoft.com/office/2006/metadata/properties" xmlns:ns2="27555a0d-cddd-4f17-b470-127ab24496b3" xmlns:ns3="a5e742ad-81b1-42e0-be43-9483076b4056" targetNamespace="http://schemas.microsoft.com/office/2006/metadata/properties" ma:root="true" ma:fieldsID="d79dd316a935871bf672b30424f24d5e" ns2:_="" ns3:_="">
    <xsd:import namespace="27555a0d-cddd-4f17-b470-127ab24496b3"/>
    <xsd:import namespace="a5e742ad-81b1-42e0-be43-9483076b4056"/>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MediaServiceLocatio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2:SharedWithUsers" minOccurs="0"/>
                <xsd:element ref="ns2:SharedWithDetail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555a0d-cddd-4f17-b470-127ab24496b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1ffb21f6-bfb4-4eb5-8e95-e4fd527a9219}" ma:internalName="TaxCatchAll" ma:showField="CatchAllData" ma:web="27555a0d-cddd-4f17-b470-127ab24496b3">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e742ad-81b1-42e0-be43-9483076b40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d26bf55-efd0-4526-8113-54329d9458f7"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4A3C87A-F493-4321-8CC5-A0246C8F575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7b07182f-6847-4af7-b051-c9904057f0f7"/>
    <ds:schemaRef ds:uri="25fc5f31-dd25-4203-b4c2-14b042e4ecf5"/>
    <ds:schemaRef ds:uri="http://www.w3.org/XML/1998/namespace"/>
    <ds:schemaRef ds:uri="http://purl.org/dc/dcmitype/"/>
  </ds:schemaRefs>
</ds:datastoreItem>
</file>

<file path=customXml/itemProps2.xml><?xml version="1.0" encoding="utf-8"?>
<ds:datastoreItem xmlns:ds="http://schemas.openxmlformats.org/officeDocument/2006/customXml" ds:itemID="{F785E11E-DB45-478E-A279-8C7E29AEA028}"/>
</file>

<file path=customXml/itemProps3.xml><?xml version="1.0" encoding="utf-8"?>
<ds:datastoreItem xmlns:ds="http://schemas.openxmlformats.org/officeDocument/2006/customXml" ds:itemID="{90435C9F-DE25-4F42-BB59-52E8D9A02FDA}">
  <ds:schemaRefs>
    <ds:schemaRef ds:uri="http://schemas.microsoft.com/sharepoint/v3/contenttype/forms"/>
  </ds:schemaRefs>
</ds:datastoreItem>
</file>

<file path=customXml/itemProps4.xml><?xml version="1.0" encoding="utf-8"?>
<ds:datastoreItem xmlns:ds="http://schemas.openxmlformats.org/officeDocument/2006/customXml" ds:itemID="{CFB96C33-424A-4E9B-887C-455933AF887D}"/>
</file>

<file path=docProps/app.xml><?xml version="1.0" encoding="utf-8"?>
<Properties xmlns="http://schemas.openxmlformats.org/officeDocument/2006/extended-properties" xmlns:vt="http://schemas.openxmlformats.org/officeDocument/2006/docPropsVTypes">
  <Template>Default Theme</Template>
  <TotalTime>43101</TotalTime>
  <Words>2584</Words>
  <Application>Microsoft Office PowerPoint</Application>
  <PresentationFormat>Widescreen</PresentationFormat>
  <Paragraphs>219</Paragraphs>
  <Slides>25</Slides>
  <Notes>0</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Calibri</vt:lpstr>
      <vt:lpstr>Calibri Light</vt:lpstr>
      <vt:lpstr>Comic Sans MS</vt:lpstr>
      <vt:lpstr>GDS Transport</vt:lpstr>
      <vt:lpstr>Tahoma</vt:lpstr>
      <vt:lpstr>Times New Roman</vt:lpstr>
      <vt:lpstr>Retrospect</vt:lpstr>
      <vt:lpstr>Checkpoint Writes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Long</dc:creator>
  <cp:lastModifiedBy>Mr Long</cp:lastModifiedBy>
  <cp:revision>25</cp:revision>
  <dcterms:created xsi:type="dcterms:W3CDTF">2024-06-16T05:56:38Z</dcterms:created>
  <dcterms:modified xsi:type="dcterms:W3CDTF">2026-02-05T15:29:01Z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0x0101002E3B29B622B571439C9C74F993ED2DB3</vt:lpwstr>
  </property>
  <property fmtid="{D5CDD505-2E9C-101B-9397-08002B2CF9AE}" pid="3" name="_dlc_DocIdItemGuid">
    <vt:lpwstr>9c3248e2-2f4b-4df8-8195-f11090777ffa</vt:lpwstr>
  </property>
</Properties>
</file>