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DMCBwXgvFVMQbl4/+1ceCfyh9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2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customschemas.google.com/relationships/presentationmetadata" Target="metadata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a74e030f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3a74e030f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a74e030f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3a74e030f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b="1"/>
              <a:t>The Day The Crayons Quit</a:t>
            </a:r>
            <a:endParaRPr/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t="44646" r="2" b="17235"/>
          <a:stretch/>
        </p:blipFill>
        <p:spPr>
          <a:xfrm>
            <a:off x="311700" y="1208225"/>
            <a:ext cx="8520600" cy="3264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lin ang="5400012" scaled="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2600"/>
              <a:t>Quick Start		</a:t>
            </a: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557998" y="1209740"/>
            <a:ext cx="8028002" cy="3261376"/>
            <a:chOff x="246298" y="1515"/>
            <a:chExt cx="8028002" cy="3261376"/>
          </a:xfrm>
        </p:grpSpPr>
        <p:sp>
          <p:nvSpPr>
            <p:cNvPr id="62" name="Google Shape;62;p2"/>
            <p:cNvSpPr/>
            <p:nvPr/>
          </p:nvSpPr>
          <p:spPr>
            <a:xfrm>
              <a:off x="246298" y="1515"/>
              <a:ext cx="2508750" cy="1505250"/>
            </a:xfrm>
            <a:prstGeom prst="rect">
              <a:avLst/>
            </a:prstGeom>
            <a:gradFill>
              <a:gsLst>
                <a:gs pos="0">
                  <a:srgbClr val="FFAD22"/>
                </a:gs>
                <a:gs pos="100000">
                  <a:srgbClr val="FFCE6C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 txBox="1"/>
            <p:nvPr/>
          </p:nvSpPr>
          <p:spPr>
            <a:xfrm>
              <a:off x="246298" y="1515"/>
              <a:ext cx="2508750" cy="1505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Who are the letters from?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005924" y="1515"/>
              <a:ext cx="2508750" cy="1505250"/>
            </a:xfrm>
            <a:prstGeom prst="rect">
              <a:avLst/>
            </a:prstGeom>
            <a:gradFill>
              <a:gsLst>
                <a:gs pos="0">
                  <a:srgbClr val="9E0000"/>
                </a:gs>
                <a:gs pos="50000">
                  <a:srgbClr val="E40000"/>
                </a:gs>
                <a:gs pos="100000">
                  <a:srgbClr val="FF00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 txBox="1"/>
            <p:nvPr/>
          </p:nvSpPr>
          <p:spPr>
            <a:xfrm>
              <a:off x="3005924" y="1515"/>
              <a:ext cx="2508750" cy="1505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Who is the main character?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65550" y="1515"/>
              <a:ext cx="2508750" cy="1505250"/>
            </a:xfrm>
            <a:prstGeom prst="rect">
              <a:avLst/>
            </a:prstGeom>
            <a:gradFill>
              <a:gsLst>
                <a:gs pos="0">
                  <a:srgbClr val="0FFF00"/>
                </a:gs>
                <a:gs pos="100000">
                  <a:srgbClr val="73FF6C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 txBox="1"/>
            <p:nvPr/>
          </p:nvSpPr>
          <p:spPr>
            <a:xfrm>
              <a:off x="5765550" y="1515"/>
              <a:ext cx="2508750" cy="1505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Why are elephants so tiring to colour in?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26111" y="1757641"/>
              <a:ext cx="2508750" cy="1505250"/>
            </a:xfrm>
            <a:prstGeom prst="rect">
              <a:avLst/>
            </a:prstGeom>
            <a:gradFill>
              <a:gsLst>
                <a:gs pos="0">
                  <a:srgbClr val="007E5C"/>
                </a:gs>
                <a:gs pos="50000">
                  <a:srgbClr val="00B685"/>
                </a:gs>
                <a:gs pos="100000">
                  <a:srgbClr val="00DBA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 txBox="1"/>
            <p:nvPr/>
          </p:nvSpPr>
          <p:spPr>
            <a:xfrm>
              <a:off x="1626111" y="1757641"/>
              <a:ext cx="2508750" cy="1505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 does the yellow crayon believe he can prove he is the colour of the sun?</a:t>
              </a:r>
              <a:endPara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385737" y="1757641"/>
              <a:ext cx="2508750" cy="1505250"/>
            </a:xfrm>
            <a:prstGeom prst="rect">
              <a:avLst/>
            </a:prstGeom>
            <a:gradFill>
              <a:gsLst>
                <a:gs pos="0">
                  <a:srgbClr val="00A8BD"/>
                </a:gs>
                <a:gs pos="100000">
                  <a:srgbClr val="94E8FD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 txBox="1"/>
            <p:nvPr/>
          </p:nvSpPr>
          <p:spPr>
            <a:xfrm>
              <a:off x="4385737" y="1757641"/>
              <a:ext cx="2508750" cy="1505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Why does the pink crayon believe it doesn’t get used?</a:t>
              </a:r>
              <a:endPara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lin ang="5400012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311700" y="1996750"/>
            <a:ext cx="85206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GB" sz="3000" b="1">
                <a:solidFill>
                  <a:schemeClr val="dk1"/>
                </a:solidFill>
              </a:rPr>
              <a:t>Why has the blue crayon become so short and stubby?</a:t>
            </a:r>
            <a:endParaRPr sz="3000" b="1">
              <a:solidFill>
                <a:schemeClr val="dk1"/>
              </a:solidFill>
            </a:endParaRPr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1824" y="52799"/>
            <a:ext cx="1852827" cy="185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lin ang="5400012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Partner Talk</a:t>
            </a:r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311700" y="2085200"/>
            <a:ext cx="8520600" cy="24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GB" sz="3000" b="1">
                <a:solidFill>
                  <a:srgbClr val="000000"/>
                </a:solidFill>
              </a:rPr>
              <a:t>What can you </a:t>
            </a:r>
            <a:r>
              <a:rPr lang="en-GB" sz="3000" b="1" u="sng">
                <a:solidFill>
                  <a:srgbClr val="000000"/>
                </a:solidFill>
              </a:rPr>
              <a:t>infer</a:t>
            </a:r>
            <a:r>
              <a:rPr lang="en-GB" sz="3000" b="1">
                <a:solidFill>
                  <a:srgbClr val="000000"/>
                </a:solidFill>
              </a:rPr>
              <a:t> about the purple crayon’s personality, from its anger about colouring inside the lines?</a:t>
            </a:r>
            <a:endParaRPr sz="3000" b="1">
              <a:solidFill>
                <a:srgbClr val="000000"/>
              </a:solidFill>
            </a:endParaRPr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9157" y="-414377"/>
            <a:ext cx="2499577" cy="249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lin ang="5400012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Solo Work </a:t>
            </a:r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body" idx="1"/>
          </p:nvPr>
        </p:nvSpPr>
        <p:spPr>
          <a:xfrm>
            <a:off x="311700" y="2287400"/>
            <a:ext cx="8520600" cy="22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GB" sz="3000" b="1">
                <a:solidFill>
                  <a:srgbClr val="000000"/>
                </a:solidFill>
              </a:rPr>
              <a:t>Pick three crayons and </a:t>
            </a:r>
            <a:r>
              <a:rPr lang="en-GB" sz="3000" b="1" u="sng">
                <a:solidFill>
                  <a:srgbClr val="000000"/>
                </a:solidFill>
              </a:rPr>
              <a:t>summarise</a:t>
            </a:r>
            <a:r>
              <a:rPr lang="en-GB" sz="3000" b="1">
                <a:solidFill>
                  <a:srgbClr val="000000"/>
                </a:solidFill>
              </a:rPr>
              <a:t> your </a:t>
            </a:r>
            <a:r>
              <a:rPr lang="en-GB" sz="3000" b="1" u="sng">
                <a:solidFill>
                  <a:srgbClr val="000000"/>
                </a:solidFill>
              </a:rPr>
              <a:t>impression</a:t>
            </a:r>
            <a:r>
              <a:rPr lang="en-GB" sz="3000" b="1">
                <a:solidFill>
                  <a:srgbClr val="000000"/>
                </a:solidFill>
              </a:rPr>
              <a:t> of each of these crayons into one word. Explain your choice.</a:t>
            </a:r>
            <a:endParaRPr sz="3000" b="1">
              <a:solidFill>
                <a:srgbClr val="000000"/>
              </a:solidFill>
            </a:endParaRPr>
          </a:p>
        </p:txBody>
      </p:sp>
      <p:pic>
        <p:nvPicPr>
          <p:cNvPr id="92" name="Google Shape;9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7349" y="-126726"/>
            <a:ext cx="2006704" cy="200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lin ang="5400012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a74e030ff_0_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Infer </a:t>
            </a:r>
            <a:endParaRPr/>
          </a:p>
        </p:txBody>
      </p:sp>
      <p:sp>
        <p:nvSpPr>
          <p:cNvPr id="98" name="Google Shape;98;g33a74e030ff_0_7"/>
          <p:cNvSpPr txBox="1">
            <a:spLocks noGrp="1"/>
          </p:cNvSpPr>
          <p:nvPr>
            <p:ph type="subTitle" idx="1"/>
          </p:nvPr>
        </p:nvSpPr>
        <p:spPr>
          <a:xfrm>
            <a:off x="212350" y="2834125"/>
            <a:ext cx="8721900" cy="15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27"/>
              <a:buNone/>
            </a:pPr>
            <a:r>
              <a:rPr lang="en-GB" sz="2400" b="1" dirty="0">
                <a:solidFill>
                  <a:srgbClr val="000000"/>
                </a:solidFill>
              </a:rPr>
              <a:t>To work something out using clues or reasoning.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27"/>
              <a:buNone/>
            </a:pPr>
            <a:endParaRPr sz="2400" b="1" dirty="0">
              <a:solidFill>
                <a:srgbClr val="000000"/>
              </a:solidFill>
            </a:endParaRPr>
          </a:p>
          <a:p>
            <a:pPr marL="457200" lvl="0" indent="-342900" algn="ct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3027"/>
              <a:buNone/>
            </a:pPr>
            <a:endParaRPr sz="2100" b="1" dirty="0">
              <a:solidFill>
                <a:srgbClr val="000000"/>
              </a:solidFill>
            </a:endParaRPr>
          </a:p>
        </p:txBody>
      </p:sp>
      <p:sp>
        <p:nvSpPr>
          <p:cNvPr id="99" name="Google Shape;99;g33a74e030ff_0_7"/>
          <p:cNvSpPr txBox="1"/>
          <p:nvPr/>
        </p:nvSpPr>
        <p:spPr>
          <a:xfrm>
            <a:off x="3208800" y="503350"/>
            <a:ext cx="30207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Key vocabulary</a:t>
            </a:r>
            <a:endParaRPr sz="2800"/>
          </a:p>
        </p:txBody>
      </p:sp>
      <p:pic>
        <p:nvPicPr>
          <p:cNvPr id="100" name="Google Shape;100;g33a74e030ff_0_7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21" b="70674" l="26273" r="73526">
                        <a14:foregroundMark x1="50769" y1="36429" x2="59615" y2="35357"/>
                        <a14:foregroundMark x1="61154" y1="40714" x2="48846" y2="53214"/>
                        <a14:foregroundMark x1="48846" y1="53214" x2="35000" y2="50714"/>
                        <a14:foregroundMark x1="32308" y1="25357" x2="35385" y2="58571"/>
                        <a14:foregroundMark x1="37692" y1="62500" x2="59615" y2="68214"/>
                        <a14:foregroundMark x1="59615" y1="68214" x2="41923" y2="62143"/>
                        <a14:foregroundMark x1="41923" y1="62143" x2="60000" y2="65357"/>
                        <a14:foregroundMark x1="60000" y1="65357" x2="41154" y2="66071"/>
                        <a14:foregroundMark x1="41154" y1="66071" x2="63077" y2="65714"/>
                        <a14:foregroundMark x1="63077" y1="65714" x2="60769" y2="64643"/>
                        <a14:foregroundMark x1="55769" y1="63214" x2="66923" y2="62500"/>
                        <a14:foregroundMark x1="56154" y1="68571" x2="35769" y2="67143"/>
                        <a14:foregroundMark x1="35769" y1="67143" x2="43846" y2="65357"/>
                        <a14:foregroundMark x1="55000" y1="56071" x2="61538" y2="40000"/>
                        <a14:foregroundMark x1="61538" y1="40000" x2="44615" y2="44286"/>
                        <a14:foregroundMark x1="44615" y1="44286" x2="61538" y2="41786"/>
                        <a14:foregroundMark x1="61538" y1="41786" x2="63846" y2="42143"/>
                        <a14:foregroundMark x1="60385" y1="57143" x2="42308" y2="56786"/>
                        <a14:foregroundMark x1="42308" y1="56786" x2="60385" y2="56786"/>
                        <a14:foregroundMark x1="60385" y1="56786" x2="67308" y2="40000"/>
                        <a14:foregroundMark x1="67308" y1="40000" x2="50769" y2="33929"/>
                        <a14:foregroundMark x1="50769" y1="33929" x2="65385" y2="32143"/>
                        <a14:foregroundMark x1="48462" y1="28571" x2="54615" y2="31429"/>
                        <a14:foregroundMark x1="40000" y1="34643" x2="45385" y2="35000"/>
                        <a14:foregroundMark x1="41923" y1="39643" x2="45385" y2="37857"/>
                        <a14:foregroundMark x1="46538" y1="36786" x2="48077" y2="42143"/>
                      </a14:backgroundRemoval>
                    </a14:imgEffect>
                  </a14:imgLayer>
                </a14:imgProps>
              </a:ext>
            </a:extLst>
          </a:blip>
          <a:srcRect l="20366" t="11664" r="20567" b="22770"/>
          <a:stretch/>
        </p:blipFill>
        <p:spPr>
          <a:xfrm>
            <a:off x="6873725" y="377525"/>
            <a:ext cx="1620150" cy="19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lin ang="5400012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a74e030ff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Summarise </a:t>
            </a:r>
            <a:endParaRPr/>
          </a:p>
        </p:txBody>
      </p:sp>
      <p:sp>
        <p:nvSpPr>
          <p:cNvPr id="106" name="Google Shape;106;g33a74e030ff_0_14"/>
          <p:cNvSpPr txBox="1">
            <a:spLocks noGrp="1"/>
          </p:cNvSpPr>
          <p:nvPr>
            <p:ph type="subTitle" idx="1"/>
          </p:nvPr>
        </p:nvSpPr>
        <p:spPr>
          <a:xfrm>
            <a:off x="212350" y="2834125"/>
            <a:ext cx="8721900" cy="15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27"/>
              <a:buNone/>
            </a:pPr>
            <a:r>
              <a:rPr lang="en-GB" sz="2200" b="1">
                <a:solidFill>
                  <a:srgbClr val="000000"/>
                </a:solidFill>
              </a:rPr>
              <a:t>To give the main points in a short and easy to understand way.</a:t>
            </a:r>
            <a:endParaRPr sz="2600" b="1">
              <a:solidFill>
                <a:srgbClr val="000000"/>
              </a:solidFill>
            </a:endParaRPr>
          </a:p>
          <a:p>
            <a:pPr marL="457200" lvl="0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27"/>
              <a:buNone/>
            </a:pPr>
            <a:endParaRPr sz="2400" b="1">
              <a:solidFill>
                <a:srgbClr val="000000"/>
              </a:solidFill>
            </a:endParaRPr>
          </a:p>
          <a:p>
            <a:pPr marL="457200" lvl="0" indent="-342900" algn="ct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3027"/>
              <a:buNone/>
            </a:pPr>
            <a:endParaRPr sz="2100" b="1">
              <a:solidFill>
                <a:srgbClr val="000000"/>
              </a:solidFill>
            </a:endParaRPr>
          </a:p>
        </p:txBody>
      </p:sp>
      <p:sp>
        <p:nvSpPr>
          <p:cNvPr id="107" name="Google Shape;107;g33a74e030ff_0_14"/>
          <p:cNvSpPr txBox="1"/>
          <p:nvPr/>
        </p:nvSpPr>
        <p:spPr>
          <a:xfrm>
            <a:off x="3208800" y="503350"/>
            <a:ext cx="30207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Key vocabulary</a:t>
            </a:r>
            <a:endParaRPr sz="2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DC2DA-7537-737E-89D5-5EB7A700A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370" y="316042"/>
            <a:ext cx="1615580" cy="19386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lin ang="5400012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Impression </a:t>
            </a: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subTitle" idx="1"/>
          </p:nvPr>
        </p:nvSpPr>
        <p:spPr>
          <a:xfrm>
            <a:off x="212350" y="2834125"/>
            <a:ext cx="8721900" cy="15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27"/>
              <a:buNone/>
            </a:pPr>
            <a:r>
              <a:rPr lang="en-GB" sz="2400" b="1">
                <a:solidFill>
                  <a:srgbClr val="000000"/>
                </a:solidFill>
              </a:rPr>
              <a:t>An idea, feeling, or opinion about something or someone.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27"/>
              <a:buNone/>
            </a:pPr>
            <a:endParaRPr sz="2400" b="1">
              <a:solidFill>
                <a:srgbClr val="000000"/>
              </a:solidFill>
            </a:endParaRPr>
          </a:p>
          <a:p>
            <a:pPr marL="457200" lvl="0" indent="-342900" algn="ct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3027"/>
              <a:buNone/>
            </a:pPr>
            <a:r>
              <a:rPr lang="en-GB" sz="2100" b="1">
                <a:solidFill>
                  <a:srgbClr val="000000"/>
                </a:solidFill>
              </a:rPr>
              <a:t>What you think someone is like based on their words and actions.</a:t>
            </a:r>
            <a:endParaRPr sz="2100" b="1">
              <a:solidFill>
                <a:srgbClr val="000000"/>
              </a:solidFill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3208800" y="503350"/>
            <a:ext cx="30207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Key vocabulary</a:t>
            </a:r>
            <a:endParaRPr sz="2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13574-5B71-BEC8-AC9F-77633CA67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115" y="391102"/>
            <a:ext cx="1615580" cy="19386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3B29B622B571439C9C74F993ED2DB3" ma:contentTypeVersion="15" ma:contentTypeDescription="Create a new document." ma:contentTypeScope="" ma:versionID="a35cc12b4c7d52fa0a9866e351c2d639">
  <xsd:schema xmlns:xsd="http://www.w3.org/2001/XMLSchema" xmlns:xs="http://www.w3.org/2001/XMLSchema" xmlns:p="http://schemas.microsoft.com/office/2006/metadata/properties" xmlns:ns2="27555a0d-cddd-4f17-b470-127ab24496b3" xmlns:ns3="a5e742ad-81b1-42e0-be43-9483076b4056" targetNamespace="http://schemas.microsoft.com/office/2006/metadata/properties" ma:root="true" ma:fieldsID="f30e0e32efbba8f9236b8c016a83c6c2" ns2:_="" ns3:_="">
    <xsd:import namespace="27555a0d-cddd-4f17-b470-127ab24496b3"/>
    <xsd:import namespace="a5e742ad-81b1-42e0-be43-9483076b405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55a0d-cddd-4f17-b470-127ab24496b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1ffb21f6-bfb4-4eb5-8e95-e4fd527a9219}" ma:internalName="TaxCatchAll" ma:showField="CatchAllData" ma:web="27555a0d-cddd-4f17-b470-127ab24496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742ad-81b1-42e0-be43-9483076b40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d26bf55-efd0-4526-8113-54329d9458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555a0d-cddd-4f17-b470-127ab24496b3" xsi:nil="true"/>
    <lcf76f155ced4ddcb4097134ff3c332f xmlns="a5e742ad-81b1-42e0-be43-9483076b4056">
      <Terms xmlns="http://schemas.microsoft.com/office/infopath/2007/PartnerControls"/>
    </lcf76f155ced4ddcb4097134ff3c332f>
    <_dlc_DocId xmlns="27555a0d-cddd-4f17-b470-127ab24496b3">T73MNCJEYYRU-1575454833-182308</_dlc_DocId>
    <_dlc_DocIdUrl xmlns="27555a0d-cddd-4f17-b470-127ab24496b3">
      <Url>https://epatrust.sharepoint.com/sites/EPA-StaffSharedAreas/_layouts/15/DocIdRedir.aspx?ID=T73MNCJEYYRU-1575454833-182308</Url>
      <Description>T73MNCJEYYRU-1575454833-182308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794E23-8574-426A-B8B5-EEAAE169F22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E0BC840-F009-4676-B77E-A432101567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555a0d-cddd-4f17-b470-127ab24496b3"/>
    <ds:schemaRef ds:uri="a5e742ad-81b1-42e0-be43-9483076b4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B9828D-825C-4609-A8EC-F1D632B46A4D}">
  <ds:schemaRefs>
    <ds:schemaRef ds:uri="http://schemas.microsoft.com/office/2006/metadata/properties"/>
    <ds:schemaRef ds:uri="http://schemas.microsoft.com/office/infopath/2007/PartnerControls"/>
    <ds:schemaRef ds:uri="27555a0d-cddd-4f17-b470-127ab24496b3"/>
    <ds:schemaRef ds:uri="a5e742ad-81b1-42e0-be43-9483076b4056"/>
  </ds:schemaRefs>
</ds:datastoreItem>
</file>

<file path=customXml/itemProps4.xml><?xml version="1.0" encoding="utf-8"?>
<ds:datastoreItem xmlns:ds="http://schemas.openxmlformats.org/officeDocument/2006/customXml" ds:itemID="{0B2FD2ED-11F5-4975-9789-BCCF6C8DA2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On-screen Show (16:9)</PresentationFormat>
  <Paragraphs>24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 Light</vt:lpstr>
      <vt:lpstr>The Day The Crayons Quit</vt:lpstr>
      <vt:lpstr>Quick Start  </vt:lpstr>
      <vt:lpstr>Individual Thinking</vt:lpstr>
      <vt:lpstr>Partner Talk</vt:lpstr>
      <vt:lpstr>Solo Work </vt:lpstr>
      <vt:lpstr>Infer </vt:lpstr>
      <vt:lpstr>Summarise </vt:lpstr>
      <vt:lpstr>Impression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Ian Jackson</dc:creator>
  <cp:lastModifiedBy>Ian Jackson</cp:lastModifiedBy>
  <cp:revision>2</cp:revision>
  <dcterms:modified xsi:type="dcterms:W3CDTF">2025-02-27T17:04:29Z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0x0101002E3B29B622B571439C9C74F993ED2DB3</vt:lpwstr>
  </property>
  <property fmtid="{D5CDD505-2E9C-101B-9397-08002B2CF9AE}" pid="3" name="_dlc_DocIdItemGuid">
    <vt:lpwstr>468c2fe0-a190-4b01-9032-fc9fbfd6c236</vt:lpwstr>
  </property>
</Properties>
</file>