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7" r:id="rId4"/>
    <p:sldId id="257" r:id="rId5"/>
    <p:sldId id="276" r:id="rId6"/>
    <p:sldId id="278" r:id="rId7"/>
    <p:sldId id="261" r:id="rId8"/>
    <p:sldId id="256" r:id="rId9"/>
    <p:sldId id="268" r:id="rId10"/>
    <p:sldId id="273" r:id="rId11"/>
    <p:sldId id="279" r:id="rId12"/>
    <p:sldId id="281" r:id="rId13"/>
    <p:sldId id="280" r:id="rId14"/>
    <p:sldId id="282" r:id="rId15"/>
    <p:sldId id="283" r:id="rId16"/>
    <p:sldId id="285" r:id="rId17"/>
    <p:sldId id="293" r:id="rId18"/>
    <p:sldId id="284" r:id="rId19"/>
    <p:sldId id="292" r:id="rId20"/>
    <p:sldId id="286" r:id="rId21"/>
    <p:sldId id="287" r:id="rId22"/>
    <p:sldId id="289" r:id="rId23"/>
    <p:sldId id="290" r:id="rId24"/>
    <p:sldId id="291" r:id="rId25"/>
    <p:sldId id="288" r:id="rId26"/>
    <p:sldId id="295" r:id="rId27"/>
    <p:sldId id="294" r:id="rId2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66" autoAdjust="0"/>
  </p:normalViewPr>
  <p:slideViewPr>
    <p:cSldViewPr snapToGrid="0">
      <p:cViewPr varScale="1">
        <p:scale>
          <a:sx n="69" d="100"/>
          <a:sy n="69" d="100"/>
        </p:scale>
        <p:origin x="73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522EB-0D60-4FC7-9136-B1EE63B43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E6FD50-937D-49CE-B2FC-C4792CD193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F1F6D-9423-45C9-97E6-4946A0B12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65958-2A8E-4464-B8BF-E993BFEA0BE9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3796E-8AE9-414A-AA50-46F3F2D43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259B8-8119-44AC-8520-1B12985FB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E768-F08A-4B80-B42D-4DB6FE2FE5C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screenshot of a person&#10;&#10;Description generated with very high confidence">
            <a:extLst>
              <a:ext uri="{FF2B5EF4-FFF2-40B4-BE49-F238E27FC236}">
                <a16:creationId xmlns:a16="http://schemas.microsoft.com/office/drawing/2014/main" id="{E85E0B82-AF4A-4554-B8A7-B6160B1DEE08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6" t="5898" r="66895" b="81770"/>
          <a:stretch/>
        </p:blipFill>
        <p:spPr bwMode="auto">
          <a:xfrm>
            <a:off x="11247105" y="6433539"/>
            <a:ext cx="944895" cy="4244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7482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4238B-84A4-4852-BE5C-7DF8F925F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02AA9-CF38-4C1F-872D-0A8EAC4BC4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DF3F8-2F35-4395-9DBE-CD3BFD48F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65958-2A8E-4464-B8BF-E993BFEA0BE9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79EEF-CE83-465C-8FA3-C15632E15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CEDA4-EBB2-4A1D-9A6B-CCC8E397F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E768-F08A-4B80-B42D-4DB6FE2FE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778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901818-9455-4973-8782-06E0F2A136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FED5BC-7BF1-47B4-82E1-C72C06016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E9FBA-1510-447A-A403-243CF0708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65958-2A8E-4464-B8BF-E993BFEA0BE9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BB33E-2807-490C-B1B2-4C2D8E0BD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F82DA-F783-4CE8-B95E-AAC426D24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E768-F08A-4B80-B42D-4DB6FE2FE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451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C1CFF-DC03-42C0-B5AA-29560CE84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C5C9C-0886-4C07-AAF4-8B465E931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8926F-7DB3-46A6-8369-55DAA6D18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65958-2A8E-4464-B8BF-E993BFEA0BE9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381B9-403E-4D14-A348-79215F47F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BB96D-B0D0-4B08-A8CE-EE550D8EE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E768-F08A-4B80-B42D-4DB6FE2FE5C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screenshot of a person&#10;&#10;Description generated with very high confidence">
            <a:extLst>
              <a:ext uri="{FF2B5EF4-FFF2-40B4-BE49-F238E27FC236}">
                <a16:creationId xmlns:a16="http://schemas.microsoft.com/office/drawing/2014/main" id="{07A3E270-82E7-404A-B019-986A2F66B7D7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6" t="5898" r="66895" b="81770"/>
          <a:stretch/>
        </p:blipFill>
        <p:spPr bwMode="auto">
          <a:xfrm>
            <a:off x="11247105" y="6433539"/>
            <a:ext cx="944895" cy="4244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8502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F4559-B7BC-446D-934E-51E29E3E4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BFB09-A044-4262-B596-00F2F1029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AD3C5-6247-4D1E-8A58-BC44D2206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65958-2A8E-4464-B8BF-E993BFEA0BE9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8BD35-1C0D-43A3-8D7B-B4201AC77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F1FCD-4FB3-4412-A231-EE9144C71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E768-F08A-4B80-B42D-4DB6FE2FE5C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screenshot of a person&#10;&#10;Description generated with very high confidence">
            <a:extLst>
              <a:ext uri="{FF2B5EF4-FFF2-40B4-BE49-F238E27FC236}">
                <a16:creationId xmlns:a16="http://schemas.microsoft.com/office/drawing/2014/main" id="{B3A96D0D-85A3-4A40-8FD0-658A77D5B2F3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6" t="5898" r="66895" b="81770"/>
          <a:stretch/>
        </p:blipFill>
        <p:spPr bwMode="auto">
          <a:xfrm>
            <a:off x="11247105" y="6433539"/>
            <a:ext cx="944895" cy="4244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2833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22B91-B05B-43A4-A7AD-FB87B4988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5B6F6-5C15-4AD7-B6EA-839A8D7E18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55758B-4319-4A37-A5C0-7BAAF11FF5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766253-A613-4E7A-B605-7B83CD424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65958-2A8E-4464-B8BF-E993BFEA0BE9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EFBA8-AF42-4481-B405-D55C97EDE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2F193-C376-4A4A-AD33-181885485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E768-F08A-4B80-B42D-4DB6FE2FE5C7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screenshot of a person&#10;&#10;Description generated with very high confidence">
            <a:extLst>
              <a:ext uri="{FF2B5EF4-FFF2-40B4-BE49-F238E27FC236}">
                <a16:creationId xmlns:a16="http://schemas.microsoft.com/office/drawing/2014/main" id="{1139F91F-E09D-4D6B-B1C2-1A01BF7F960D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6" t="5898" r="66895" b="81770"/>
          <a:stretch/>
        </p:blipFill>
        <p:spPr bwMode="auto">
          <a:xfrm>
            <a:off x="11247105" y="6433539"/>
            <a:ext cx="944895" cy="4244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2219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D12C3-4474-4D8A-84C6-3598DF3A0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897914-842F-4B2F-A927-F7A109207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223F97-A72E-410B-929D-99930BDF6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AD97E0-A9A5-40C4-BCD1-39EDC1F2D6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348366-93F5-48B9-AC7F-4ED28DD593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116D9A-48A4-45D1-AA3C-F92EAEA55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65958-2A8E-4464-B8BF-E993BFEA0BE9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993AE1-B8B4-4519-9F44-C2F8E57D1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1CE25-B885-4EF7-91BC-157B34754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E768-F08A-4B80-B42D-4DB6FE2FE5C7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A screenshot of a person&#10;&#10;Description generated with very high confidence">
            <a:extLst>
              <a:ext uri="{FF2B5EF4-FFF2-40B4-BE49-F238E27FC236}">
                <a16:creationId xmlns:a16="http://schemas.microsoft.com/office/drawing/2014/main" id="{358B144B-AFEB-45FB-BAEC-82B57C1B6283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6" t="5898" r="66895" b="81770"/>
          <a:stretch/>
        </p:blipFill>
        <p:spPr bwMode="auto">
          <a:xfrm>
            <a:off x="11247105" y="6433539"/>
            <a:ext cx="944895" cy="4244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47342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8D7CF-0FD5-41AF-8C34-B23DBC424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7AA066-6400-4A4E-B7EC-8B470F814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65958-2A8E-4464-B8BF-E993BFEA0BE9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21FF28-6ADB-48A5-9A87-EB355CD79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E1FC2A-64D3-4327-A657-12451019A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E768-F08A-4B80-B42D-4DB6FE2FE5C7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A screenshot of a person&#10;&#10;Description generated with very high confidence">
            <a:extLst>
              <a:ext uri="{FF2B5EF4-FFF2-40B4-BE49-F238E27FC236}">
                <a16:creationId xmlns:a16="http://schemas.microsoft.com/office/drawing/2014/main" id="{A4D5CA1C-A890-4A28-946E-BC24D37E1795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6" t="5898" r="66895" b="81770"/>
          <a:stretch/>
        </p:blipFill>
        <p:spPr bwMode="auto">
          <a:xfrm>
            <a:off x="11247105" y="6433539"/>
            <a:ext cx="944895" cy="4244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28462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59F0BF-D5E7-4C1C-A78B-CE0957F9F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65958-2A8E-4464-B8BF-E993BFEA0BE9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F9FD51-3FB7-4073-9C0D-675DD2107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7FF12-48BD-4D51-AAC7-F02349EF1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E768-F08A-4B80-B42D-4DB6FE2FE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556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02267-EBDD-48D1-B452-32B901E23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E7E5D-BB1E-4BFE-9ECF-49B270741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5DE6D9-920A-41F2-BCFE-F21EF1402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FFAD70-0AC2-467D-81DE-440F3F9D4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65958-2A8E-4464-B8BF-E993BFEA0BE9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69CD9D-3395-4A9E-A01C-D5822E808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E50805-B379-4825-9342-5DB3F53E8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E768-F08A-4B80-B42D-4DB6FE2FE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334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0303-EDA9-40CE-8A73-CD44D2885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0B1522-D30B-477E-B0B1-1881968A15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02928-2C40-471F-8089-0AF80AAEF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2CE114-9F0A-4A23-A2CA-1E4EA5602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65958-2A8E-4464-B8BF-E993BFEA0BE9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8686CD-D12B-4FD3-BE9C-555901889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559198-2571-4D4C-8F86-01EC14532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E768-F08A-4B80-B42D-4DB6FE2FE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071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9935EA-6E53-4757-AB7D-C85E18D7E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C6B86-28FA-453A-8087-8652FB421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8E230-8470-4500-B16F-BA01B2F257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65958-2A8E-4464-B8BF-E993BFEA0BE9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4773A-F629-479B-8878-ABF147F905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F24B8-30E7-4FA2-887B-F5C3E5CD87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9E768-F08A-4B80-B42D-4DB6FE2FE5C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F3E5984-25DA-4F1A-A0F2-55EE78A44857}"/>
              </a:ext>
            </a:extLst>
          </p:cNvPr>
          <p:cNvSpPr txBox="1">
            <a:spLocks/>
          </p:cNvSpPr>
          <p:nvPr userDrawn="1"/>
        </p:nvSpPr>
        <p:spPr>
          <a:xfrm>
            <a:off x="29656" y="6445658"/>
            <a:ext cx="8231756" cy="412342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>
                <a:solidFill>
                  <a:srgbClr val="000000"/>
                </a:solidFill>
              </a:rPr>
              <a:t>Developing teaching and learning – embedding lessons from Cognitive Science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A22D3D6-19C4-4D37-B7E6-68DAAB9EEFE3}"/>
              </a:ext>
            </a:extLst>
          </p:cNvPr>
          <p:cNvCxnSpPr/>
          <p:nvPr userDrawn="1"/>
        </p:nvCxnSpPr>
        <p:spPr>
          <a:xfrm>
            <a:off x="0" y="6442745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11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0.pn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1.pn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2.pn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4.pn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NUL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25.pn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NUL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25.pn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NUL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25.pn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NUL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25.pn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hyperlink" Target="https://educationendowmentfoundation.org.uk/news/eef-blog-working-with-schemas-and-why-it-matters-to-teachers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NUL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25.pn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3.png"/><Relationship Id="rId18" Type="http://schemas.openxmlformats.org/officeDocument/2006/relationships/hyperlink" Target="https://www.futurelearn.com/courses/technology-teaching-learning/0/steps/53322" TargetMode="External"/><Relationship Id="rId3" Type="http://schemas.openxmlformats.org/officeDocument/2006/relationships/image" Target="../media/image9.png"/><Relationship Id="rId21" Type="http://schemas.openxmlformats.org/officeDocument/2006/relationships/hyperlink" Target="https://www.futurelearn.com/courses/science-of-learning" TargetMode="External"/><Relationship Id="rId7" Type="http://schemas.openxmlformats.org/officeDocument/2006/relationships/image" Target="../media/image11.png"/><Relationship Id="rId12" Type="http://schemas.openxmlformats.org/officeDocument/2006/relationships/image" Target="../media/image6.svg"/><Relationship Id="rId17" Type="http://schemas.openxmlformats.org/officeDocument/2006/relationships/image" Target="../media/image21.sv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2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11" Type="http://schemas.openxmlformats.org/officeDocument/2006/relationships/image" Target="../media/image5.png"/><Relationship Id="rId24" Type="http://schemas.openxmlformats.org/officeDocument/2006/relationships/image" Target="../media/image17.png"/><Relationship Id="rId5" Type="http://schemas.openxmlformats.org/officeDocument/2006/relationships/image" Target="../media/image10.png"/><Relationship Id="rId15" Type="http://schemas.openxmlformats.org/officeDocument/2006/relationships/hyperlink" Target="http://www.learningscientists.org/blog/2016/9/1-1" TargetMode="External"/><Relationship Id="rId23" Type="http://schemas.openxmlformats.org/officeDocument/2006/relationships/hyperlink" Target="https://www.edx.org/course/the-science-of-learning-what-every-teacher-should-know" TargetMode="External"/><Relationship Id="rId10" Type="http://schemas.openxmlformats.org/officeDocument/2006/relationships/image" Target="../media/image17.svg"/><Relationship Id="rId19" Type="http://schemas.openxmlformats.org/officeDocument/2006/relationships/image" Target="../media/image15.png"/><Relationship Id="rId4" Type="http://schemas.openxmlformats.org/officeDocument/2006/relationships/image" Target="../media/image11.svg"/><Relationship Id="rId9" Type="http://schemas.openxmlformats.org/officeDocument/2006/relationships/image" Target="../media/image12.png"/><Relationship Id="rId14" Type="http://schemas.openxmlformats.org/officeDocument/2006/relationships/image" Target="../media/image19.svg"/><Relationship Id="rId2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BDC5B5-D64B-4EC2-B292-14ECD80B60DE}"/>
              </a:ext>
            </a:extLst>
          </p:cNvPr>
          <p:cNvSpPr/>
          <p:nvPr/>
        </p:nvSpPr>
        <p:spPr>
          <a:xfrm>
            <a:off x="0" y="6413863"/>
            <a:ext cx="12192000" cy="444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CF7DC69-B1E6-42C1-A961-84682F9D8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6914" y="111469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49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C44D4910-1F4E-4BBC-BED0-7E6D7454E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220" y="482872"/>
            <a:ext cx="1817688" cy="80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EC127A01-076D-444A-B020-38F9BDC25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092" y="482872"/>
            <a:ext cx="69834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Eynsham Partnership Academy Trust</a:t>
            </a:r>
            <a:endParaRPr kumimoji="0" lang="en-GB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Joint INSET Day, April 2022</a:t>
            </a:r>
            <a:endParaRPr kumimoji="0" lang="en-GB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62759E-C65A-4489-BBF8-625F3AC42368}"/>
              </a:ext>
            </a:extLst>
          </p:cNvPr>
          <p:cNvSpPr/>
          <p:nvPr/>
        </p:nvSpPr>
        <p:spPr>
          <a:xfrm>
            <a:off x="3232619" y="2798161"/>
            <a:ext cx="65286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9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Welcome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69377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 descr="Head with gears">
            <a:extLst>
              <a:ext uri="{FF2B5EF4-FFF2-40B4-BE49-F238E27FC236}">
                <a16:creationId xmlns:a16="http://schemas.microsoft.com/office/drawing/2014/main" id="{A90939B9-E3D9-4F37-8A0E-1EF61BA5E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26998" y="67112"/>
            <a:ext cx="1980444" cy="19804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2B67A10-A2B4-43FF-B7D0-8BA7368564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417" t="14679" r="41170" b="17064"/>
          <a:stretch/>
        </p:blipFill>
        <p:spPr>
          <a:xfrm>
            <a:off x="3338175" y="118087"/>
            <a:ext cx="4879261" cy="6159791"/>
          </a:xfrm>
          <a:prstGeom prst="rect">
            <a:avLst/>
          </a:prstGeom>
        </p:spPr>
      </p:pic>
      <p:pic>
        <p:nvPicPr>
          <p:cNvPr id="6" name="Picture 5" descr="A screenshot of a person&#10;&#10;Description generated with very high confidence">
            <a:extLst>
              <a:ext uri="{FF2B5EF4-FFF2-40B4-BE49-F238E27FC236}">
                <a16:creationId xmlns:a16="http://schemas.microsoft.com/office/drawing/2014/main" id="{00B01729-0709-4366-8F6A-8041FFCCB993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6" t="5898" r="66895" b="81770"/>
          <a:stretch/>
        </p:blipFill>
        <p:spPr bwMode="auto">
          <a:xfrm>
            <a:off x="11247105" y="6433539"/>
            <a:ext cx="944895" cy="4244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7615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2DA00D-C86B-4E25-801F-9E53430F3428}"/>
              </a:ext>
            </a:extLst>
          </p:cNvPr>
          <p:cNvSpPr txBox="1"/>
          <p:nvPr/>
        </p:nvSpPr>
        <p:spPr>
          <a:xfrm>
            <a:off x="234892" y="1652631"/>
            <a:ext cx="6585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+mj-lt"/>
              </a:rPr>
              <a:t>Why do we have a common approach?</a:t>
            </a:r>
            <a:endParaRPr lang="en-GB" dirty="0">
              <a:latin typeface="+mj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646CE80-4CFC-4956-AA63-9F386BABFA38}"/>
              </a:ext>
            </a:extLst>
          </p:cNvPr>
          <p:cNvGrpSpPr/>
          <p:nvPr/>
        </p:nvGrpSpPr>
        <p:grpSpPr>
          <a:xfrm>
            <a:off x="3267806" y="2483934"/>
            <a:ext cx="5841360" cy="2475273"/>
            <a:chOff x="234892" y="2451277"/>
            <a:chExt cx="4135772" cy="304963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92AE436-26A0-4253-8C78-6CD96B18A76B}"/>
                </a:ext>
              </a:extLst>
            </p:cNvPr>
            <p:cNvSpPr/>
            <p:nvPr/>
          </p:nvSpPr>
          <p:spPr>
            <a:xfrm>
              <a:off x="234892" y="2451277"/>
              <a:ext cx="4135772" cy="263245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7F94D82-2BFD-44E6-A4DE-563EBA2C6481}"/>
                </a:ext>
              </a:extLst>
            </p:cNvPr>
            <p:cNvSpPr/>
            <p:nvPr/>
          </p:nvSpPr>
          <p:spPr>
            <a:xfrm>
              <a:off x="234892" y="3111996"/>
              <a:ext cx="4062614" cy="238891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000" dirty="0">
                  <a:solidFill>
                    <a:schemeClr val="bg1"/>
                  </a:solidFill>
                  <a:latin typeface="+mj-lt"/>
                </a:rPr>
                <a:t>Clarity of progressive development of experience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000" dirty="0">
                  <a:solidFill>
                    <a:schemeClr val="bg1"/>
                  </a:solidFill>
                  <a:latin typeface="+mj-lt"/>
                </a:rPr>
                <a:t>Acts as a base from which to review and assess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000" dirty="0">
                  <a:solidFill>
                    <a:schemeClr val="bg1"/>
                  </a:solidFill>
                  <a:latin typeface="+mj-lt"/>
                </a:rPr>
                <a:t>Provides a base for sequencing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000" dirty="0">
                  <a:solidFill>
                    <a:schemeClr val="bg1"/>
                  </a:solidFill>
                  <a:latin typeface="+mj-lt"/>
                </a:rPr>
                <a:t>Conceptual framework provides initial ‘schema’ for topic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GB" sz="2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8CC6C5E9-1BFC-4E4A-85E4-CD90E5C77F08}"/>
                </a:ext>
              </a:extLst>
            </p:cNvPr>
            <p:cNvSpPr txBox="1"/>
            <p:nvPr/>
          </p:nvSpPr>
          <p:spPr>
            <a:xfrm>
              <a:off x="351666" y="2552497"/>
              <a:ext cx="22827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dirty="0">
                  <a:solidFill>
                    <a:schemeClr val="bg1"/>
                  </a:solidFill>
                  <a:latin typeface="+mj-lt"/>
                </a:rPr>
                <a:t>KCVs and Knowledge</a:t>
              </a:r>
            </a:p>
          </p:txBody>
        </p:sp>
      </p:grpSp>
      <p:pic>
        <p:nvPicPr>
          <p:cNvPr id="19" name="Graphic 18" descr="Head with gears">
            <a:extLst>
              <a:ext uri="{FF2B5EF4-FFF2-40B4-BE49-F238E27FC236}">
                <a16:creationId xmlns:a16="http://schemas.microsoft.com/office/drawing/2014/main" id="{8C5C2E96-3965-4B16-9CE7-A950152FB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052166" y="67112"/>
            <a:ext cx="1971413" cy="197141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B682F88-73D3-43B3-9DA2-7A8F13465A74}"/>
              </a:ext>
            </a:extLst>
          </p:cNvPr>
          <p:cNvSpPr txBox="1"/>
          <p:nvPr/>
        </p:nvSpPr>
        <p:spPr>
          <a:xfrm>
            <a:off x="271468" y="1037367"/>
            <a:ext cx="95656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</a:rPr>
              <a:t>EPA Curriculum Approach – KCVs and knowledge-based</a:t>
            </a:r>
            <a:endParaRPr lang="en-GB" b="1" dirty="0"/>
          </a:p>
        </p:txBody>
      </p:sp>
      <p:pic>
        <p:nvPicPr>
          <p:cNvPr id="16" name="Picture 15" descr="A screenshot of a person&#10;&#10;Description generated with very high confidence">
            <a:extLst>
              <a:ext uri="{FF2B5EF4-FFF2-40B4-BE49-F238E27FC236}">
                <a16:creationId xmlns:a16="http://schemas.microsoft.com/office/drawing/2014/main" id="{0724782B-CC58-49CF-ABDE-100775C46545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6" t="5898" r="66895" b="81770"/>
          <a:stretch/>
        </p:blipFill>
        <p:spPr bwMode="auto">
          <a:xfrm>
            <a:off x="11247105" y="6433539"/>
            <a:ext cx="944895" cy="4244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2705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2DA00D-C86B-4E25-801F-9E53430F3428}"/>
              </a:ext>
            </a:extLst>
          </p:cNvPr>
          <p:cNvSpPr txBox="1"/>
          <p:nvPr/>
        </p:nvSpPr>
        <p:spPr>
          <a:xfrm>
            <a:off x="451414" y="2038525"/>
            <a:ext cx="1006394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Knowledge, Concepts and Vocabulary Organisers (KCVs)</a:t>
            </a:r>
            <a:endParaRPr lang="en-GB" sz="2400" dirty="0"/>
          </a:p>
          <a:p>
            <a:r>
              <a:rPr lang="en-GB" sz="2400" dirty="0"/>
              <a:t>We are aiming to develop KCVs for all subjects. KCVs outline the main knowledge and concepts covered in each curriculum area. A number of criteria have been identified to guide choice of knowledge:</a:t>
            </a:r>
          </a:p>
          <a:p>
            <a:endParaRPr lang="en-GB" sz="2400" b="1" dirty="0"/>
          </a:p>
          <a:p>
            <a:r>
              <a:rPr lang="en-GB" sz="2400" b="1" dirty="0"/>
              <a:t>Knowledge Criteria: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Knowledge is specialised to a specific curriculum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Knowledge is assessed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Learning knowledge is crucial to accessing future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Knowledge fits within a progressively developed curriculum</a:t>
            </a:r>
          </a:p>
          <a:p>
            <a:endParaRPr lang="en-GB" dirty="0">
              <a:latin typeface="+mj-lt"/>
            </a:endParaRPr>
          </a:p>
        </p:txBody>
      </p:sp>
      <p:pic>
        <p:nvPicPr>
          <p:cNvPr id="19" name="Graphic 18" descr="Head with gears">
            <a:extLst>
              <a:ext uri="{FF2B5EF4-FFF2-40B4-BE49-F238E27FC236}">
                <a16:creationId xmlns:a16="http://schemas.microsoft.com/office/drawing/2014/main" id="{8C5C2E96-3965-4B16-9CE7-A950152FB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052166" y="67112"/>
            <a:ext cx="1971413" cy="197141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B682F88-73D3-43B3-9DA2-7A8F13465A74}"/>
              </a:ext>
            </a:extLst>
          </p:cNvPr>
          <p:cNvSpPr txBox="1"/>
          <p:nvPr/>
        </p:nvSpPr>
        <p:spPr>
          <a:xfrm>
            <a:off x="231919" y="401642"/>
            <a:ext cx="95913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</a:rPr>
              <a:t>EPA Curriculum Approach – KCVs and knowledge-based curriculum</a:t>
            </a:r>
            <a:endParaRPr lang="en-GB" b="1" dirty="0"/>
          </a:p>
        </p:txBody>
      </p:sp>
      <p:pic>
        <p:nvPicPr>
          <p:cNvPr id="16" name="Picture 15" descr="A screenshot of a person&#10;&#10;Description generated with very high confidence">
            <a:extLst>
              <a:ext uri="{FF2B5EF4-FFF2-40B4-BE49-F238E27FC236}">
                <a16:creationId xmlns:a16="http://schemas.microsoft.com/office/drawing/2014/main" id="{0724782B-CC58-49CF-ABDE-100775C46545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6" t="5898" r="66895" b="81770"/>
          <a:stretch/>
        </p:blipFill>
        <p:spPr bwMode="auto">
          <a:xfrm>
            <a:off x="11247105" y="6433539"/>
            <a:ext cx="944895" cy="4244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720835D-75F0-4463-92AC-D15B32246F5E}"/>
              </a:ext>
            </a:extLst>
          </p:cNvPr>
          <p:cNvSpPr txBox="1"/>
          <p:nvPr/>
        </p:nvSpPr>
        <p:spPr>
          <a:xfrm>
            <a:off x="8624597" y="3543534"/>
            <a:ext cx="3001345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Concepts and key concepts questions = schema for topic</a:t>
            </a:r>
          </a:p>
          <a:p>
            <a:r>
              <a:rPr lang="en-GB" sz="2800" dirty="0"/>
              <a:t>Knowledge ‘hangs off’ schema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740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2DA00D-C86B-4E25-801F-9E53430F3428}"/>
              </a:ext>
            </a:extLst>
          </p:cNvPr>
          <p:cNvSpPr txBox="1"/>
          <p:nvPr/>
        </p:nvSpPr>
        <p:spPr>
          <a:xfrm>
            <a:off x="234892" y="1652631"/>
            <a:ext cx="6585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+mj-lt"/>
              </a:rPr>
              <a:t>Why do we have a common approach?</a:t>
            </a:r>
            <a:endParaRPr lang="en-GB" dirty="0">
              <a:latin typeface="+mj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646CE80-4CFC-4956-AA63-9F386BABFA38}"/>
              </a:ext>
            </a:extLst>
          </p:cNvPr>
          <p:cNvGrpSpPr/>
          <p:nvPr/>
        </p:nvGrpSpPr>
        <p:grpSpPr>
          <a:xfrm>
            <a:off x="3381017" y="2585668"/>
            <a:ext cx="5841360" cy="2135629"/>
            <a:chOff x="234892" y="2451277"/>
            <a:chExt cx="4135772" cy="2797417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92AE436-26A0-4253-8C78-6CD96B18A76B}"/>
                </a:ext>
              </a:extLst>
            </p:cNvPr>
            <p:cNvSpPr/>
            <p:nvPr/>
          </p:nvSpPr>
          <p:spPr>
            <a:xfrm>
              <a:off x="234892" y="2451277"/>
              <a:ext cx="4135772" cy="263245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7F94D82-2BFD-44E6-A4DE-563EBA2C6481}"/>
                </a:ext>
              </a:extLst>
            </p:cNvPr>
            <p:cNvSpPr/>
            <p:nvPr/>
          </p:nvSpPr>
          <p:spPr>
            <a:xfrm>
              <a:off x="234892" y="3111997"/>
              <a:ext cx="4062614" cy="213669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000" dirty="0">
                  <a:solidFill>
                    <a:schemeClr val="bg1"/>
                  </a:solidFill>
                  <a:latin typeface="+mj-lt"/>
                </a:rPr>
                <a:t>Clarity of purpose and approach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000" dirty="0">
                  <a:solidFill>
                    <a:schemeClr val="bg1"/>
                  </a:solidFill>
                  <a:latin typeface="+mj-lt"/>
                </a:rPr>
                <a:t>Tools to identify gaps and ‘fill’ gaps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000" dirty="0">
                  <a:solidFill>
                    <a:schemeClr val="bg1"/>
                  </a:solidFill>
                  <a:latin typeface="+mj-lt"/>
                </a:rPr>
                <a:t>Another base for review and sequencing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GB" sz="2000" dirty="0">
                <a:solidFill>
                  <a:schemeClr val="bg1"/>
                </a:solidFill>
                <a:latin typeface="+mj-lt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GB" sz="2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8CC6C5E9-1BFC-4E4A-85E4-CD90E5C77F08}"/>
                </a:ext>
              </a:extLst>
            </p:cNvPr>
            <p:cNvSpPr txBox="1"/>
            <p:nvPr/>
          </p:nvSpPr>
          <p:spPr>
            <a:xfrm>
              <a:off x="351666" y="2552497"/>
              <a:ext cx="12611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dirty="0">
                  <a:solidFill>
                    <a:schemeClr val="bg1"/>
                  </a:solidFill>
                  <a:latin typeface="+mj-lt"/>
                </a:rPr>
                <a:t>ARE and </a:t>
              </a:r>
              <a:r>
                <a:rPr lang="en-GB" sz="2400" dirty="0" err="1">
                  <a:solidFill>
                    <a:schemeClr val="bg1"/>
                  </a:solidFill>
                  <a:latin typeface="+mj-lt"/>
                </a:rPr>
                <a:t>PiXL</a:t>
              </a:r>
              <a:endParaRPr lang="en-GB" sz="24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19" name="Graphic 18" descr="Head with gears">
            <a:extLst>
              <a:ext uri="{FF2B5EF4-FFF2-40B4-BE49-F238E27FC236}">
                <a16:creationId xmlns:a16="http://schemas.microsoft.com/office/drawing/2014/main" id="{8C5C2E96-3965-4B16-9CE7-A950152FB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052166" y="67112"/>
            <a:ext cx="1971413" cy="197141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B682F88-73D3-43B3-9DA2-7A8F13465A74}"/>
              </a:ext>
            </a:extLst>
          </p:cNvPr>
          <p:cNvSpPr txBox="1"/>
          <p:nvPr/>
        </p:nvSpPr>
        <p:spPr>
          <a:xfrm>
            <a:off x="271468" y="1037367"/>
            <a:ext cx="5540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</a:rPr>
              <a:t>EPA Assessment – ARE and </a:t>
            </a:r>
            <a:r>
              <a:rPr lang="en-GB" sz="3200" b="1" dirty="0" err="1">
                <a:solidFill>
                  <a:srgbClr val="000000"/>
                </a:solidFill>
              </a:rPr>
              <a:t>PiXL</a:t>
            </a:r>
            <a:endParaRPr lang="en-GB" b="1" dirty="0"/>
          </a:p>
        </p:txBody>
      </p:sp>
      <p:pic>
        <p:nvPicPr>
          <p:cNvPr id="16" name="Picture 15" descr="A screenshot of a person&#10;&#10;Description generated with very high confidence">
            <a:extLst>
              <a:ext uri="{FF2B5EF4-FFF2-40B4-BE49-F238E27FC236}">
                <a16:creationId xmlns:a16="http://schemas.microsoft.com/office/drawing/2014/main" id="{0724782B-CC58-49CF-ABDE-100775C46545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6" t="5898" r="66895" b="81770"/>
          <a:stretch/>
        </p:blipFill>
        <p:spPr bwMode="auto">
          <a:xfrm>
            <a:off x="11247105" y="6433539"/>
            <a:ext cx="944895" cy="4244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6703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 descr="Head with gears">
            <a:extLst>
              <a:ext uri="{FF2B5EF4-FFF2-40B4-BE49-F238E27FC236}">
                <a16:creationId xmlns:a16="http://schemas.microsoft.com/office/drawing/2014/main" id="{8C5C2E96-3965-4B16-9CE7-A950152FB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052166" y="67112"/>
            <a:ext cx="1971413" cy="197141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B682F88-73D3-43B3-9DA2-7A8F13465A74}"/>
              </a:ext>
            </a:extLst>
          </p:cNvPr>
          <p:cNvSpPr txBox="1"/>
          <p:nvPr/>
        </p:nvSpPr>
        <p:spPr>
          <a:xfrm>
            <a:off x="480474" y="2282692"/>
            <a:ext cx="100297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000000"/>
                </a:solidFill>
              </a:rPr>
              <a:t>Cognitive Science – what are the implications?</a:t>
            </a:r>
            <a:endParaRPr lang="en-GB" sz="4000" b="1" dirty="0"/>
          </a:p>
        </p:txBody>
      </p:sp>
      <p:pic>
        <p:nvPicPr>
          <p:cNvPr id="16" name="Picture 15" descr="A screenshot of a person&#10;&#10;Description generated with very high confidence">
            <a:extLst>
              <a:ext uri="{FF2B5EF4-FFF2-40B4-BE49-F238E27FC236}">
                <a16:creationId xmlns:a16="http://schemas.microsoft.com/office/drawing/2014/main" id="{0724782B-CC58-49CF-ABDE-100775C46545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6" t="5898" r="66895" b="81770"/>
          <a:stretch/>
        </p:blipFill>
        <p:spPr bwMode="auto">
          <a:xfrm>
            <a:off x="11247105" y="6433539"/>
            <a:ext cx="944895" cy="4244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4639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 descr="Head with gears">
            <a:extLst>
              <a:ext uri="{FF2B5EF4-FFF2-40B4-BE49-F238E27FC236}">
                <a16:creationId xmlns:a16="http://schemas.microsoft.com/office/drawing/2014/main" id="{8C5C2E96-3965-4B16-9CE7-A950152FB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052166" y="67112"/>
            <a:ext cx="1971413" cy="197141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B682F88-73D3-43B3-9DA2-7A8F13465A74}"/>
              </a:ext>
            </a:extLst>
          </p:cNvPr>
          <p:cNvSpPr txBox="1"/>
          <p:nvPr/>
        </p:nvSpPr>
        <p:spPr>
          <a:xfrm>
            <a:off x="393388" y="880612"/>
            <a:ext cx="6556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000000"/>
                </a:solidFill>
              </a:rPr>
              <a:t>Cognitive Science – what is it?</a:t>
            </a:r>
            <a:endParaRPr lang="en-GB" sz="4000" b="1" dirty="0"/>
          </a:p>
        </p:txBody>
      </p:sp>
      <p:pic>
        <p:nvPicPr>
          <p:cNvPr id="16" name="Picture 15" descr="A screenshot of a person&#10;&#10;Description generated with very high confidence">
            <a:extLst>
              <a:ext uri="{FF2B5EF4-FFF2-40B4-BE49-F238E27FC236}">
                <a16:creationId xmlns:a16="http://schemas.microsoft.com/office/drawing/2014/main" id="{0724782B-CC58-49CF-ABDE-100775C46545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6" t="5898" r="66895" b="81770"/>
          <a:stretch/>
        </p:blipFill>
        <p:spPr bwMode="auto">
          <a:xfrm>
            <a:off x="11247105" y="6433539"/>
            <a:ext cx="944895" cy="4244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BE860D-298B-4CB0-AF7A-24E7444D8DE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500" t="55536" r="69143" b="28988"/>
          <a:stretch/>
        </p:blipFill>
        <p:spPr>
          <a:xfrm>
            <a:off x="235129" y="1916602"/>
            <a:ext cx="6020710" cy="26989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12B494-096F-4AE1-B965-FE64FC12ECD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500" t="71012" r="69143" b="16131"/>
          <a:stretch/>
        </p:blipFill>
        <p:spPr>
          <a:xfrm>
            <a:off x="5947953" y="1999753"/>
            <a:ext cx="6252195" cy="23284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0707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 descr="Head with gears">
            <a:extLst>
              <a:ext uri="{FF2B5EF4-FFF2-40B4-BE49-F238E27FC236}">
                <a16:creationId xmlns:a16="http://schemas.microsoft.com/office/drawing/2014/main" id="{8C5C2E96-3965-4B16-9CE7-A950152FB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052166" y="67112"/>
            <a:ext cx="1971413" cy="197141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B682F88-73D3-43B3-9DA2-7A8F13465A74}"/>
              </a:ext>
            </a:extLst>
          </p:cNvPr>
          <p:cNvSpPr txBox="1"/>
          <p:nvPr/>
        </p:nvSpPr>
        <p:spPr>
          <a:xfrm>
            <a:off x="393388" y="880612"/>
            <a:ext cx="6556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0000"/>
                </a:solidFill>
              </a:rPr>
              <a:t>Cognitive Science – what is it?</a:t>
            </a:r>
            <a:endParaRPr lang="en-GB" sz="4000" b="1" dirty="0"/>
          </a:p>
        </p:txBody>
      </p:sp>
      <p:pic>
        <p:nvPicPr>
          <p:cNvPr id="16" name="Picture 15" descr="A screenshot of a person&#10;&#10;Description generated with very high confidence">
            <a:extLst>
              <a:ext uri="{FF2B5EF4-FFF2-40B4-BE49-F238E27FC236}">
                <a16:creationId xmlns:a16="http://schemas.microsoft.com/office/drawing/2014/main" id="{0724782B-CC58-49CF-ABDE-100775C46545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6" t="5898" r="66895" b="81770"/>
          <a:stretch/>
        </p:blipFill>
        <p:spPr bwMode="auto">
          <a:xfrm>
            <a:off x="11247105" y="6433539"/>
            <a:ext cx="944895" cy="4244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F7A0A4-182D-442F-84E0-634FD4E6D834}"/>
              </a:ext>
            </a:extLst>
          </p:cNvPr>
          <p:cNvSpPr/>
          <p:nvPr/>
        </p:nvSpPr>
        <p:spPr>
          <a:xfrm>
            <a:off x="1002640" y="2806107"/>
            <a:ext cx="100352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One of the appealing prospects for both these approaches is that they might reveal something fundamental about learning, memory, and the brain. </a:t>
            </a:r>
          </a:p>
          <a:p>
            <a:endParaRPr lang="en-GB" sz="2400" dirty="0"/>
          </a:p>
          <a:p>
            <a:r>
              <a:rPr lang="en-GB" sz="2400" dirty="0"/>
              <a:t>These understandings might be applicable across many contexts—to the extent to which humans share the same basic processes of learning and memory. </a:t>
            </a:r>
          </a:p>
          <a:p>
            <a:endParaRPr lang="en-GB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3DD3C0-0B17-4982-A28C-BC8D3158A5CC}"/>
              </a:ext>
            </a:extLst>
          </p:cNvPr>
          <p:cNvSpPr/>
          <p:nvPr/>
        </p:nvSpPr>
        <p:spPr>
          <a:xfrm>
            <a:off x="923393" y="2063692"/>
            <a:ext cx="85728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Cognitive psychology and Cognitive Neuroscience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CF60EA-5694-489B-9A77-39188CFC1560}"/>
              </a:ext>
            </a:extLst>
          </p:cNvPr>
          <p:cNvSpPr txBox="1"/>
          <p:nvPr/>
        </p:nvSpPr>
        <p:spPr>
          <a:xfrm rot="20351404">
            <a:off x="3774412" y="2469323"/>
            <a:ext cx="4395183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Basically it’s probably our best way of knowing what is going on when we ‘learn’!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2243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 descr="Head with gears">
            <a:extLst>
              <a:ext uri="{FF2B5EF4-FFF2-40B4-BE49-F238E27FC236}">
                <a16:creationId xmlns:a16="http://schemas.microsoft.com/office/drawing/2014/main" id="{8C5C2E96-3965-4B16-9CE7-A950152FB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052166" y="67112"/>
            <a:ext cx="1971413" cy="197141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B682F88-73D3-43B3-9DA2-7A8F13465A74}"/>
              </a:ext>
            </a:extLst>
          </p:cNvPr>
          <p:cNvSpPr txBox="1"/>
          <p:nvPr/>
        </p:nvSpPr>
        <p:spPr>
          <a:xfrm>
            <a:off x="393388" y="880612"/>
            <a:ext cx="6556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0000"/>
                </a:solidFill>
              </a:rPr>
              <a:t>Cognitive Science – what is it?</a:t>
            </a:r>
            <a:endParaRPr lang="en-GB" sz="4000" b="1" dirty="0"/>
          </a:p>
        </p:txBody>
      </p:sp>
      <p:pic>
        <p:nvPicPr>
          <p:cNvPr id="16" name="Picture 15" descr="A screenshot of a person&#10;&#10;Description generated with very high confidence">
            <a:extLst>
              <a:ext uri="{FF2B5EF4-FFF2-40B4-BE49-F238E27FC236}">
                <a16:creationId xmlns:a16="http://schemas.microsoft.com/office/drawing/2014/main" id="{0724782B-CC58-49CF-ABDE-100775C46545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6" t="5898" r="66895" b="81770"/>
          <a:stretch/>
        </p:blipFill>
        <p:spPr bwMode="auto">
          <a:xfrm>
            <a:off x="11247105" y="6433539"/>
            <a:ext cx="944895" cy="4244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03DD3C0-0B17-4982-A28C-BC8D3158A5CC}"/>
              </a:ext>
            </a:extLst>
          </p:cNvPr>
          <p:cNvSpPr/>
          <p:nvPr/>
        </p:nvSpPr>
        <p:spPr>
          <a:xfrm>
            <a:off x="923393" y="2063692"/>
            <a:ext cx="85728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Cognitive psychology and Cognitive Neuroscience</a:t>
            </a:r>
          </a:p>
        </p:txBody>
      </p:sp>
      <p:sp>
        <p:nvSpPr>
          <p:cNvPr id="3" name="Rectangle 2"/>
          <p:cNvSpPr/>
          <p:nvPr/>
        </p:nvSpPr>
        <p:spPr>
          <a:xfrm>
            <a:off x="3020290" y="3355355"/>
            <a:ext cx="763385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“</a:t>
            </a:r>
            <a:r>
              <a:rPr lang="en-US" sz="2400" dirty="0">
                <a:solidFill>
                  <a:srgbClr val="000000"/>
                </a:solidFill>
              </a:rPr>
              <a:t>Learning is defined as an alteration in long-term memory. If nothing has altered in long-term memory nothing has been learned</a:t>
            </a:r>
            <a:r>
              <a:rPr lang="en-US" sz="2400" dirty="0" smtClean="0">
                <a:solidFill>
                  <a:srgbClr val="000000"/>
                </a:solidFill>
              </a:rPr>
              <a:t>.”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“</a:t>
            </a:r>
            <a:r>
              <a:rPr lang="en-US" sz="2400" dirty="0">
                <a:solidFill>
                  <a:srgbClr val="000000"/>
                </a:solidFill>
              </a:rPr>
              <a:t>Progress means knowing more and remembering more</a:t>
            </a:r>
            <a:r>
              <a:rPr lang="en-US" sz="2400" dirty="0" smtClean="0">
                <a:solidFill>
                  <a:srgbClr val="000000"/>
                </a:solidFill>
              </a:rPr>
              <a:t>.”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r"/>
            <a:r>
              <a:rPr lang="en-US" sz="2400" dirty="0" err="1" smtClean="0">
                <a:solidFill>
                  <a:srgbClr val="000000"/>
                </a:solidFill>
              </a:rPr>
              <a:t>Ofsted</a:t>
            </a:r>
            <a:r>
              <a:rPr lang="en-US" sz="2400" dirty="0" smtClean="0">
                <a:solidFill>
                  <a:srgbClr val="000000"/>
                </a:solidFill>
              </a:rPr>
              <a:t> 2018</a:t>
            </a:r>
            <a:endParaRPr lang="en-US" sz="2400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52" y="3355355"/>
            <a:ext cx="2626902" cy="17558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3569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 descr="Head with gears">
            <a:extLst>
              <a:ext uri="{FF2B5EF4-FFF2-40B4-BE49-F238E27FC236}">
                <a16:creationId xmlns:a16="http://schemas.microsoft.com/office/drawing/2014/main" id="{8C5C2E96-3965-4B16-9CE7-A950152FB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052166" y="67112"/>
            <a:ext cx="1971413" cy="197141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B682F88-73D3-43B3-9DA2-7A8F13465A74}"/>
              </a:ext>
            </a:extLst>
          </p:cNvPr>
          <p:cNvSpPr txBox="1"/>
          <p:nvPr/>
        </p:nvSpPr>
        <p:spPr>
          <a:xfrm>
            <a:off x="323721" y="250635"/>
            <a:ext cx="742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</a:rPr>
              <a:t>Cognitive Science – what are the implications?</a:t>
            </a:r>
            <a:endParaRPr lang="en-GB" sz="2800" b="1" dirty="0"/>
          </a:p>
        </p:txBody>
      </p:sp>
      <p:pic>
        <p:nvPicPr>
          <p:cNvPr id="16" name="Picture 15" descr="A screenshot of a person&#10;&#10;Description generated with very high confidence">
            <a:extLst>
              <a:ext uri="{FF2B5EF4-FFF2-40B4-BE49-F238E27FC236}">
                <a16:creationId xmlns:a16="http://schemas.microsoft.com/office/drawing/2014/main" id="{0724782B-CC58-49CF-ABDE-100775C46545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6" t="5898" r="66895" b="81770"/>
          <a:stretch/>
        </p:blipFill>
        <p:spPr bwMode="auto">
          <a:xfrm>
            <a:off x="11247105" y="6433539"/>
            <a:ext cx="944895" cy="4244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39DBA5A-36AE-4102-B288-1DBA3FB3BE7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714" t="15536" r="59571" b="4702"/>
          <a:stretch/>
        </p:blipFill>
        <p:spPr>
          <a:xfrm>
            <a:off x="661852" y="984068"/>
            <a:ext cx="4319451" cy="52428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BA1523-02FC-42EF-8087-3DC840B370C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214" t="46489" r="68357" b="17797"/>
          <a:stretch/>
        </p:blipFill>
        <p:spPr>
          <a:xfrm>
            <a:off x="5808617" y="1454330"/>
            <a:ext cx="4319451" cy="44377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3175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 descr="Head with gears">
            <a:extLst>
              <a:ext uri="{FF2B5EF4-FFF2-40B4-BE49-F238E27FC236}">
                <a16:creationId xmlns:a16="http://schemas.microsoft.com/office/drawing/2014/main" id="{8C5C2E96-3965-4B16-9CE7-A950152FB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052166" y="67112"/>
            <a:ext cx="1971413" cy="197141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B682F88-73D3-43B3-9DA2-7A8F13465A74}"/>
              </a:ext>
            </a:extLst>
          </p:cNvPr>
          <p:cNvSpPr txBox="1"/>
          <p:nvPr/>
        </p:nvSpPr>
        <p:spPr>
          <a:xfrm>
            <a:off x="323721" y="250635"/>
            <a:ext cx="742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</a:rPr>
              <a:t>Cognitive Science – what are the implications?</a:t>
            </a:r>
            <a:endParaRPr lang="en-GB" sz="2800" b="1" dirty="0"/>
          </a:p>
        </p:txBody>
      </p:sp>
      <p:pic>
        <p:nvPicPr>
          <p:cNvPr id="16" name="Picture 15" descr="A screenshot of a person&#10;&#10;Description generated with very high confidence">
            <a:extLst>
              <a:ext uri="{FF2B5EF4-FFF2-40B4-BE49-F238E27FC236}">
                <a16:creationId xmlns:a16="http://schemas.microsoft.com/office/drawing/2014/main" id="{0724782B-CC58-49CF-ABDE-100775C46545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6" t="5898" r="66895" b="81770"/>
          <a:stretch/>
        </p:blipFill>
        <p:spPr bwMode="auto">
          <a:xfrm>
            <a:off x="11247105" y="6433539"/>
            <a:ext cx="944895" cy="4244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DB91A4-A2D3-42ED-B524-05A57851DE9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286" t="38631" r="60286" b="35417"/>
          <a:stretch/>
        </p:blipFill>
        <p:spPr>
          <a:xfrm>
            <a:off x="3943214" y="2856118"/>
            <a:ext cx="8038011" cy="33959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22F15E4-ADB7-4DB8-B02B-FB678DEEB20E}"/>
              </a:ext>
            </a:extLst>
          </p:cNvPr>
          <p:cNvSpPr/>
          <p:nvPr/>
        </p:nvSpPr>
        <p:spPr>
          <a:xfrm>
            <a:off x="705394" y="1052818"/>
            <a:ext cx="853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GB" sz="2400" dirty="0"/>
              <a:t>Learning requires information to be committed to long-term memory.</a:t>
            </a:r>
          </a:p>
          <a:p>
            <a:pPr marL="342900" indent="-342900">
              <a:buAutoNum type="arabicPeriod"/>
            </a:pPr>
            <a:r>
              <a:rPr lang="en-GB" sz="2400" dirty="0"/>
              <a:t>Information is processed through the working memory. </a:t>
            </a:r>
          </a:p>
          <a:p>
            <a:pPr marL="342900" indent="-342900">
              <a:buAutoNum type="arabicPeriod"/>
            </a:pPr>
            <a:r>
              <a:rPr lang="en-GB" sz="2400" dirty="0"/>
              <a:t>The working memory has limited capacity and can be overloaded.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C66C9E-E00E-4335-A228-42D54F1D36A7}"/>
              </a:ext>
            </a:extLst>
          </p:cNvPr>
          <p:cNvSpPr txBox="1"/>
          <p:nvPr/>
        </p:nvSpPr>
        <p:spPr>
          <a:xfrm>
            <a:off x="1143820" y="3539860"/>
            <a:ext cx="223551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Key Principles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DE1E44A-ECCC-4F60-9A9D-93EC42E4C6E2}"/>
              </a:ext>
            </a:extLst>
          </p:cNvPr>
          <p:cNvCxnSpPr>
            <a:cxnSpLocks/>
          </p:cNvCxnSpPr>
          <p:nvPr/>
        </p:nvCxnSpPr>
        <p:spPr>
          <a:xfrm flipV="1">
            <a:off x="2261575" y="2991810"/>
            <a:ext cx="0" cy="5480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64390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78B9B4-3581-49E6-9C14-21BB733B77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064" t="18401" r="61346" b="5132"/>
          <a:stretch/>
        </p:blipFill>
        <p:spPr>
          <a:xfrm>
            <a:off x="2420982" y="365125"/>
            <a:ext cx="6905897" cy="61907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BDC5B5-D64B-4EC2-B292-14ECD80B60DE}"/>
              </a:ext>
            </a:extLst>
          </p:cNvPr>
          <p:cNvSpPr/>
          <p:nvPr/>
        </p:nvSpPr>
        <p:spPr>
          <a:xfrm>
            <a:off x="0" y="6413863"/>
            <a:ext cx="12192000" cy="444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831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 descr="Head with gears">
            <a:extLst>
              <a:ext uri="{FF2B5EF4-FFF2-40B4-BE49-F238E27FC236}">
                <a16:creationId xmlns:a16="http://schemas.microsoft.com/office/drawing/2014/main" id="{8C5C2E96-3965-4B16-9CE7-A950152FB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052166" y="67112"/>
            <a:ext cx="1971413" cy="197141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B682F88-73D3-43B3-9DA2-7A8F13465A74}"/>
              </a:ext>
            </a:extLst>
          </p:cNvPr>
          <p:cNvSpPr txBox="1"/>
          <p:nvPr/>
        </p:nvSpPr>
        <p:spPr>
          <a:xfrm>
            <a:off x="323721" y="250635"/>
            <a:ext cx="742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</a:rPr>
              <a:t>Cognitive Science – what are the implications?</a:t>
            </a:r>
            <a:endParaRPr lang="en-GB" sz="2800" b="1" dirty="0"/>
          </a:p>
        </p:txBody>
      </p:sp>
      <p:pic>
        <p:nvPicPr>
          <p:cNvPr id="16" name="Picture 15" descr="A screenshot of a person&#10;&#10;Description generated with very high confidence">
            <a:extLst>
              <a:ext uri="{FF2B5EF4-FFF2-40B4-BE49-F238E27FC236}">
                <a16:creationId xmlns:a16="http://schemas.microsoft.com/office/drawing/2014/main" id="{0724782B-CC58-49CF-ABDE-100775C46545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6" t="5898" r="66895" b="81770"/>
          <a:stretch/>
        </p:blipFill>
        <p:spPr bwMode="auto">
          <a:xfrm>
            <a:off x="11247105" y="6433539"/>
            <a:ext cx="944895" cy="4244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8EAEBA4-7E5E-4600-9A15-47E15C254483}"/>
              </a:ext>
            </a:extLst>
          </p:cNvPr>
          <p:cNvSpPr/>
          <p:nvPr/>
        </p:nvSpPr>
        <p:spPr>
          <a:xfrm>
            <a:off x="323721" y="1249924"/>
            <a:ext cx="9906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/>
              <a:t>Spaced Learning</a:t>
            </a:r>
          </a:p>
          <a:p>
            <a:endParaRPr lang="en-GB" sz="2800" b="1" dirty="0" smtClean="0"/>
          </a:p>
          <a:p>
            <a:r>
              <a:rPr lang="en-GB" sz="2800" dirty="0"/>
              <a:t>D</a:t>
            </a:r>
            <a:r>
              <a:rPr lang="en-GB" sz="2800" dirty="0" smtClean="0"/>
              <a:t>istributing learning </a:t>
            </a:r>
            <a:r>
              <a:rPr lang="en-GB" sz="2800" dirty="0"/>
              <a:t>and retrieval </a:t>
            </a:r>
            <a:r>
              <a:rPr lang="en-GB" sz="2800" dirty="0" smtClean="0"/>
              <a:t>opportunities </a:t>
            </a:r>
            <a:r>
              <a:rPr lang="en-GB" sz="2800" dirty="0"/>
              <a:t>over a longer period of time rather than concentrating them in ‘massed’ </a:t>
            </a:r>
            <a:r>
              <a:rPr lang="en-GB" sz="2800" dirty="0" smtClean="0"/>
              <a:t>practice</a:t>
            </a:r>
            <a:endParaRPr lang="en-GB" sz="2800" dirty="0"/>
          </a:p>
          <a:p>
            <a:endParaRPr lang="en-GB" dirty="0"/>
          </a:p>
        </p:txBody>
      </p:sp>
      <p:pic>
        <p:nvPicPr>
          <p:cNvPr id="6" name="Graphic 9" descr="Glasses">
            <a:extLst>
              <a:ext uri="{FF2B5EF4-FFF2-40B4-BE49-F238E27FC236}">
                <a16:creationId xmlns:a16="http://schemas.microsoft.com/office/drawing/2014/main" id="{897F3F6B-4D99-4B69-84C3-50848939E2A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26812" y="3480573"/>
            <a:ext cx="914400" cy="914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8EAEBA4-7E5E-4600-9A15-47E15C254483}"/>
              </a:ext>
            </a:extLst>
          </p:cNvPr>
          <p:cNvSpPr/>
          <p:nvPr/>
        </p:nvSpPr>
        <p:spPr>
          <a:xfrm>
            <a:off x="1584484" y="3619051"/>
            <a:ext cx="9906000" cy="252376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GB" sz="2800" b="1" i="1" dirty="0" smtClean="0"/>
              <a:t>What does this look like?</a:t>
            </a:r>
          </a:p>
          <a:p>
            <a:endParaRPr lang="en-GB" sz="2800" dirty="0"/>
          </a:p>
          <a:p>
            <a:r>
              <a:rPr lang="en-GB" sz="2800" dirty="0" smtClean="0"/>
              <a:t>This justifies a repetition approach in our curriculum – do we revisit ideas or teach in one block? Do we provide retrieval opportunities regularly for a range of ideas?</a:t>
            </a:r>
            <a:endParaRPr lang="en-GB" sz="2800" dirty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4593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 descr="Head with gears">
            <a:extLst>
              <a:ext uri="{FF2B5EF4-FFF2-40B4-BE49-F238E27FC236}">
                <a16:creationId xmlns:a16="http://schemas.microsoft.com/office/drawing/2014/main" id="{8C5C2E96-3965-4B16-9CE7-A950152FB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052166" y="67112"/>
            <a:ext cx="1971413" cy="197141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B682F88-73D3-43B3-9DA2-7A8F13465A74}"/>
              </a:ext>
            </a:extLst>
          </p:cNvPr>
          <p:cNvSpPr txBox="1"/>
          <p:nvPr/>
        </p:nvSpPr>
        <p:spPr>
          <a:xfrm>
            <a:off x="323721" y="250635"/>
            <a:ext cx="742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</a:rPr>
              <a:t>Cognitive Science – what are the implications?</a:t>
            </a:r>
            <a:endParaRPr lang="en-GB" sz="2800" b="1" dirty="0"/>
          </a:p>
        </p:txBody>
      </p:sp>
      <p:pic>
        <p:nvPicPr>
          <p:cNvPr id="16" name="Picture 15" descr="A screenshot of a person&#10;&#10;Description generated with very high confidence">
            <a:extLst>
              <a:ext uri="{FF2B5EF4-FFF2-40B4-BE49-F238E27FC236}">
                <a16:creationId xmlns:a16="http://schemas.microsoft.com/office/drawing/2014/main" id="{0724782B-CC58-49CF-ABDE-100775C46545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6" t="5898" r="66895" b="81770"/>
          <a:stretch/>
        </p:blipFill>
        <p:spPr bwMode="auto">
          <a:xfrm>
            <a:off x="11247105" y="6433539"/>
            <a:ext cx="944895" cy="4244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8EAEBA4-7E5E-4600-9A15-47E15C254483}"/>
              </a:ext>
            </a:extLst>
          </p:cNvPr>
          <p:cNvSpPr/>
          <p:nvPr/>
        </p:nvSpPr>
        <p:spPr>
          <a:xfrm>
            <a:off x="323721" y="1208361"/>
            <a:ext cx="95545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/>
              <a:t>Interleaving</a:t>
            </a:r>
          </a:p>
          <a:p>
            <a:endParaRPr lang="en-GB" sz="2800" b="1" dirty="0" smtClean="0"/>
          </a:p>
          <a:p>
            <a:r>
              <a:rPr lang="en-GB" sz="2800" dirty="0" smtClean="0"/>
              <a:t>Switching </a:t>
            </a:r>
            <a:r>
              <a:rPr lang="en-GB" sz="2800" dirty="0"/>
              <a:t>between different types of problem or different ideas within the same lesson or study </a:t>
            </a:r>
            <a:r>
              <a:rPr lang="en-GB" sz="2800" dirty="0" smtClean="0"/>
              <a:t>session </a:t>
            </a:r>
            <a:endParaRPr lang="en-GB" sz="2800" dirty="0"/>
          </a:p>
        </p:txBody>
      </p:sp>
      <p:pic>
        <p:nvPicPr>
          <p:cNvPr id="6" name="Graphic 9" descr="Glasses">
            <a:extLst>
              <a:ext uri="{FF2B5EF4-FFF2-40B4-BE49-F238E27FC236}">
                <a16:creationId xmlns:a16="http://schemas.microsoft.com/office/drawing/2014/main" id="{897F3F6B-4D99-4B69-84C3-50848939E2A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26812" y="3480573"/>
            <a:ext cx="914400" cy="914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8EAEBA4-7E5E-4600-9A15-47E15C254483}"/>
              </a:ext>
            </a:extLst>
          </p:cNvPr>
          <p:cNvSpPr/>
          <p:nvPr/>
        </p:nvSpPr>
        <p:spPr>
          <a:xfrm>
            <a:off x="1584484" y="3619051"/>
            <a:ext cx="9906000" cy="209288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GB" sz="2800" b="1" i="1" dirty="0" smtClean="0"/>
              <a:t>What does this look like?</a:t>
            </a:r>
          </a:p>
          <a:p>
            <a:endParaRPr lang="en-GB" sz="2800" dirty="0"/>
          </a:p>
          <a:p>
            <a:r>
              <a:rPr lang="en-US" sz="2800" dirty="0" smtClean="0"/>
              <a:t>Giving children chance to demonstrate understanding in a range of contexts. Do you use different ways of retrieval in the same lesson?</a:t>
            </a:r>
            <a:endParaRPr lang="en-GB" sz="2800" dirty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5179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 descr="Head with gears">
            <a:extLst>
              <a:ext uri="{FF2B5EF4-FFF2-40B4-BE49-F238E27FC236}">
                <a16:creationId xmlns:a16="http://schemas.microsoft.com/office/drawing/2014/main" id="{8C5C2E96-3965-4B16-9CE7-A950152FB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052166" y="67112"/>
            <a:ext cx="1971413" cy="197141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B682F88-73D3-43B3-9DA2-7A8F13465A74}"/>
              </a:ext>
            </a:extLst>
          </p:cNvPr>
          <p:cNvSpPr txBox="1"/>
          <p:nvPr/>
        </p:nvSpPr>
        <p:spPr>
          <a:xfrm>
            <a:off x="323721" y="250635"/>
            <a:ext cx="742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</a:rPr>
              <a:t>Cognitive Science – what are the implications?</a:t>
            </a:r>
            <a:endParaRPr lang="en-GB" sz="2800" b="1" dirty="0"/>
          </a:p>
        </p:txBody>
      </p:sp>
      <p:pic>
        <p:nvPicPr>
          <p:cNvPr id="16" name="Picture 15" descr="A screenshot of a person&#10;&#10;Description generated with very high confidence">
            <a:extLst>
              <a:ext uri="{FF2B5EF4-FFF2-40B4-BE49-F238E27FC236}">
                <a16:creationId xmlns:a16="http://schemas.microsoft.com/office/drawing/2014/main" id="{0724782B-CC58-49CF-ABDE-100775C46545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6" t="5898" r="66895" b="81770"/>
          <a:stretch/>
        </p:blipFill>
        <p:spPr bwMode="auto">
          <a:xfrm>
            <a:off x="11247105" y="6433539"/>
            <a:ext cx="944895" cy="4244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8EAEBA4-7E5E-4600-9A15-47E15C254483}"/>
              </a:ext>
            </a:extLst>
          </p:cNvPr>
          <p:cNvSpPr/>
          <p:nvPr/>
        </p:nvSpPr>
        <p:spPr>
          <a:xfrm>
            <a:off x="323720" y="1194505"/>
            <a:ext cx="984551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/>
              <a:t>Retrieval practice</a:t>
            </a:r>
          </a:p>
          <a:p>
            <a:endParaRPr lang="en-GB" sz="2800" dirty="0" smtClean="0"/>
          </a:p>
          <a:p>
            <a:r>
              <a:rPr lang="en-GB" sz="2800" dirty="0"/>
              <a:t>U</a:t>
            </a:r>
            <a:r>
              <a:rPr lang="en-GB" sz="2800" dirty="0" smtClean="0"/>
              <a:t>sing </a:t>
            </a:r>
            <a:r>
              <a:rPr lang="en-GB" sz="2800" dirty="0"/>
              <a:t>a variety of strategies to recall information from memory, for example flash cards, practice tests or quizzing, or </a:t>
            </a:r>
            <a:r>
              <a:rPr lang="en-GB" sz="2800" dirty="0" smtClean="0"/>
              <a:t>mind-mapping</a:t>
            </a:r>
            <a:endParaRPr lang="en-GB" sz="2800" dirty="0"/>
          </a:p>
        </p:txBody>
      </p:sp>
      <p:pic>
        <p:nvPicPr>
          <p:cNvPr id="6" name="Graphic 9" descr="Glasses">
            <a:extLst>
              <a:ext uri="{FF2B5EF4-FFF2-40B4-BE49-F238E27FC236}">
                <a16:creationId xmlns:a16="http://schemas.microsoft.com/office/drawing/2014/main" id="{897F3F6B-4D99-4B69-84C3-50848939E2A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26812" y="3480573"/>
            <a:ext cx="914400" cy="914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8EAEBA4-7E5E-4600-9A15-47E15C254483}"/>
              </a:ext>
            </a:extLst>
          </p:cNvPr>
          <p:cNvSpPr/>
          <p:nvPr/>
        </p:nvSpPr>
        <p:spPr>
          <a:xfrm>
            <a:off x="1584484" y="3619051"/>
            <a:ext cx="9906000" cy="209288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GB" sz="2800" b="1" i="1" dirty="0" smtClean="0"/>
              <a:t>What does this look like?</a:t>
            </a:r>
          </a:p>
          <a:p>
            <a:endParaRPr lang="en-GB" sz="2800" dirty="0"/>
          </a:p>
          <a:p>
            <a:r>
              <a:rPr lang="en-GB" sz="2800" dirty="0" smtClean="0"/>
              <a:t>Using a range of methods – orally, textually, symbolically….and regularly….</a:t>
            </a:r>
            <a:endParaRPr lang="en-GB" sz="2800" dirty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3322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 descr="Head with gears">
            <a:extLst>
              <a:ext uri="{FF2B5EF4-FFF2-40B4-BE49-F238E27FC236}">
                <a16:creationId xmlns:a16="http://schemas.microsoft.com/office/drawing/2014/main" id="{8C5C2E96-3965-4B16-9CE7-A950152FB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052166" y="67112"/>
            <a:ext cx="1971413" cy="197141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B682F88-73D3-43B3-9DA2-7A8F13465A74}"/>
              </a:ext>
            </a:extLst>
          </p:cNvPr>
          <p:cNvSpPr txBox="1"/>
          <p:nvPr/>
        </p:nvSpPr>
        <p:spPr>
          <a:xfrm>
            <a:off x="323721" y="250635"/>
            <a:ext cx="742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</a:rPr>
              <a:t>Cognitive Science – what are the implications?</a:t>
            </a:r>
            <a:endParaRPr lang="en-GB" sz="2800" b="1" dirty="0"/>
          </a:p>
        </p:txBody>
      </p:sp>
      <p:pic>
        <p:nvPicPr>
          <p:cNvPr id="16" name="Picture 15" descr="A screenshot of a person&#10;&#10;Description generated with very high confidence">
            <a:extLst>
              <a:ext uri="{FF2B5EF4-FFF2-40B4-BE49-F238E27FC236}">
                <a16:creationId xmlns:a16="http://schemas.microsoft.com/office/drawing/2014/main" id="{0724782B-CC58-49CF-ABDE-100775C46545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6" t="5898" r="66895" b="81770"/>
          <a:stretch/>
        </p:blipFill>
        <p:spPr bwMode="auto">
          <a:xfrm>
            <a:off x="11247105" y="6433539"/>
            <a:ext cx="944895" cy="4244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8EAEBA4-7E5E-4600-9A15-47E15C254483}"/>
              </a:ext>
            </a:extLst>
          </p:cNvPr>
          <p:cNvSpPr/>
          <p:nvPr/>
        </p:nvSpPr>
        <p:spPr>
          <a:xfrm>
            <a:off x="323721" y="1236067"/>
            <a:ext cx="972844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S</a:t>
            </a:r>
            <a:r>
              <a:rPr lang="en-GB" sz="2800" b="1" dirty="0" smtClean="0"/>
              <a:t>trategies </a:t>
            </a:r>
            <a:r>
              <a:rPr lang="en-GB" sz="2800" b="1" dirty="0"/>
              <a:t>to manage cognitive </a:t>
            </a:r>
            <a:r>
              <a:rPr lang="en-GB" sz="2800" b="1" dirty="0" smtClean="0"/>
              <a:t>load</a:t>
            </a:r>
          </a:p>
          <a:p>
            <a:endParaRPr lang="en-GB" dirty="0" smtClean="0"/>
          </a:p>
          <a:p>
            <a:r>
              <a:rPr lang="en-GB" sz="2800" dirty="0" smtClean="0"/>
              <a:t>Focusing </a:t>
            </a:r>
            <a:r>
              <a:rPr lang="en-GB" sz="2800" dirty="0"/>
              <a:t>students on key information without overloading them, for example, by breaking down or ‘chunking’ subject content or using worked examples, exemplars, or ‘scaffolds</a:t>
            </a:r>
            <a:r>
              <a:rPr lang="en-GB" sz="2800" dirty="0" smtClean="0"/>
              <a:t>’</a:t>
            </a:r>
            <a:endParaRPr lang="en-GB" sz="2800" dirty="0"/>
          </a:p>
        </p:txBody>
      </p:sp>
      <p:pic>
        <p:nvPicPr>
          <p:cNvPr id="6" name="Graphic 9" descr="Glasses">
            <a:extLst>
              <a:ext uri="{FF2B5EF4-FFF2-40B4-BE49-F238E27FC236}">
                <a16:creationId xmlns:a16="http://schemas.microsoft.com/office/drawing/2014/main" id="{897F3F6B-4D99-4B69-84C3-50848939E2A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26812" y="3480573"/>
            <a:ext cx="914400" cy="914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8EAEBA4-7E5E-4600-9A15-47E15C254483}"/>
              </a:ext>
            </a:extLst>
          </p:cNvPr>
          <p:cNvSpPr/>
          <p:nvPr/>
        </p:nvSpPr>
        <p:spPr>
          <a:xfrm>
            <a:off x="1584484" y="3619051"/>
            <a:ext cx="9906000" cy="252376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GB" sz="2800" b="1" i="1" dirty="0" smtClean="0"/>
              <a:t>What does this look like?</a:t>
            </a:r>
          </a:p>
          <a:p>
            <a:endParaRPr lang="en-US" sz="2800" dirty="0" smtClean="0"/>
          </a:p>
          <a:p>
            <a:r>
              <a:rPr lang="en-US" sz="2800" dirty="0" smtClean="0"/>
              <a:t>Step-by-step presentation and scaffolding of key ideas and concepts. Make the ‘key learning’ obvious – and repeat opportunities to recall and demonstrate understanding</a:t>
            </a:r>
            <a:endParaRPr lang="en-GB" sz="2800" dirty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6981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 descr="Head with gears">
            <a:extLst>
              <a:ext uri="{FF2B5EF4-FFF2-40B4-BE49-F238E27FC236}">
                <a16:creationId xmlns:a16="http://schemas.microsoft.com/office/drawing/2014/main" id="{8C5C2E96-3965-4B16-9CE7-A950152FB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052166" y="67112"/>
            <a:ext cx="1971413" cy="197141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B682F88-73D3-43B3-9DA2-7A8F13465A74}"/>
              </a:ext>
            </a:extLst>
          </p:cNvPr>
          <p:cNvSpPr txBox="1"/>
          <p:nvPr/>
        </p:nvSpPr>
        <p:spPr>
          <a:xfrm>
            <a:off x="323721" y="250635"/>
            <a:ext cx="742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</a:rPr>
              <a:t>Cognitive Science – what are the implications?</a:t>
            </a:r>
            <a:endParaRPr lang="en-GB" sz="2800" b="1" dirty="0"/>
          </a:p>
        </p:txBody>
      </p:sp>
      <p:pic>
        <p:nvPicPr>
          <p:cNvPr id="16" name="Picture 15" descr="A screenshot of a person&#10;&#10;Description generated with very high confidence">
            <a:extLst>
              <a:ext uri="{FF2B5EF4-FFF2-40B4-BE49-F238E27FC236}">
                <a16:creationId xmlns:a16="http://schemas.microsoft.com/office/drawing/2014/main" id="{0724782B-CC58-49CF-ABDE-100775C46545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6" t="5898" r="66895" b="81770"/>
          <a:stretch/>
        </p:blipFill>
        <p:spPr bwMode="auto">
          <a:xfrm>
            <a:off x="11247105" y="6433539"/>
            <a:ext cx="944895" cy="4244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82F5CDE-25A5-4E66-BB65-F736C6D55519}"/>
              </a:ext>
            </a:extLst>
          </p:cNvPr>
          <p:cNvSpPr/>
          <p:nvPr/>
        </p:nvSpPr>
        <p:spPr>
          <a:xfrm>
            <a:off x="323720" y="1052818"/>
            <a:ext cx="111806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hlinkClick r:id="rId6"/>
              </a:rPr>
              <a:t>Managing Schemas</a:t>
            </a:r>
            <a:endParaRPr lang="en-GB" sz="2800" b="1" dirty="0" smtClean="0"/>
          </a:p>
          <a:p>
            <a:endParaRPr lang="en-GB" sz="2800" dirty="0"/>
          </a:p>
          <a:p>
            <a:r>
              <a:rPr lang="en-GB" sz="2800" dirty="0" smtClean="0"/>
              <a:t>Schemas </a:t>
            </a:r>
            <a:r>
              <a:rPr lang="en-GB" sz="2800" dirty="0"/>
              <a:t>(sometimes referred to as mental models, scripts, or frames) are structures that organise knowledge in the mind. When learning, the mind connects new information with pre-existing knowledge, skills, and concepts thereby developing existing schemas.</a:t>
            </a:r>
          </a:p>
        </p:txBody>
      </p:sp>
      <p:pic>
        <p:nvPicPr>
          <p:cNvPr id="7" name="Graphic 9" descr="Glasses">
            <a:extLst>
              <a:ext uri="{FF2B5EF4-FFF2-40B4-BE49-F238E27FC236}">
                <a16:creationId xmlns:a16="http://schemas.microsoft.com/office/drawing/2014/main" id="{897F3F6B-4D99-4B69-84C3-50848939E2A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23720" y="3730474"/>
            <a:ext cx="914400" cy="914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EAEBA4-7E5E-4600-9A15-47E15C254483}"/>
              </a:ext>
            </a:extLst>
          </p:cNvPr>
          <p:cNvSpPr/>
          <p:nvPr/>
        </p:nvSpPr>
        <p:spPr>
          <a:xfrm>
            <a:off x="1368921" y="3842797"/>
            <a:ext cx="10593662" cy="252376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GB" sz="2800" b="1" i="1" dirty="0" smtClean="0"/>
              <a:t>What does this look like?</a:t>
            </a:r>
          </a:p>
          <a:p>
            <a:endParaRPr lang="en-GB" sz="2800" dirty="0"/>
          </a:p>
          <a:p>
            <a:r>
              <a:rPr lang="en-GB" sz="2800" dirty="0" smtClean="0"/>
              <a:t>Do you communicate a schema for new ideas – do you ‘test out’ the schemas that children form about key ideas? Do we provide opportunities to model and capture schemas using non-textual means?</a:t>
            </a:r>
            <a:endParaRPr lang="en-GB" sz="2800" dirty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1808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 descr="Head with gears">
            <a:extLst>
              <a:ext uri="{FF2B5EF4-FFF2-40B4-BE49-F238E27FC236}">
                <a16:creationId xmlns:a16="http://schemas.microsoft.com/office/drawing/2014/main" id="{8C5C2E96-3965-4B16-9CE7-A950152FB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052166" y="67112"/>
            <a:ext cx="1971413" cy="197141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B682F88-73D3-43B3-9DA2-7A8F13465A74}"/>
              </a:ext>
            </a:extLst>
          </p:cNvPr>
          <p:cNvSpPr txBox="1"/>
          <p:nvPr/>
        </p:nvSpPr>
        <p:spPr>
          <a:xfrm>
            <a:off x="323721" y="250635"/>
            <a:ext cx="742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</a:rPr>
              <a:t>Cognitive Science – what are the implications?</a:t>
            </a:r>
            <a:endParaRPr lang="en-GB" sz="2800" b="1" dirty="0"/>
          </a:p>
        </p:txBody>
      </p:sp>
      <p:pic>
        <p:nvPicPr>
          <p:cNvPr id="16" name="Picture 15" descr="A screenshot of a person&#10;&#10;Description generated with very high confidence">
            <a:extLst>
              <a:ext uri="{FF2B5EF4-FFF2-40B4-BE49-F238E27FC236}">
                <a16:creationId xmlns:a16="http://schemas.microsoft.com/office/drawing/2014/main" id="{0724782B-CC58-49CF-ABDE-100775C46545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6" t="5898" r="66895" b="81770"/>
          <a:stretch/>
        </p:blipFill>
        <p:spPr bwMode="auto">
          <a:xfrm>
            <a:off x="11247105" y="6433539"/>
            <a:ext cx="944895" cy="4244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8EAEBA4-7E5E-4600-9A15-47E15C254483}"/>
              </a:ext>
            </a:extLst>
          </p:cNvPr>
          <p:cNvSpPr/>
          <p:nvPr/>
        </p:nvSpPr>
        <p:spPr>
          <a:xfrm>
            <a:off x="323721" y="1191363"/>
            <a:ext cx="102057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/>
              <a:t>Dual Coding</a:t>
            </a:r>
          </a:p>
          <a:p>
            <a:endParaRPr lang="en-GB" sz="2800" dirty="0" smtClean="0"/>
          </a:p>
          <a:p>
            <a:r>
              <a:rPr lang="en-GB" sz="2800" dirty="0" smtClean="0"/>
              <a:t>Using </a:t>
            </a:r>
            <a:r>
              <a:rPr lang="en-GB" sz="2800" dirty="0"/>
              <a:t>both verbal and non-verbal information (such as words and pictures) to teach concepts; dual coding forms one part of a wider theory known as the cognitive theory of multimedia learning (CTML).</a:t>
            </a:r>
          </a:p>
        </p:txBody>
      </p:sp>
      <p:pic>
        <p:nvPicPr>
          <p:cNvPr id="6" name="Graphic 9" descr="Glasses">
            <a:extLst>
              <a:ext uri="{FF2B5EF4-FFF2-40B4-BE49-F238E27FC236}">
                <a16:creationId xmlns:a16="http://schemas.microsoft.com/office/drawing/2014/main" id="{897F3F6B-4D99-4B69-84C3-50848939E2A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26812" y="3480573"/>
            <a:ext cx="914400" cy="914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8EAEBA4-7E5E-4600-9A15-47E15C254483}"/>
              </a:ext>
            </a:extLst>
          </p:cNvPr>
          <p:cNvSpPr/>
          <p:nvPr/>
        </p:nvSpPr>
        <p:spPr>
          <a:xfrm>
            <a:off x="1584484" y="3619051"/>
            <a:ext cx="9906000" cy="252376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GB" sz="2800" b="1" i="1" dirty="0" smtClean="0"/>
              <a:t>What does this look like?</a:t>
            </a:r>
          </a:p>
          <a:p>
            <a:endParaRPr lang="en-GB" sz="2800" dirty="0"/>
          </a:p>
          <a:p>
            <a:r>
              <a:rPr lang="en-US" sz="2800" dirty="0" smtClean="0"/>
              <a:t>Don’t just use text to support learning of new ideas. Use text, symbols, images, audio….combined to support building schemata.</a:t>
            </a:r>
          </a:p>
          <a:p>
            <a:r>
              <a:rPr lang="en-US" sz="2800" i="1" dirty="0" smtClean="0"/>
              <a:t>Take care – remember about cognitive overload!</a:t>
            </a:r>
            <a:endParaRPr lang="en-GB" sz="2800" i="1" dirty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1514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 descr="Head with gears">
            <a:extLst>
              <a:ext uri="{FF2B5EF4-FFF2-40B4-BE49-F238E27FC236}">
                <a16:creationId xmlns:a16="http://schemas.microsoft.com/office/drawing/2014/main" id="{8C5C2E96-3965-4B16-9CE7-A950152FB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052166" y="67112"/>
            <a:ext cx="1971413" cy="197141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B682F88-73D3-43B3-9DA2-7A8F13465A74}"/>
              </a:ext>
            </a:extLst>
          </p:cNvPr>
          <p:cNvSpPr txBox="1"/>
          <p:nvPr/>
        </p:nvSpPr>
        <p:spPr>
          <a:xfrm>
            <a:off x="217238" y="592437"/>
            <a:ext cx="100297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000000"/>
                </a:solidFill>
              </a:rPr>
              <a:t>Cognitive Science – what are the implications?</a:t>
            </a:r>
            <a:endParaRPr lang="en-GB" sz="4000" b="1" dirty="0"/>
          </a:p>
        </p:txBody>
      </p:sp>
      <p:pic>
        <p:nvPicPr>
          <p:cNvPr id="16" name="Picture 15" descr="A screenshot of a person&#10;&#10;Description generated with very high confidence">
            <a:extLst>
              <a:ext uri="{FF2B5EF4-FFF2-40B4-BE49-F238E27FC236}">
                <a16:creationId xmlns:a16="http://schemas.microsoft.com/office/drawing/2014/main" id="{0724782B-CC58-49CF-ABDE-100775C46545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6" t="5898" r="66895" b="81770"/>
          <a:stretch/>
        </p:blipFill>
        <p:spPr bwMode="auto">
          <a:xfrm>
            <a:off x="11247105" y="6433539"/>
            <a:ext cx="944895" cy="4244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682F88-73D3-43B3-9DA2-7A8F13465A74}"/>
              </a:ext>
            </a:extLst>
          </p:cNvPr>
          <p:cNvSpPr txBox="1"/>
          <p:nvPr/>
        </p:nvSpPr>
        <p:spPr>
          <a:xfrm>
            <a:off x="2794183" y="2476655"/>
            <a:ext cx="57624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 smtClean="0">
                <a:solidFill>
                  <a:srgbClr val="000000"/>
                </a:solidFill>
              </a:rPr>
              <a:t>Initial Questions?</a:t>
            </a:r>
            <a:endParaRPr lang="en-GB" sz="6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2277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78B9B4-3581-49E6-9C14-21BB733B77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064" t="18401" r="61346" b="5132"/>
          <a:stretch/>
        </p:blipFill>
        <p:spPr>
          <a:xfrm>
            <a:off x="2420982" y="365125"/>
            <a:ext cx="6905897" cy="61907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BDC5B5-D64B-4EC2-B292-14ECD80B60DE}"/>
              </a:ext>
            </a:extLst>
          </p:cNvPr>
          <p:cNvSpPr/>
          <p:nvPr/>
        </p:nvSpPr>
        <p:spPr>
          <a:xfrm>
            <a:off x="0" y="6413863"/>
            <a:ext cx="12192000" cy="444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814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BDC5B5-D64B-4EC2-B292-14ECD80B60DE}"/>
              </a:ext>
            </a:extLst>
          </p:cNvPr>
          <p:cNvSpPr/>
          <p:nvPr/>
        </p:nvSpPr>
        <p:spPr>
          <a:xfrm>
            <a:off x="0" y="6413863"/>
            <a:ext cx="12192000" cy="444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0A30D-60D7-4A0F-B75B-EDFAA397D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FFFFF5-360F-4114-9E82-9CE5F56A02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59" r="47357" b="4227"/>
          <a:stretch/>
        </p:blipFill>
        <p:spPr>
          <a:xfrm>
            <a:off x="0" y="1022962"/>
            <a:ext cx="12194608" cy="59566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71A9967-2B95-4EEA-ADC2-1BFBC5C712C6}"/>
              </a:ext>
            </a:extLst>
          </p:cNvPr>
          <p:cNvSpPr/>
          <p:nvPr/>
        </p:nvSpPr>
        <p:spPr>
          <a:xfrm>
            <a:off x="3124024" y="39622"/>
            <a:ext cx="53860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www.epalearn.org</a:t>
            </a:r>
            <a:endParaRPr lang="en-GB" sz="5400" dirty="0"/>
          </a:p>
        </p:txBody>
      </p:sp>
      <p:pic>
        <p:nvPicPr>
          <p:cNvPr id="8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581A9CB0-E0E7-4D76-935F-3857061F6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523" y="98062"/>
            <a:ext cx="1817688" cy="80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46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D6B6A-04DF-4B29-A68D-A4BEDD3E40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191" y="2113384"/>
            <a:ext cx="8147289" cy="1297115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GB" sz="4000" b="1" dirty="0">
                <a:solidFill>
                  <a:srgbClr val="000000"/>
                </a:solidFill>
              </a:rPr>
              <a:t>Developing teaching and learning – embedding lessons from Cognitive Science</a:t>
            </a:r>
          </a:p>
        </p:txBody>
      </p:sp>
      <p:pic>
        <p:nvPicPr>
          <p:cNvPr id="16" name="Graphic 15" descr="Head with gears">
            <a:extLst>
              <a:ext uri="{FF2B5EF4-FFF2-40B4-BE49-F238E27FC236}">
                <a16:creationId xmlns:a16="http://schemas.microsoft.com/office/drawing/2014/main" id="{96CF5682-C1AD-4F46-B850-F9C7B275B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39404" y="2113384"/>
            <a:ext cx="3449216" cy="3449216"/>
          </a:xfrm>
          <a:prstGeom prst="rect">
            <a:avLst/>
          </a:prstGeom>
        </p:spPr>
      </p:pic>
      <p:pic>
        <p:nvPicPr>
          <p:cNvPr id="10" name="Picture 9" descr="A screenshot of a person&#10;&#10;Description generated with very high confidence">
            <a:extLst>
              <a:ext uri="{FF2B5EF4-FFF2-40B4-BE49-F238E27FC236}">
                <a16:creationId xmlns:a16="http://schemas.microsoft.com/office/drawing/2014/main" id="{79865784-A9E8-49D8-AA99-F8F8A1A2A0F3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6" t="5898" r="66895" b="81770"/>
          <a:stretch/>
        </p:blipFill>
        <p:spPr bwMode="auto">
          <a:xfrm>
            <a:off x="433632" y="294590"/>
            <a:ext cx="1739100" cy="7858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A screenshot of a person&#10;&#10;Description generated with very high confidence">
            <a:extLst>
              <a:ext uri="{FF2B5EF4-FFF2-40B4-BE49-F238E27FC236}">
                <a16:creationId xmlns:a16="http://schemas.microsoft.com/office/drawing/2014/main" id="{48EC2B53-F0B9-489C-A348-763BBC7235FF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6" t="5898" r="66895" b="81770"/>
          <a:stretch/>
        </p:blipFill>
        <p:spPr bwMode="auto">
          <a:xfrm>
            <a:off x="11247105" y="6433539"/>
            <a:ext cx="944895" cy="4244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7932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D6B6A-04DF-4B29-A68D-A4BEDD3E40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191" y="2113384"/>
            <a:ext cx="8147289" cy="1297115"/>
          </a:xfrm>
        </p:spPr>
        <p:txBody>
          <a:bodyPr anchor="t">
            <a:normAutofit/>
          </a:bodyPr>
          <a:lstStyle/>
          <a:p>
            <a:pPr algn="l"/>
            <a:r>
              <a:rPr lang="en-GB" sz="4000" b="1" dirty="0">
                <a:solidFill>
                  <a:srgbClr val="000000"/>
                </a:solidFill>
              </a:rPr>
              <a:t>Teaching and Learning in the EPA</a:t>
            </a:r>
          </a:p>
        </p:txBody>
      </p:sp>
      <p:pic>
        <p:nvPicPr>
          <p:cNvPr id="16" name="Graphic 15" descr="Head with gears">
            <a:extLst>
              <a:ext uri="{FF2B5EF4-FFF2-40B4-BE49-F238E27FC236}">
                <a16:creationId xmlns:a16="http://schemas.microsoft.com/office/drawing/2014/main" id="{96CF5682-C1AD-4F46-B850-F9C7B275B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39404" y="2113384"/>
            <a:ext cx="3449216" cy="3449216"/>
          </a:xfrm>
          <a:prstGeom prst="rect">
            <a:avLst/>
          </a:prstGeom>
        </p:spPr>
      </p:pic>
      <p:pic>
        <p:nvPicPr>
          <p:cNvPr id="10" name="Picture 9" descr="A screenshot of a person&#10;&#10;Description generated with very high confidence">
            <a:extLst>
              <a:ext uri="{FF2B5EF4-FFF2-40B4-BE49-F238E27FC236}">
                <a16:creationId xmlns:a16="http://schemas.microsoft.com/office/drawing/2014/main" id="{79865784-A9E8-49D8-AA99-F8F8A1A2A0F3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6" t="5898" r="66895" b="81770"/>
          <a:stretch/>
        </p:blipFill>
        <p:spPr bwMode="auto">
          <a:xfrm>
            <a:off x="433632" y="294590"/>
            <a:ext cx="1739100" cy="7858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A screenshot of a person&#10;&#10;Description generated with very high confidence">
            <a:extLst>
              <a:ext uri="{FF2B5EF4-FFF2-40B4-BE49-F238E27FC236}">
                <a16:creationId xmlns:a16="http://schemas.microsoft.com/office/drawing/2014/main" id="{48EC2B53-F0B9-489C-A348-763BBC7235FF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6" t="5898" r="66895" b="81770"/>
          <a:stretch/>
        </p:blipFill>
        <p:spPr bwMode="auto">
          <a:xfrm>
            <a:off x="11247105" y="6433539"/>
            <a:ext cx="944895" cy="4244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0315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D6B6A-04DF-4B29-A68D-A4BEDD3E40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191" y="2113384"/>
            <a:ext cx="9052980" cy="2685039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en-GB" sz="4000" b="1" dirty="0">
                <a:solidFill>
                  <a:srgbClr val="000000"/>
                </a:solidFill>
              </a:rPr>
              <a:t>EPA Teaching Principles</a:t>
            </a:r>
            <a:br>
              <a:rPr lang="en-GB" sz="4000" b="1" dirty="0">
                <a:solidFill>
                  <a:srgbClr val="000000"/>
                </a:solidFill>
              </a:rPr>
            </a:br>
            <a:r>
              <a:rPr lang="en-GB" sz="4000" b="1" dirty="0">
                <a:solidFill>
                  <a:srgbClr val="000000"/>
                </a:solidFill>
              </a:rPr>
              <a:t/>
            </a:r>
            <a:br>
              <a:rPr lang="en-GB" sz="4000" b="1" dirty="0">
                <a:solidFill>
                  <a:srgbClr val="000000"/>
                </a:solidFill>
              </a:rPr>
            </a:br>
            <a:r>
              <a:rPr lang="en-GB" sz="4000" b="1" dirty="0">
                <a:solidFill>
                  <a:srgbClr val="000000"/>
                </a:solidFill>
              </a:rPr>
              <a:t>EPA Curriculum Approach – KCVs and knowledge-based curriculum</a:t>
            </a:r>
            <a:br>
              <a:rPr lang="en-GB" sz="4000" b="1" dirty="0">
                <a:solidFill>
                  <a:srgbClr val="000000"/>
                </a:solidFill>
              </a:rPr>
            </a:br>
            <a:r>
              <a:rPr lang="en-GB" sz="4000" b="1" dirty="0">
                <a:solidFill>
                  <a:srgbClr val="000000"/>
                </a:solidFill>
              </a:rPr>
              <a:t/>
            </a:r>
            <a:br>
              <a:rPr lang="en-GB" sz="4000" b="1" dirty="0">
                <a:solidFill>
                  <a:srgbClr val="000000"/>
                </a:solidFill>
              </a:rPr>
            </a:br>
            <a:r>
              <a:rPr lang="en-GB" sz="4000" b="1" dirty="0">
                <a:solidFill>
                  <a:srgbClr val="000000"/>
                </a:solidFill>
              </a:rPr>
              <a:t>EPA Assessment – ARE and </a:t>
            </a:r>
            <a:r>
              <a:rPr lang="en-GB" sz="4000" b="1" dirty="0" err="1">
                <a:solidFill>
                  <a:srgbClr val="000000"/>
                </a:solidFill>
              </a:rPr>
              <a:t>PiXL</a:t>
            </a:r>
            <a:r>
              <a:rPr lang="en-GB" sz="4000" b="1" dirty="0">
                <a:solidFill>
                  <a:srgbClr val="000000"/>
                </a:solidFill>
              </a:rPr>
              <a:t/>
            </a:r>
            <a:br>
              <a:rPr lang="en-GB" sz="4000" b="1" dirty="0">
                <a:solidFill>
                  <a:srgbClr val="000000"/>
                </a:solidFill>
              </a:rPr>
            </a:br>
            <a:endParaRPr lang="en-GB" sz="4000" b="1" dirty="0">
              <a:solidFill>
                <a:srgbClr val="000000"/>
              </a:solidFill>
            </a:endParaRPr>
          </a:p>
        </p:txBody>
      </p:sp>
      <p:pic>
        <p:nvPicPr>
          <p:cNvPr id="16" name="Graphic 15" descr="Head with gears">
            <a:extLst>
              <a:ext uri="{FF2B5EF4-FFF2-40B4-BE49-F238E27FC236}">
                <a16:creationId xmlns:a16="http://schemas.microsoft.com/office/drawing/2014/main" id="{96CF5682-C1AD-4F46-B850-F9C7B275B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870924" y="145246"/>
            <a:ext cx="3449216" cy="3449216"/>
          </a:xfrm>
          <a:prstGeom prst="rect">
            <a:avLst/>
          </a:prstGeom>
        </p:spPr>
      </p:pic>
      <p:pic>
        <p:nvPicPr>
          <p:cNvPr id="10" name="Picture 9" descr="A screenshot of a person&#10;&#10;Description generated with very high confidence">
            <a:extLst>
              <a:ext uri="{FF2B5EF4-FFF2-40B4-BE49-F238E27FC236}">
                <a16:creationId xmlns:a16="http://schemas.microsoft.com/office/drawing/2014/main" id="{79865784-A9E8-49D8-AA99-F8F8A1A2A0F3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6" t="5898" r="66895" b="81770"/>
          <a:stretch/>
        </p:blipFill>
        <p:spPr bwMode="auto">
          <a:xfrm>
            <a:off x="433632" y="294590"/>
            <a:ext cx="1739100" cy="7858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A screenshot of a person&#10;&#10;Description generated with very high confidence">
            <a:extLst>
              <a:ext uri="{FF2B5EF4-FFF2-40B4-BE49-F238E27FC236}">
                <a16:creationId xmlns:a16="http://schemas.microsoft.com/office/drawing/2014/main" id="{48EC2B53-F0B9-489C-A348-763BBC7235FF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6" t="5898" r="66895" b="81770"/>
          <a:stretch/>
        </p:blipFill>
        <p:spPr bwMode="auto">
          <a:xfrm>
            <a:off x="11247105" y="6433539"/>
            <a:ext cx="944895" cy="4244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349A63-1759-41A3-AA61-B7BB46EDB004}"/>
              </a:ext>
            </a:extLst>
          </p:cNvPr>
          <p:cNvSpPr txBox="1"/>
          <p:nvPr/>
        </p:nvSpPr>
        <p:spPr>
          <a:xfrm rot="20187945">
            <a:off x="1074266" y="3328684"/>
            <a:ext cx="4493622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All underpinned by understanding of implications of Cognitive Science</a:t>
            </a:r>
          </a:p>
        </p:txBody>
      </p:sp>
    </p:spTree>
    <p:extLst>
      <p:ext uri="{BB962C8B-B14F-4D97-AF65-F5344CB8AC3E}">
        <p14:creationId xmlns:p14="http://schemas.microsoft.com/office/powerpoint/2010/main" val="1419415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2DA00D-C86B-4E25-801F-9E53430F3428}"/>
              </a:ext>
            </a:extLst>
          </p:cNvPr>
          <p:cNvSpPr txBox="1"/>
          <p:nvPr/>
        </p:nvSpPr>
        <p:spPr>
          <a:xfrm>
            <a:off x="234892" y="1652631"/>
            <a:ext cx="6585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+mj-lt"/>
              </a:rPr>
              <a:t>Why do we have a common approach?</a:t>
            </a:r>
            <a:endParaRPr lang="en-GB" dirty="0">
              <a:latin typeface="+mj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646CE80-4CFC-4956-AA63-9F386BABFA38}"/>
              </a:ext>
            </a:extLst>
          </p:cNvPr>
          <p:cNvGrpSpPr/>
          <p:nvPr/>
        </p:nvGrpSpPr>
        <p:grpSpPr>
          <a:xfrm>
            <a:off x="3267806" y="2483934"/>
            <a:ext cx="4943458" cy="2907489"/>
            <a:chOff x="234892" y="2451277"/>
            <a:chExt cx="4135772" cy="2907489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92AE436-26A0-4253-8C78-6CD96B18A76B}"/>
                </a:ext>
              </a:extLst>
            </p:cNvPr>
            <p:cNvSpPr/>
            <p:nvPr/>
          </p:nvSpPr>
          <p:spPr>
            <a:xfrm>
              <a:off x="234892" y="2451277"/>
              <a:ext cx="4135772" cy="263245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7F94D82-2BFD-44E6-A4DE-563EBA2C6481}"/>
                </a:ext>
              </a:extLst>
            </p:cNvPr>
            <p:cNvSpPr/>
            <p:nvPr/>
          </p:nvSpPr>
          <p:spPr>
            <a:xfrm>
              <a:off x="234892" y="3111997"/>
              <a:ext cx="4062614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000" dirty="0">
                  <a:solidFill>
                    <a:schemeClr val="bg1"/>
                  </a:solidFill>
                  <a:latin typeface="+mj-lt"/>
                </a:rPr>
                <a:t>Increase shared understanding of ‘what works best’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000" dirty="0">
                  <a:solidFill>
                    <a:schemeClr val="bg1"/>
                  </a:solidFill>
                  <a:latin typeface="+mj-lt"/>
                </a:rPr>
                <a:t>Allows more precise identification of development areas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000" dirty="0">
                  <a:solidFill>
                    <a:schemeClr val="bg1"/>
                  </a:solidFill>
                  <a:latin typeface="+mj-lt"/>
                </a:rPr>
                <a:t>Incorporates research informed ‘best practice’ ideas		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GB" sz="2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8CC6C5E9-1BFC-4E4A-85E4-CD90E5C77F08}"/>
                </a:ext>
              </a:extLst>
            </p:cNvPr>
            <p:cNvSpPr txBox="1"/>
            <p:nvPr/>
          </p:nvSpPr>
          <p:spPr>
            <a:xfrm>
              <a:off x="351666" y="2552497"/>
              <a:ext cx="25198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dirty="0">
                  <a:solidFill>
                    <a:schemeClr val="bg1"/>
                  </a:solidFill>
                  <a:latin typeface="+mj-lt"/>
                </a:rPr>
                <a:t>Teaching Principles</a:t>
              </a:r>
            </a:p>
          </p:txBody>
        </p:sp>
      </p:grpSp>
      <p:pic>
        <p:nvPicPr>
          <p:cNvPr id="19" name="Graphic 18" descr="Head with gears">
            <a:extLst>
              <a:ext uri="{FF2B5EF4-FFF2-40B4-BE49-F238E27FC236}">
                <a16:creationId xmlns:a16="http://schemas.microsoft.com/office/drawing/2014/main" id="{8C5C2E96-3965-4B16-9CE7-A950152FB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052166" y="67112"/>
            <a:ext cx="1971413" cy="19714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2C1173-8017-46FB-8903-0C03804B096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8643">
            <a:off x="2518879" y="4839626"/>
            <a:ext cx="912405" cy="1299265"/>
          </a:xfrm>
          <a:prstGeom prst="rect">
            <a:avLst/>
          </a:prstGeom>
        </p:spPr>
      </p:pic>
      <p:pic>
        <p:nvPicPr>
          <p:cNvPr id="25" name="Picture 2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9E9D8B17-F456-4198-AC3D-1BD3CA44D02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5"/>
          <a:stretch/>
        </p:blipFill>
        <p:spPr>
          <a:xfrm rot="20434665">
            <a:off x="7272431" y="4423758"/>
            <a:ext cx="2771775" cy="149250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B682F88-73D3-43B3-9DA2-7A8F13465A74}"/>
              </a:ext>
            </a:extLst>
          </p:cNvPr>
          <p:cNvSpPr txBox="1"/>
          <p:nvPr/>
        </p:nvSpPr>
        <p:spPr>
          <a:xfrm>
            <a:off x="271468" y="1037367"/>
            <a:ext cx="4140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EPA Teaching Principles</a:t>
            </a:r>
            <a:endParaRPr lang="en-GB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47C666-5804-4D7A-AD06-B5CE3C2FE0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49549">
            <a:off x="7633008" y="2008441"/>
            <a:ext cx="1939661" cy="1018322"/>
          </a:xfrm>
          <a:prstGeom prst="rect">
            <a:avLst/>
          </a:prstGeom>
        </p:spPr>
      </p:pic>
      <p:pic>
        <p:nvPicPr>
          <p:cNvPr id="16" name="Picture 15" descr="A screenshot of a person&#10;&#10;Description generated with very high confidence">
            <a:extLst>
              <a:ext uri="{FF2B5EF4-FFF2-40B4-BE49-F238E27FC236}">
                <a16:creationId xmlns:a16="http://schemas.microsoft.com/office/drawing/2014/main" id="{0724782B-CC58-49CF-ABDE-100775C46545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6" t="5898" r="66895" b="81770"/>
          <a:stretch/>
        </p:blipFill>
        <p:spPr bwMode="auto">
          <a:xfrm>
            <a:off x="11247105" y="6433539"/>
            <a:ext cx="944895" cy="4244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5229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person&#10;&#10;Description generated with very high confidence">
            <a:extLst>
              <a:ext uri="{FF2B5EF4-FFF2-40B4-BE49-F238E27FC236}">
                <a16:creationId xmlns:a16="http://schemas.microsoft.com/office/drawing/2014/main" id="{6F7150B1-0429-4122-85D8-0B6660CE6A9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6" t="5898" r="66895" b="81770"/>
          <a:stretch/>
        </p:blipFill>
        <p:spPr bwMode="auto">
          <a:xfrm>
            <a:off x="433632" y="294590"/>
            <a:ext cx="1739100" cy="7858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phic 6" descr="Group brainstorm">
            <a:extLst>
              <a:ext uri="{FF2B5EF4-FFF2-40B4-BE49-F238E27FC236}">
                <a16:creationId xmlns:a16="http://schemas.microsoft.com/office/drawing/2014/main" id="{1459AC39-BD33-4A44-8262-E2CE670B5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89233" y="1721838"/>
            <a:ext cx="1501629" cy="15016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E5A761-324E-42A9-884D-865FE2337DD4}"/>
              </a:ext>
            </a:extLst>
          </p:cNvPr>
          <p:cNvSpPr/>
          <p:nvPr/>
        </p:nvSpPr>
        <p:spPr>
          <a:xfrm>
            <a:off x="729950" y="3105834"/>
            <a:ext cx="2499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High expectations of learning behaviour</a:t>
            </a:r>
            <a:endParaRPr lang="en-GB" dirty="0"/>
          </a:p>
        </p:txBody>
      </p:sp>
      <p:pic>
        <p:nvPicPr>
          <p:cNvPr id="10" name="Graphic 9" descr="Classroom">
            <a:extLst>
              <a:ext uri="{FF2B5EF4-FFF2-40B4-BE49-F238E27FC236}">
                <a16:creationId xmlns:a16="http://schemas.microsoft.com/office/drawing/2014/main" id="{D385559C-5CFE-42C8-BF44-3CA48E67E8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584827" y="1688277"/>
            <a:ext cx="1501629" cy="150162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3E06DCA-4A09-4281-AB49-E01300F9238C}"/>
              </a:ext>
            </a:extLst>
          </p:cNvPr>
          <p:cNvSpPr/>
          <p:nvPr/>
        </p:nvSpPr>
        <p:spPr>
          <a:xfrm>
            <a:off x="3472642" y="3223467"/>
            <a:ext cx="2174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Quality of Instruction</a:t>
            </a:r>
            <a:endParaRPr lang="en-GB" dirty="0"/>
          </a:p>
        </p:txBody>
      </p:sp>
      <p:pic>
        <p:nvPicPr>
          <p:cNvPr id="12" name="Graphic 11" descr="Books">
            <a:extLst>
              <a:ext uri="{FF2B5EF4-FFF2-40B4-BE49-F238E27FC236}">
                <a16:creationId xmlns:a16="http://schemas.microsoft.com/office/drawing/2014/main" id="{9D99A320-A616-47C5-8EED-B1CC27369B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461346" y="1625673"/>
            <a:ext cx="1564233" cy="156423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DCC23AC-2E78-4ED1-BB90-EE7E2DFA94A2}"/>
              </a:ext>
            </a:extLst>
          </p:cNvPr>
          <p:cNvSpPr/>
          <p:nvPr/>
        </p:nvSpPr>
        <p:spPr>
          <a:xfrm>
            <a:off x="6392460" y="3244333"/>
            <a:ext cx="1702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Subject Mastery</a:t>
            </a:r>
            <a:endParaRPr lang="en-GB" dirty="0"/>
          </a:p>
        </p:txBody>
      </p:sp>
      <p:pic>
        <p:nvPicPr>
          <p:cNvPr id="14" name="Graphic 13" descr="Connections">
            <a:extLst>
              <a:ext uri="{FF2B5EF4-FFF2-40B4-BE49-F238E27FC236}">
                <a16:creationId xmlns:a16="http://schemas.microsoft.com/office/drawing/2014/main" id="{AD575BD3-1504-4C62-ACEF-29A4BAAB4A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30223" y="3850262"/>
            <a:ext cx="1644527" cy="164452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890D3DA-805B-41AF-B4A2-8037562318B1}"/>
              </a:ext>
            </a:extLst>
          </p:cNvPr>
          <p:cNvSpPr/>
          <p:nvPr/>
        </p:nvSpPr>
        <p:spPr>
          <a:xfrm>
            <a:off x="872529" y="5408220"/>
            <a:ext cx="1535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Making it stick</a:t>
            </a:r>
            <a:endParaRPr lang="en-GB" dirty="0"/>
          </a:p>
        </p:txBody>
      </p:sp>
      <p:pic>
        <p:nvPicPr>
          <p:cNvPr id="16" name="Graphic 15" descr="Head with gears">
            <a:extLst>
              <a:ext uri="{FF2B5EF4-FFF2-40B4-BE49-F238E27FC236}">
                <a16:creationId xmlns:a16="http://schemas.microsoft.com/office/drawing/2014/main" id="{3652393A-4241-4555-AAE0-2DEFD34689A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584827" y="3848239"/>
            <a:ext cx="1646550" cy="164655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B743743-2AF3-48CE-A2C3-34C91855E110}"/>
              </a:ext>
            </a:extLst>
          </p:cNvPr>
          <p:cNvSpPr/>
          <p:nvPr/>
        </p:nvSpPr>
        <p:spPr>
          <a:xfrm>
            <a:off x="3469224" y="5408220"/>
            <a:ext cx="1874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Adaptive teaching</a:t>
            </a:r>
            <a:endParaRPr lang="en-GB" dirty="0"/>
          </a:p>
        </p:txBody>
      </p:sp>
      <p:pic>
        <p:nvPicPr>
          <p:cNvPr id="18" name="Graphic 17" descr="Chat">
            <a:extLst>
              <a:ext uri="{FF2B5EF4-FFF2-40B4-BE49-F238E27FC236}">
                <a16:creationId xmlns:a16="http://schemas.microsoft.com/office/drawing/2014/main" id="{0CB86E0F-153F-44E8-BFF1-F66209E0CE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6405755" y="3557944"/>
            <a:ext cx="1936845" cy="193684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5D817D0-D773-40FC-8088-1C00F3E7FA76}"/>
              </a:ext>
            </a:extLst>
          </p:cNvPr>
          <p:cNvSpPr/>
          <p:nvPr/>
        </p:nvSpPr>
        <p:spPr>
          <a:xfrm>
            <a:off x="6338570" y="5408220"/>
            <a:ext cx="1925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Effective Feedback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B2E16AD-EC7F-4C9E-9259-0F7B8D40FA62}"/>
              </a:ext>
            </a:extLst>
          </p:cNvPr>
          <p:cNvSpPr/>
          <p:nvPr/>
        </p:nvSpPr>
        <p:spPr>
          <a:xfrm>
            <a:off x="8971778" y="453165"/>
            <a:ext cx="1386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Look out for:</a:t>
            </a:r>
            <a:endParaRPr lang="en-GB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7FAE2F6-F76E-489D-BA23-D4265CD252B3}"/>
              </a:ext>
            </a:extLst>
          </p:cNvPr>
          <p:cNvGrpSpPr/>
          <p:nvPr/>
        </p:nvGrpSpPr>
        <p:grpSpPr>
          <a:xfrm>
            <a:off x="9644148" y="927651"/>
            <a:ext cx="1936845" cy="1521251"/>
            <a:chOff x="6989052" y="5922235"/>
            <a:chExt cx="1084793" cy="766748"/>
          </a:xfrm>
        </p:grpSpPr>
        <p:pic>
          <p:nvPicPr>
            <p:cNvPr id="22" name="Graphic 21" descr="Connections">
              <a:hlinkClick r:id="rId15"/>
              <a:extLst>
                <a:ext uri="{FF2B5EF4-FFF2-40B4-BE49-F238E27FC236}">
                  <a16:creationId xmlns:a16="http://schemas.microsoft.com/office/drawing/2014/main" id="{D3326137-6918-46FB-8294-CDFC1D153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p:blipFill>
          <p:spPr>
            <a:xfrm>
              <a:off x="7133471" y="5922235"/>
              <a:ext cx="587522" cy="587523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9F736AC-90A0-40C5-8C1E-76896AB75323}"/>
                </a:ext>
              </a:extLst>
            </p:cNvPr>
            <p:cNvSpPr txBox="1"/>
            <p:nvPr/>
          </p:nvSpPr>
          <p:spPr>
            <a:xfrm>
              <a:off x="6989052" y="6487318"/>
              <a:ext cx="1084793" cy="20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chemeClr val="accent5">
                      <a:lumMod val="50000"/>
                    </a:schemeClr>
                  </a:solidFill>
                </a:rPr>
                <a:t>web resource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B7D4F42-3FE0-40CA-AF14-E473A156BA0C}"/>
              </a:ext>
            </a:extLst>
          </p:cNvPr>
          <p:cNvGrpSpPr/>
          <p:nvPr/>
        </p:nvGrpSpPr>
        <p:grpSpPr>
          <a:xfrm>
            <a:off x="9556718" y="2654430"/>
            <a:ext cx="1722778" cy="1312811"/>
            <a:chOff x="3308548" y="5881531"/>
            <a:chExt cx="1080860" cy="72448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461EA6E-F6D9-4944-B9E1-FE371CDD142C}"/>
                </a:ext>
              </a:extLst>
            </p:cNvPr>
            <p:cNvSpPr txBox="1"/>
            <p:nvPr/>
          </p:nvSpPr>
          <p:spPr>
            <a:xfrm>
              <a:off x="3308548" y="6385214"/>
              <a:ext cx="1080860" cy="220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solidFill>
                    <a:schemeClr val="accent5">
                      <a:lumMod val="50000"/>
                    </a:schemeClr>
                  </a:solidFill>
                </a:rPr>
                <a:t>video resource</a:t>
              </a:r>
            </a:p>
          </p:txBody>
        </p:sp>
        <p:pic>
          <p:nvPicPr>
            <p:cNvPr id="26" name="Graphic 25" descr="Monitor">
              <a:hlinkClick r:id="rId18"/>
              <a:extLst>
                <a:ext uri="{FF2B5EF4-FFF2-40B4-BE49-F238E27FC236}">
                  <a16:creationId xmlns:a16="http://schemas.microsoft.com/office/drawing/2014/main" id="{D2D9BD30-3642-4A27-86A7-EC88C4F04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p:blipFill>
          <p:spPr>
            <a:xfrm>
              <a:off x="3579278" y="5881531"/>
              <a:ext cx="549927" cy="549927"/>
            </a:xfrm>
            <a:prstGeom prst="rect">
              <a:avLst/>
            </a:prstGeom>
          </p:spPr>
        </p:pic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12E17E9-2FAB-4724-B051-C0F5ABB520FC}"/>
              </a:ext>
            </a:extLst>
          </p:cNvPr>
          <p:cNvCxnSpPr/>
          <p:nvPr/>
        </p:nvCxnSpPr>
        <p:spPr>
          <a:xfrm>
            <a:off x="8808440" y="372912"/>
            <a:ext cx="0" cy="61956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DA51F27-F2B1-451F-914A-A44D300FB130}"/>
              </a:ext>
            </a:extLst>
          </p:cNvPr>
          <p:cNvCxnSpPr>
            <a:cxnSpLocks/>
          </p:cNvCxnSpPr>
          <p:nvPr/>
        </p:nvCxnSpPr>
        <p:spPr>
          <a:xfrm flipH="1">
            <a:off x="8971778" y="4288172"/>
            <a:ext cx="300186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03EACA6A-6158-4247-8D7D-72D16035AA4F}"/>
              </a:ext>
            </a:extLst>
          </p:cNvPr>
          <p:cNvSpPr/>
          <p:nvPr/>
        </p:nvSpPr>
        <p:spPr>
          <a:xfrm>
            <a:off x="8971778" y="4424438"/>
            <a:ext cx="1627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Online courses:</a:t>
            </a:r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0672E96-EDD8-49F1-9A89-5FECBF6CC9FA}"/>
              </a:ext>
            </a:extLst>
          </p:cNvPr>
          <p:cNvSpPr/>
          <p:nvPr/>
        </p:nvSpPr>
        <p:spPr>
          <a:xfrm>
            <a:off x="8911853" y="4902418"/>
            <a:ext cx="2340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hlinkClick r:id="rId21"/>
              </a:rPr>
              <a:t>The science of learning</a:t>
            </a:r>
            <a:endParaRPr lang="en-GB" dirty="0">
              <a:solidFill>
                <a:srgbClr val="000000"/>
              </a:solidFill>
            </a:endParaRPr>
          </a:p>
          <a:p>
            <a:endParaRPr lang="en-GB" dirty="0"/>
          </a:p>
        </p:txBody>
      </p:sp>
      <p:pic>
        <p:nvPicPr>
          <p:cNvPr id="1026" name="Picture 2" descr="Image result for national stem learning centre">
            <a:extLst>
              <a:ext uri="{FF2B5EF4-FFF2-40B4-BE49-F238E27FC236}">
                <a16:creationId xmlns:a16="http://schemas.microsoft.com/office/drawing/2014/main" id="{3935FB67-F6DE-4823-AC03-BF57683F3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729" y="4951211"/>
            <a:ext cx="781855" cy="27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0B98BBB5-41DC-4FA7-A745-2A6454E9D607}"/>
              </a:ext>
            </a:extLst>
          </p:cNvPr>
          <p:cNvSpPr/>
          <p:nvPr/>
        </p:nvSpPr>
        <p:spPr>
          <a:xfrm>
            <a:off x="8949365" y="5408015"/>
            <a:ext cx="23701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hlinkClick r:id="rId23"/>
              </a:rPr>
              <a:t>The science of learning </a:t>
            </a:r>
            <a:r>
              <a:rPr lang="en-GB" sz="1200" dirty="0">
                <a:solidFill>
                  <a:srgbClr val="000000"/>
                </a:solidFill>
              </a:rPr>
              <a:t>– what every teacher should know</a:t>
            </a:r>
          </a:p>
          <a:p>
            <a:endParaRPr lang="en-GB" dirty="0"/>
          </a:p>
        </p:txBody>
      </p:sp>
      <p:pic>
        <p:nvPicPr>
          <p:cNvPr id="1028" name="Picture 4" descr="Image result for edx">
            <a:extLst>
              <a:ext uri="{FF2B5EF4-FFF2-40B4-BE49-F238E27FC236}">
                <a16:creationId xmlns:a16="http://schemas.microsoft.com/office/drawing/2014/main" id="{8A7882FB-6C67-4442-B8B9-CB191FB49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4542" y="5225583"/>
            <a:ext cx="758227" cy="7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500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 descr="Head with gears">
            <a:extLst>
              <a:ext uri="{FF2B5EF4-FFF2-40B4-BE49-F238E27FC236}">
                <a16:creationId xmlns:a16="http://schemas.microsoft.com/office/drawing/2014/main" id="{A90939B9-E3D9-4F37-8A0E-1EF61BA5E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26998" y="67112"/>
            <a:ext cx="1980444" cy="19804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2A77EF4-30AB-42D1-BDF5-C3D071D6B3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487" t="15291" r="41376" b="14129"/>
          <a:stretch/>
        </p:blipFill>
        <p:spPr>
          <a:xfrm>
            <a:off x="3305261" y="352338"/>
            <a:ext cx="4551718" cy="5996211"/>
          </a:xfrm>
          <a:prstGeom prst="rect">
            <a:avLst/>
          </a:prstGeom>
        </p:spPr>
      </p:pic>
      <p:pic>
        <p:nvPicPr>
          <p:cNvPr id="6" name="Picture 5" descr="A screenshot of a person&#10;&#10;Description generated with very high confidence">
            <a:extLst>
              <a:ext uri="{FF2B5EF4-FFF2-40B4-BE49-F238E27FC236}">
                <a16:creationId xmlns:a16="http://schemas.microsoft.com/office/drawing/2014/main" id="{8FE08430-442F-45D6-A61C-83D34795055E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6" t="5898" r="66895" b="81770"/>
          <a:stretch/>
        </p:blipFill>
        <p:spPr bwMode="auto">
          <a:xfrm>
            <a:off x="11247105" y="6433539"/>
            <a:ext cx="944895" cy="4244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5092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3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3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3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3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3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3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3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3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3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3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3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3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3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3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934</Words>
  <Application>Microsoft Office PowerPoint</Application>
  <PresentationFormat>Widescreen</PresentationFormat>
  <Paragraphs>116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Developing teaching and learning – embedding lessons from Cognitive Science</vt:lpstr>
      <vt:lpstr>Teaching and Learning in the EPA</vt:lpstr>
      <vt:lpstr>EPA Teaching Principles  EPA Curriculum Approach – KCVs and knowledge-based curriculum  EPA Assessment – ARE and PiXL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SIO</dc:creator>
  <cp:lastModifiedBy>DSI</cp:lastModifiedBy>
  <cp:revision>25</cp:revision>
  <cp:lastPrinted>2022-01-31T14:10:27Z</cp:lastPrinted>
  <dcterms:created xsi:type="dcterms:W3CDTF">2019-07-18T14:38:20Z</dcterms:created>
  <dcterms:modified xsi:type="dcterms:W3CDTF">2022-04-26T06:28:59Z</dcterms:modified>
</cp:coreProperties>
</file>