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1" r:id="rId3"/>
    <p:sldId id="264" r:id="rId4"/>
    <p:sldId id="263" r:id="rId5"/>
    <p:sldId id="265" r:id="rId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01" autoAdjust="0"/>
  </p:normalViewPr>
  <p:slideViewPr>
    <p:cSldViewPr snapToGrid="0">
      <p:cViewPr varScale="1">
        <p:scale>
          <a:sx n="95" d="100"/>
          <a:sy n="95"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126"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2"/>
            <a:ext cx="4302126" cy="341313"/>
          </a:xfrm>
          <a:prstGeom prst="rect">
            <a:avLst/>
          </a:prstGeom>
        </p:spPr>
        <p:txBody>
          <a:bodyPr vert="horz" lIns="91440" tIns="45720" rIns="91440" bIns="45720" rtlCol="0"/>
          <a:lstStyle>
            <a:lvl1pPr algn="r">
              <a:defRPr sz="1200"/>
            </a:lvl1pPr>
          </a:lstStyle>
          <a:p>
            <a:fld id="{FC6332F2-D88C-4937-B4D9-F4ABE43C9334}" type="datetimeFigureOut">
              <a:rPr lang="en-GB" smtClean="0"/>
              <a:t>31/01/2022</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40"/>
            <a:ext cx="7942263"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6"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6" cy="341312"/>
          </a:xfrm>
          <a:prstGeom prst="rect">
            <a:avLst/>
          </a:prstGeom>
        </p:spPr>
        <p:txBody>
          <a:bodyPr vert="horz" lIns="91440" tIns="45720" rIns="91440" bIns="45720" rtlCol="0" anchor="b"/>
          <a:lstStyle>
            <a:lvl1pPr algn="r">
              <a:defRPr sz="1200"/>
            </a:lvl1pPr>
          </a:lstStyle>
          <a:p>
            <a:fld id="{E97738DE-5199-4DEA-A5CA-7675EDA3353F}" type="slidenum">
              <a:rPr lang="en-GB" smtClean="0"/>
              <a:t>‹#›</a:t>
            </a:fld>
            <a:endParaRPr lang="en-GB"/>
          </a:p>
        </p:txBody>
      </p:sp>
    </p:spTree>
    <p:extLst>
      <p:ext uri="{BB962C8B-B14F-4D97-AF65-F5344CB8AC3E}">
        <p14:creationId xmlns:p14="http://schemas.microsoft.com/office/powerpoint/2010/main" val="47464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first teaching principle is High Expectations of Learning Behaviour. We see this as the cornerstone of our classroom approach – creating an effective environment in which children can learn effectively.</a:t>
            </a:r>
          </a:p>
        </p:txBody>
      </p:sp>
      <p:sp>
        <p:nvSpPr>
          <p:cNvPr id="4" name="Slide Number Placeholder 3"/>
          <p:cNvSpPr>
            <a:spLocks noGrp="1"/>
          </p:cNvSpPr>
          <p:nvPr>
            <p:ph type="sldNum" sz="quarter" idx="5"/>
          </p:nvPr>
        </p:nvSpPr>
        <p:spPr/>
        <p:txBody>
          <a:bodyPr/>
          <a:lstStyle/>
          <a:p>
            <a:fld id="{E97738DE-5199-4DEA-A5CA-7675EDA3353F}" type="slidenum">
              <a:rPr lang="en-GB" smtClean="0"/>
              <a:t>1</a:t>
            </a:fld>
            <a:endParaRPr lang="en-GB"/>
          </a:p>
        </p:txBody>
      </p:sp>
    </p:spTree>
    <p:extLst>
      <p:ext uri="{BB962C8B-B14F-4D97-AF65-F5344CB8AC3E}">
        <p14:creationId xmlns:p14="http://schemas.microsoft.com/office/powerpoint/2010/main" val="422206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part of this teaching principle is to ensure that there are routines and highly effective classroom management. As this develops – this increases the amount of time available for quality explanation, modelling and scaffolding of information. Children are also able to concentrate and focus on problem solving and any challenges they have been set. An important feature of CLT is reducing cognitive load from extrinsic distractions such as unnecessary sound.</a:t>
            </a:r>
          </a:p>
          <a:p>
            <a:endParaRPr lang="en-GB" dirty="0"/>
          </a:p>
          <a:p>
            <a:r>
              <a:rPr lang="en-GB" dirty="0"/>
              <a:t>The glasses icon refers to what this will ‘look like’ in the classroom.  A key indicator of this area is listening to what children are saying – if it is about the task being addressed – with a good level of higher order thinking then this is probably being achieved.</a:t>
            </a:r>
          </a:p>
        </p:txBody>
      </p:sp>
      <p:sp>
        <p:nvSpPr>
          <p:cNvPr id="4" name="Slide Number Placeholder 3"/>
          <p:cNvSpPr>
            <a:spLocks noGrp="1"/>
          </p:cNvSpPr>
          <p:nvPr>
            <p:ph type="sldNum" sz="quarter" idx="5"/>
          </p:nvPr>
        </p:nvSpPr>
        <p:spPr/>
        <p:txBody>
          <a:bodyPr/>
          <a:lstStyle/>
          <a:p>
            <a:fld id="{E97738DE-5199-4DEA-A5CA-7675EDA3353F}" type="slidenum">
              <a:rPr lang="en-GB" smtClean="0"/>
              <a:t>2</a:t>
            </a:fld>
            <a:endParaRPr lang="en-GB"/>
          </a:p>
        </p:txBody>
      </p:sp>
    </p:spTree>
    <p:extLst>
      <p:ext uri="{BB962C8B-B14F-4D97-AF65-F5344CB8AC3E}">
        <p14:creationId xmlns:p14="http://schemas.microsoft.com/office/powerpoint/2010/main" val="71679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next area relates to the previous in that this is the clear framework for behaviour expectations. Again this creates the conducive environment to allow quality teaching and focused learning.</a:t>
            </a:r>
          </a:p>
          <a:p>
            <a:endParaRPr lang="en-GB" dirty="0"/>
          </a:p>
          <a:p>
            <a:r>
              <a:rPr lang="en-GB" dirty="0"/>
              <a:t>In class this you would see engaged children – applying themselves to tasks for extended periods of time. We do recognise that these are learning behaviours gradually developed in year 1.</a:t>
            </a:r>
          </a:p>
          <a:p>
            <a:r>
              <a:rPr lang="en-GB" dirty="0"/>
              <a:t>This teaching principle area outlines that you will also regularly see teachers use language, rewards and sanctions included within the schools’ behaviour policy</a:t>
            </a:r>
          </a:p>
        </p:txBody>
      </p:sp>
      <p:sp>
        <p:nvSpPr>
          <p:cNvPr id="4" name="Slide Number Placeholder 3"/>
          <p:cNvSpPr>
            <a:spLocks noGrp="1"/>
          </p:cNvSpPr>
          <p:nvPr>
            <p:ph type="sldNum" sz="quarter" idx="5"/>
          </p:nvPr>
        </p:nvSpPr>
        <p:spPr/>
        <p:txBody>
          <a:bodyPr/>
          <a:lstStyle/>
          <a:p>
            <a:fld id="{E97738DE-5199-4DEA-A5CA-7675EDA3353F}" type="slidenum">
              <a:rPr lang="en-GB" smtClean="0"/>
              <a:t>3</a:t>
            </a:fld>
            <a:endParaRPr lang="en-GB"/>
          </a:p>
        </p:txBody>
      </p:sp>
    </p:spTree>
    <p:extLst>
      <p:ext uri="{BB962C8B-B14F-4D97-AF65-F5344CB8AC3E}">
        <p14:creationId xmlns:p14="http://schemas.microsoft.com/office/powerpoint/2010/main" val="421412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feature of the teaching principles is how they interrelate to other principles. Assumed within this approach is real clarity about learning intentions – clearly stated in well-worded learning objectives.</a:t>
            </a:r>
          </a:p>
          <a:p>
            <a:endParaRPr lang="en-GB" dirty="0"/>
          </a:p>
          <a:p>
            <a:r>
              <a:rPr lang="en-GB" dirty="0"/>
              <a:t>This allows activities to be planned that allow this area of the teaching principles – active, engaged learning.</a:t>
            </a:r>
          </a:p>
          <a:p>
            <a:endParaRPr lang="en-GB" dirty="0"/>
          </a:p>
          <a:p>
            <a:r>
              <a:rPr lang="en-GB" dirty="0"/>
              <a:t>This is clear within classrooms when children are actively seeking challenge – asking how to proceed and desiring more challenge. Undoubtedly teachers will have created the environment for this to happen with clear learning objectives, engaging and appropriate activities – challenging questions and monitoring learning to ‘push on’ those needing it.</a:t>
            </a:r>
          </a:p>
        </p:txBody>
      </p:sp>
      <p:sp>
        <p:nvSpPr>
          <p:cNvPr id="4" name="Slide Number Placeholder 3"/>
          <p:cNvSpPr>
            <a:spLocks noGrp="1"/>
          </p:cNvSpPr>
          <p:nvPr>
            <p:ph type="sldNum" sz="quarter" idx="5"/>
          </p:nvPr>
        </p:nvSpPr>
        <p:spPr/>
        <p:txBody>
          <a:bodyPr/>
          <a:lstStyle/>
          <a:p>
            <a:fld id="{E97738DE-5199-4DEA-A5CA-7675EDA3353F}" type="slidenum">
              <a:rPr lang="en-GB" smtClean="0"/>
              <a:t>4</a:t>
            </a:fld>
            <a:endParaRPr lang="en-GB"/>
          </a:p>
        </p:txBody>
      </p:sp>
    </p:spTree>
    <p:extLst>
      <p:ext uri="{BB962C8B-B14F-4D97-AF65-F5344CB8AC3E}">
        <p14:creationId xmlns:p14="http://schemas.microsoft.com/office/powerpoint/2010/main" val="394465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final area of our first teaching principle is all about appropriate reward – with a real focus on ‘effort’.</a:t>
            </a:r>
          </a:p>
          <a:p>
            <a:endParaRPr lang="en-GB" dirty="0"/>
          </a:p>
          <a:p>
            <a:r>
              <a:rPr lang="en-GB" dirty="0"/>
              <a:t>As you can imagine children need challenging and engaging learning to be able to be seen to display effort – so the previous areas relates clearly to this.</a:t>
            </a:r>
          </a:p>
          <a:p>
            <a:endParaRPr lang="en-GB" dirty="0"/>
          </a:p>
          <a:p>
            <a:r>
              <a:rPr lang="en-GB" dirty="0"/>
              <a:t>However teachers need to clear about language use – with specific effort focused praise – and also clearly praising effort even when things aren’t correct or too challenging.</a:t>
            </a:r>
          </a:p>
          <a:p>
            <a:endParaRPr lang="en-GB" dirty="0"/>
          </a:p>
          <a:p>
            <a:r>
              <a:rPr lang="en-GB" dirty="0"/>
              <a:t>Basically children need to at times find things ‘hard’ and then ‘work hard’ to try and find solutions.</a:t>
            </a:r>
          </a:p>
        </p:txBody>
      </p:sp>
      <p:sp>
        <p:nvSpPr>
          <p:cNvPr id="4" name="Slide Number Placeholder 3"/>
          <p:cNvSpPr>
            <a:spLocks noGrp="1"/>
          </p:cNvSpPr>
          <p:nvPr>
            <p:ph type="sldNum" sz="quarter" idx="5"/>
          </p:nvPr>
        </p:nvSpPr>
        <p:spPr/>
        <p:txBody>
          <a:bodyPr/>
          <a:lstStyle/>
          <a:p>
            <a:fld id="{E97738DE-5199-4DEA-A5CA-7675EDA3353F}" type="slidenum">
              <a:rPr lang="en-GB" smtClean="0"/>
              <a:t>5</a:t>
            </a:fld>
            <a:endParaRPr lang="en-GB"/>
          </a:p>
        </p:txBody>
      </p:sp>
    </p:spTree>
    <p:extLst>
      <p:ext uri="{BB962C8B-B14F-4D97-AF65-F5344CB8AC3E}">
        <p14:creationId xmlns:p14="http://schemas.microsoft.com/office/powerpoint/2010/main" val="28127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4B58008-34F8-4324-B185-218AB5754767}"/>
              </a:ext>
            </a:extLst>
          </p:cNvPr>
          <p:cNvSpPr/>
          <p:nvPr userDrawn="1"/>
        </p:nvSpPr>
        <p:spPr>
          <a:xfrm>
            <a:off x="0" y="0"/>
            <a:ext cx="12192000" cy="897622"/>
          </a:xfrm>
          <a:prstGeom prst="rect">
            <a:avLst/>
          </a:prstGeom>
          <a:solidFill>
            <a:srgbClr val="120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latin typeface="Calibri" panose="020F0502020204030204" pitchFamily="34" charset="0"/>
              </a:rPr>
              <a:t>EPA Teaching Principles</a:t>
            </a:r>
          </a:p>
        </p:txBody>
      </p:sp>
      <p:sp>
        <p:nvSpPr>
          <p:cNvPr id="8" name="Rectangle 7">
            <a:extLst>
              <a:ext uri="{FF2B5EF4-FFF2-40B4-BE49-F238E27FC236}">
                <a16:creationId xmlns:a16="http://schemas.microsoft.com/office/drawing/2014/main" id="{7206E57D-7519-412B-B66F-02567CC19022}"/>
              </a:ext>
            </a:extLst>
          </p:cNvPr>
          <p:cNvSpPr/>
          <p:nvPr userDrawn="1"/>
        </p:nvSpPr>
        <p:spPr>
          <a:xfrm>
            <a:off x="0" y="897622"/>
            <a:ext cx="12192000" cy="4739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Eynsham Partnership Academy</a:t>
            </a:r>
          </a:p>
        </p:txBody>
      </p:sp>
      <p:pic>
        <p:nvPicPr>
          <p:cNvPr id="10" name="Picture 9">
            <a:extLst>
              <a:ext uri="{FF2B5EF4-FFF2-40B4-BE49-F238E27FC236}">
                <a16:creationId xmlns:a16="http://schemas.microsoft.com/office/drawing/2014/main" id="{04F2E161-342D-4AE3-81E7-26D23C36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5" y="105790"/>
            <a:ext cx="1041390" cy="685881"/>
          </a:xfrm>
          <a:prstGeom prst="rect">
            <a:avLst/>
          </a:prstGeom>
        </p:spPr>
      </p:pic>
      <p:pic>
        <p:nvPicPr>
          <p:cNvPr id="11" name="Picture 10">
            <a:extLst>
              <a:ext uri="{FF2B5EF4-FFF2-40B4-BE49-F238E27FC236}">
                <a16:creationId xmlns:a16="http://schemas.microsoft.com/office/drawing/2014/main" id="{22DE312F-C60A-4715-ADBA-6C58B73167B7}"/>
              </a:ext>
            </a:extLst>
          </p:cNvPr>
          <p:cNvPicPr/>
          <p:nvPr userDrawn="1"/>
        </p:nvPicPr>
        <p:blipFill rotWithShape="1">
          <a:blip r:embed="rId3">
            <a:extLst>
              <a:ext uri="{28A0092B-C50C-407E-A947-70E740481C1C}">
                <a14:useLocalDpi xmlns:a14="http://schemas.microsoft.com/office/drawing/2010/main" val="0"/>
              </a:ext>
            </a:extLst>
          </a:blip>
          <a:srcRect l="9726" t="5898" r="66895" b="81770"/>
          <a:stretch/>
        </p:blipFill>
        <p:spPr bwMode="auto">
          <a:xfrm>
            <a:off x="10910570" y="897622"/>
            <a:ext cx="1038860" cy="44926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582F886-BB36-4AE1-84B7-6EE3C6AFDCBD}"/>
              </a:ext>
            </a:extLst>
          </p:cNvPr>
          <p:cNvSpPr txBox="1"/>
          <p:nvPr userDrawn="1"/>
        </p:nvSpPr>
        <p:spPr>
          <a:xfrm>
            <a:off x="99752" y="6581001"/>
            <a:ext cx="5453149"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spTree>
    <p:extLst>
      <p:ext uri="{BB962C8B-B14F-4D97-AF65-F5344CB8AC3E}">
        <p14:creationId xmlns:p14="http://schemas.microsoft.com/office/powerpoint/2010/main" val="19760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B6EE-3CF7-437B-9543-8739B67F7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F62BF-ADED-4AB1-8A63-FBFEF316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845B5D-FC41-4E5D-ADC0-725558116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D0C10A-75ED-4EAC-B05C-DF043A3AA9A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F36C41EC-0DC9-494D-8A40-A2D005575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B0FD99-6E85-437D-962B-6C156950A610}"/>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172903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B546-6DEE-48AF-B452-2104FA7D5B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70B4AC-4FC5-4A9C-BD39-2EB54EB301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255A0-D92D-49DE-A6F4-0CC5C3BE93B4}"/>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62936055-60E6-427E-A05F-4773D6719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2EF28-C75B-40DE-B237-24EE9C20044A}"/>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4737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7FBBB-EE5C-422A-B234-AC62FFF6A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C09A0E-8A1D-4AC3-A6A3-2EB152DFE6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F4448-B84F-4761-B742-13FCC8923A89}"/>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2FFC36FC-9131-48B1-AC43-AFA09A8C8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0009E-FB47-4FC8-8ABA-F0B3407E8C86}"/>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10081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4B58008-34F8-4324-B185-218AB5754767}"/>
              </a:ext>
            </a:extLst>
          </p:cNvPr>
          <p:cNvSpPr/>
          <p:nvPr userDrawn="1"/>
        </p:nvSpPr>
        <p:spPr>
          <a:xfrm>
            <a:off x="0" y="0"/>
            <a:ext cx="12192000" cy="897622"/>
          </a:xfrm>
          <a:prstGeom prst="rect">
            <a:avLst/>
          </a:prstGeom>
          <a:solidFill>
            <a:srgbClr val="120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latin typeface="Calibri" panose="020F0502020204030204" pitchFamily="34" charset="0"/>
              </a:rPr>
              <a:t>High expectations of learning behaviour</a:t>
            </a:r>
          </a:p>
        </p:txBody>
      </p:sp>
      <p:sp>
        <p:nvSpPr>
          <p:cNvPr id="8" name="Rectangle 7">
            <a:extLst>
              <a:ext uri="{FF2B5EF4-FFF2-40B4-BE49-F238E27FC236}">
                <a16:creationId xmlns:a16="http://schemas.microsoft.com/office/drawing/2014/main" id="{7206E57D-7519-412B-B66F-02567CC19022}"/>
              </a:ext>
            </a:extLst>
          </p:cNvPr>
          <p:cNvSpPr/>
          <p:nvPr userDrawn="1"/>
        </p:nvSpPr>
        <p:spPr>
          <a:xfrm>
            <a:off x="0" y="897622"/>
            <a:ext cx="12192000" cy="4739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Eynsham Partnership Academy</a:t>
            </a:r>
          </a:p>
        </p:txBody>
      </p:sp>
      <p:pic>
        <p:nvPicPr>
          <p:cNvPr id="10" name="Picture 9">
            <a:extLst>
              <a:ext uri="{FF2B5EF4-FFF2-40B4-BE49-F238E27FC236}">
                <a16:creationId xmlns:a16="http://schemas.microsoft.com/office/drawing/2014/main" id="{04F2E161-342D-4AE3-81E7-26D23C36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5" y="105790"/>
            <a:ext cx="1041390" cy="685881"/>
          </a:xfrm>
          <a:prstGeom prst="rect">
            <a:avLst/>
          </a:prstGeom>
        </p:spPr>
      </p:pic>
      <p:pic>
        <p:nvPicPr>
          <p:cNvPr id="11" name="Picture 10">
            <a:extLst>
              <a:ext uri="{FF2B5EF4-FFF2-40B4-BE49-F238E27FC236}">
                <a16:creationId xmlns:a16="http://schemas.microsoft.com/office/drawing/2014/main" id="{22DE312F-C60A-4715-ADBA-6C58B73167B7}"/>
              </a:ext>
            </a:extLst>
          </p:cNvPr>
          <p:cNvPicPr/>
          <p:nvPr userDrawn="1"/>
        </p:nvPicPr>
        <p:blipFill rotWithShape="1">
          <a:blip r:embed="rId3">
            <a:extLst>
              <a:ext uri="{28A0092B-C50C-407E-A947-70E740481C1C}">
                <a14:useLocalDpi xmlns:a14="http://schemas.microsoft.com/office/drawing/2010/main" val="0"/>
              </a:ext>
            </a:extLst>
          </a:blip>
          <a:srcRect l="9726" t="5898" r="66895" b="81770"/>
          <a:stretch/>
        </p:blipFill>
        <p:spPr bwMode="auto">
          <a:xfrm>
            <a:off x="10910570" y="897622"/>
            <a:ext cx="1038860" cy="44926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582F886-BB36-4AE1-84B7-6EE3C6AFDCBD}"/>
              </a:ext>
            </a:extLst>
          </p:cNvPr>
          <p:cNvSpPr txBox="1"/>
          <p:nvPr userDrawn="1"/>
        </p:nvSpPr>
        <p:spPr>
          <a:xfrm>
            <a:off x="99752" y="6581001"/>
            <a:ext cx="5453149"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spTree>
    <p:extLst>
      <p:ext uri="{BB962C8B-B14F-4D97-AF65-F5344CB8AC3E}">
        <p14:creationId xmlns:p14="http://schemas.microsoft.com/office/powerpoint/2010/main" val="279383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9B4D-510B-4E2B-99F8-EDA97FEA4C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250E2D-C9F9-439C-B7C8-9914DCBDBA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B6998-6E1D-484E-A813-6CA5BADA0F8E}"/>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CD5699BF-ACD2-4EE1-863A-2AFCD79B3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7FE42-A079-40CA-9E42-BC7AC6D5966B}"/>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40425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671A-218B-459B-8FA3-04F65E364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EA915B-3D3E-42FF-A90D-4901D8898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B0B192-BF10-4DE9-9BCA-6BCEA78EB935}"/>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DD1338B1-B947-4EBE-9843-CBC78C339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6CF15-568A-4B8C-8E00-7B56A2F1BBE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6127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C6AE-855C-4CA9-BDE2-9D15CAEE7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7E5FBF-E913-4A5A-BA29-1FEF2B45F1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B07A81-C2C6-4273-96D0-1BF34FE02A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EC256D-C1E9-4EAE-8A1A-B84E9588159D}"/>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D4E66C91-0F24-45DE-B6EA-FAB4DF36E4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D6DE45-B492-4078-A49E-54105E2EEEDF}"/>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5251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227E-2B63-43E2-A05F-DF2F049BBD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3AA741-6414-4C3E-9694-11194EAD9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407038-C7A4-432C-8DA6-F1B9723AF6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8BE8F-746C-4DE0-971E-AF5105301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CB1614-9EC0-4B28-A95F-52C6F113F9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0F0C16-0CAA-4720-B9E2-491255A32A0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8" name="Footer Placeholder 7">
            <a:extLst>
              <a:ext uri="{FF2B5EF4-FFF2-40B4-BE49-F238E27FC236}">
                <a16:creationId xmlns:a16="http://schemas.microsoft.com/office/drawing/2014/main" id="{E950502F-D53D-478C-ACFF-C4129BC31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CDE031-A737-433E-B32A-975F760DEE6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46006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7A2-F49E-4075-B76E-DFFECFCB66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8A260-4BD1-4939-8272-B343FFD4641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4" name="Footer Placeholder 3">
            <a:extLst>
              <a:ext uri="{FF2B5EF4-FFF2-40B4-BE49-F238E27FC236}">
                <a16:creationId xmlns:a16="http://schemas.microsoft.com/office/drawing/2014/main" id="{061030FB-3E15-4B36-803A-7960683A3A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55A2D1-FCDA-42B9-8436-F002B7D4B488}"/>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328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0BB1F-6941-46A5-8F5E-7F04988F5298}"/>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3" name="Footer Placeholder 2">
            <a:extLst>
              <a:ext uri="{FF2B5EF4-FFF2-40B4-BE49-F238E27FC236}">
                <a16:creationId xmlns:a16="http://schemas.microsoft.com/office/drawing/2014/main" id="{866BE2DD-CCAF-4C38-BCF4-1A526D5282B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5A4B8DF-09D3-4C99-AF9B-8CB81DB7A8E8}"/>
              </a:ext>
            </a:extLst>
          </p:cNvPr>
          <p:cNvSpPr>
            <a:spLocks noGrp="1"/>
          </p:cNvSpPr>
          <p:nvPr>
            <p:ph type="sldNum" sz="quarter" idx="12"/>
          </p:nvPr>
        </p:nvSpPr>
        <p:spPr/>
        <p:txBody>
          <a:bodyPr/>
          <a:lstStyle/>
          <a:p>
            <a:fld id="{B8869053-F27C-4AB7-A1A9-1367A0D93A3A}" type="slidenum">
              <a:rPr lang="en-GB" smtClean="0"/>
              <a:t>‹#›</a:t>
            </a:fld>
            <a:endParaRPr lang="en-GB"/>
          </a:p>
        </p:txBody>
      </p:sp>
      <p:grpSp>
        <p:nvGrpSpPr>
          <p:cNvPr id="7" name="Group 6">
            <a:extLst>
              <a:ext uri="{FF2B5EF4-FFF2-40B4-BE49-F238E27FC236}">
                <a16:creationId xmlns:a16="http://schemas.microsoft.com/office/drawing/2014/main" id="{E57D1A0D-04D4-4964-8E31-B23008C0A98F}"/>
              </a:ext>
            </a:extLst>
          </p:cNvPr>
          <p:cNvGrpSpPr/>
          <p:nvPr userDrawn="1"/>
        </p:nvGrpSpPr>
        <p:grpSpPr>
          <a:xfrm>
            <a:off x="151249" y="113866"/>
            <a:ext cx="2042338" cy="599198"/>
            <a:chOff x="151250" y="113865"/>
            <a:chExt cx="2507974" cy="685883"/>
          </a:xfrm>
        </p:grpSpPr>
        <p:pic>
          <p:nvPicPr>
            <p:cNvPr id="8" name="Picture 7">
              <a:extLst>
                <a:ext uri="{FF2B5EF4-FFF2-40B4-BE49-F238E27FC236}">
                  <a16:creationId xmlns:a16="http://schemas.microsoft.com/office/drawing/2014/main" id="{60F69C39-BAA7-4CC0-BD24-F05E4C573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9" name="Picture 8" descr="A screenshot of a person&#10;&#10;Description generated with very high confidence">
              <a:extLst>
                <a:ext uri="{FF2B5EF4-FFF2-40B4-BE49-F238E27FC236}">
                  <a16:creationId xmlns:a16="http://schemas.microsoft.com/office/drawing/2014/main" id="{0D135936-6422-412E-9F88-1595788A5ECD}"/>
                </a:ext>
              </a:extLst>
            </p:cNvPr>
            <p:cNvPicPr/>
            <p:nvPr/>
          </p:nvPicPr>
          <p:blipFill rotWithShape="1">
            <a:blip r:embed="rId3">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pic>
        <p:nvPicPr>
          <p:cNvPr id="12" name="Graphic 11" descr="Group brainstorm">
            <a:extLst>
              <a:ext uri="{FF2B5EF4-FFF2-40B4-BE49-F238E27FC236}">
                <a16:creationId xmlns:a16="http://schemas.microsoft.com/office/drawing/2014/main" id="{EF6A73FF-85CB-4BFC-9351-EED30A2BBAF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5926" y="-116378"/>
            <a:ext cx="2042338" cy="2042338"/>
          </a:xfrm>
          <a:prstGeom prst="rect">
            <a:avLst/>
          </a:prstGeom>
        </p:spPr>
      </p:pic>
      <p:sp>
        <p:nvSpPr>
          <p:cNvPr id="20" name="TextBox 19">
            <a:extLst>
              <a:ext uri="{FF2B5EF4-FFF2-40B4-BE49-F238E27FC236}">
                <a16:creationId xmlns:a16="http://schemas.microsoft.com/office/drawing/2014/main" id="{8599BE3D-5F10-4AB5-AF42-418FBB96F65A}"/>
              </a:ext>
            </a:extLst>
          </p:cNvPr>
          <p:cNvSpPr txBox="1"/>
          <p:nvPr userDrawn="1"/>
        </p:nvSpPr>
        <p:spPr>
          <a:xfrm>
            <a:off x="41795" y="6457890"/>
            <a:ext cx="5579476" cy="400110"/>
          </a:xfrm>
          <a:prstGeom prst="rect">
            <a:avLst/>
          </a:prstGeom>
          <a:noFill/>
        </p:spPr>
        <p:txBody>
          <a:bodyPr wrap="none" rtlCol="0">
            <a:spAutoFit/>
          </a:bodyPr>
          <a:lstStyle/>
          <a:p>
            <a:r>
              <a:rPr lang="en-GB" sz="2000" dirty="0">
                <a:latin typeface="+mj-lt"/>
              </a:rPr>
              <a:t>Principle 1 – High expectations of learning behaviour</a:t>
            </a:r>
          </a:p>
        </p:txBody>
      </p:sp>
    </p:spTree>
    <p:extLst>
      <p:ext uri="{BB962C8B-B14F-4D97-AF65-F5344CB8AC3E}">
        <p14:creationId xmlns:p14="http://schemas.microsoft.com/office/powerpoint/2010/main" val="29545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7ABB-3E74-48E6-93DE-FD5D90FCD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2E5BB6-6B4F-4464-9A7F-0BBCEF61B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D083F1-B790-4670-BB4E-3C3E47FCA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10C20-E86D-4653-B276-7CA88B3A679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F33F999E-3770-462D-8915-DAC1A61E2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92294-DCC7-4AC8-8597-05F523FD0CB5}"/>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6099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DE3C5-E8FA-41B2-B4EF-76AD526D3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63276-A4A5-4ABC-8460-A2EFA6A17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EC33-36A9-4200-AAB6-2596BC4E6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237F75C7-67BB-48F9-BB24-1AE07669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B226D1-574C-4C36-90B9-3CB25A88F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9053-F27C-4AB7-A1A9-1367A0D93A3A}" type="slidenum">
              <a:rPr lang="en-GB" smtClean="0"/>
              <a:t>‹#›</a:t>
            </a:fld>
            <a:endParaRPr lang="en-GB"/>
          </a:p>
        </p:txBody>
      </p:sp>
    </p:spTree>
    <p:extLst>
      <p:ext uri="{BB962C8B-B14F-4D97-AF65-F5344CB8AC3E}">
        <p14:creationId xmlns:p14="http://schemas.microsoft.com/office/powerpoint/2010/main" val="31964654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04D6B6A-04DF-4B29-A68D-A4BEDD3E404C}"/>
              </a:ext>
            </a:extLst>
          </p:cNvPr>
          <p:cNvSpPr>
            <a:spLocks noGrp="1"/>
          </p:cNvSpPr>
          <p:nvPr>
            <p:ph type="ctrTitle"/>
          </p:nvPr>
        </p:nvSpPr>
        <p:spPr>
          <a:xfrm>
            <a:off x="804484" y="4267832"/>
            <a:ext cx="4805996" cy="1297115"/>
          </a:xfrm>
        </p:spPr>
        <p:txBody>
          <a:bodyPr anchor="t">
            <a:normAutofit/>
          </a:bodyPr>
          <a:lstStyle/>
          <a:p>
            <a:pPr algn="l"/>
            <a:r>
              <a:rPr lang="en-GB" sz="4100" dirty="0">
                <a:solidFill>
                  <a:srgbClr val="000000"/>
                </a:solidFill>
              </a:rPr>
              <a:t>High expectations of learning behaviour</a:t>
            </a:r>
          </a:p>
        </p:txBody>
      </p:sp>
      <p:sp>
        <p:nvSpPr>
          <p:cNvPr id="3" name="Subtitle 2">
            <a:extLst>
              <a:ext uri="{FF2B5EF4-FFF2-40B4-BE49-F238E27FC236}">
                <a16:creationId xmlns:a16="http://schemas.microsoft.com/office/drawing/2014/main" id="{D1525AB1-9438-44A7-B770-F75046140CCC}"/>
              </a:ext>
            </a:extLst>
          </p:cNvPr>
          <p:cNvSpPr>
            <a:spLocks noGrp="1"/>
          </p:cNvSpPr>
          <p:nvPr>
            <p:ph type="subTitle" idx="1"/>
          </p:nvPr>
        </p:nvSpPr>
        <p:spPr>
          <a:xfrm>
            <a:off x="804788" y="3428999"/>
            <a:ext cx="4805691" cy="838831"/>
          </a:xfrm>
        </p:spPr>
        <p:txBody>
          <a:bodyPr anchor="b">
            <a:normAutofit/>
          </a:bodyPr>
          <a:lstStyle/>
          <a:p>
            <a:pPr algn="l"/>
            <a:r>
              <a:rPr lang="en-GB" sz="1800" dirty="0">
                <a:solidFill>
                  <a:srgbClr val="000000"/>
                </a:solidFill>
                <a:latin typeface="+mj-lt"/>
              </a:rPr>
              <a:t>Principle 1</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Group brainstorm">
            <a:extLst>
              <a:ext uri="{FF2B5EF4-FFF2-40B4-BE49-F238E27FC236}">
                <a16:creationId xmlns:a16="http://schemas.microsoft.com/office/drawing/2014/main" id="{4132EAE7-9C1C-4CF5-AD79-0DF559F66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0877" y="1939952"/>
            <a:ext cx="3431097" cy="3431097"/>
          </a:xfrm>
          <a:prstGeom prst="rect">
            <a:avLst/>
          </a:prstGeom>
        </p:spPr>
      </p:pic>
      <p:grpSp>
        <p:nvGrpSpPr>
          <p:cNvPr id="11" name="Group 10">
            <a:extLst>
              <a:ext uri="{FF2B5EF4-FFF2-40B4-BE49-F238E27FC236}">
                <a16:creationId xmlns:a16="http://schemas.microsoft.com/office/drawing/2014/main" id="{2867B37E-4FD5-4C99-BB8E-41A6BB041C61}"/>
              </a:ext>
            </a:extLst>
          </p:cNvPr>
          <p:cNvGrpSpPr/>
          <p:nvPr/>
        </p:nvGrpSpPr>
        <p:grpSpPr>
          <a:xfrm>
            <a:off x="151249" y="122255"/>
            <a:ext cx="2063445" cy="599198"/>
            <a:chOff x="151250" y="113865"/>
            <a:chExt cx="2507974" cy="685883"/>
          </a:xfrm>
        </p:grpSpPr>
        <p:pic>
          <p:nvPicPr>
            <p:cNvPr id="13" name="Picture 12">
              <a:extLst>
                <a:ext uri="{FF2B5EF4-FFF2-40B4-BE49-F238E27FC236}">
                  <a16:creationId xmlns:a16="http://schemas.microsoft.com/office/drawing/2014/main" id="{F372A430-27F5-4AB3-BA4E-CA5D57E66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15" name="Picture 14" descr="A screenshot of a person&#10;&#10;Description generated with very high confidence">
              <a:extLst>
                <a:ext uri="{FF2B5EF4-FFF2-40B4-BE49-F238E27FC236}">
                  <a16:creationId xmlns:a16="http://schemas.microsoft.com/office/drawing/2014/main" id="{5E13733A-BB5F-43B5-AA29-01B542A68A0F}"/>
                </a:ext>
              </a:extLst>
            </p:cNvPr>
            <p:cNvPicPr/>
            <p:nvPr/>
          </p:nvPicPr>
          <p:blipFill rotWithShape="1">
            <a:blip r:embed="rId7">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89793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8772786" cy="584775"/>
          </a:xfrm>
          <a:prstGeom prst="rect">
            <a:avLst/>
          </a:prstGeom>
          <a:noFill/>
        </p:spPr>
        <p:txBody>
          <a:bodyPr wrap="none" rtlCol="0">
            <a:spAutoFit/>
          </a:bodyPr>
          <a:lstStyle/>
          <a:p>
            <a:r>
              <a:rPr lang="en-GB" sz="3200" dirty="0">
                <a:latin typeface="+mj-lt"/>
              </a:rPr>
              <a:t>1a – Routines and effective classroom management</a:t>
            </a:r>
          </a:p>
        </p:txBody>
      </p:sp>
      <p:grpSp>
        <p:nvGrpSpPr>
          <p:cNvPr id="11" name="Group 10">
            <a:extLst>
              <a:ext uri="{FF2B5EF4-FFF2-40B4-BE49-F238E27FC236}">
                <a16:creationId xmlns:a16="http://schemas.microsoft.com/office/drawing/2014/main" id="{CEB99809-D15C-457D-B8EC-1710B3FAD04C}"/>
              </a:ext>
            </a:extLst>
          </p:cNvPr>
          <p:cNvGrpSpPr/>
          <p:nvPr/>
        </p:nvGrpSpPr>
        <p:grpSpPr>
          <a:xfrm>
            <a:off x="447763" y="2687909"/>
            <a:ext cx="4135772" cy="2632451"/>
            <a:chOff x="234892" y="2451277"/>
            <a:chExt cx="4135772" cy="2632451"/>
          </a:xfrm>
        </p:grpSpPr>
        <p:sp>
          <p:nvSpPr>
            <p:cNvPr id="10" name="Rectangle: Rounded Corners 9">
              <a:extLst>
                <a:ext uri="{FF2B5EF4-FFF2-40B4-BE49-F238E27FC236}">
                  <a16:creationId xmlns:a16="http://schemas.microsoft.com/office/drawing/2014/main" id="{EA93ED6E-6279-4A1C-9515-B8DC40B4D92E}"/>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218047E-9668-4EAD-8C46-9A0354895D62}"/>
                </a:ext>
              </a:extLst>
            </p:cNvPr>
            <p:cNvSpPr/>
            <p:nvPr/>
          </p:nvSpPr>
          <p:spPr>
            <a:xfrm>
              <a:off x="984308" y="3111997"/>
              <a:ext cx="2908183" cy="1569660"/>
            </a:xfrm>
            <a:prstGeom prst="rect">
              <a:avLst/>
            </a:prstGeom>
          </p:spPr>
          <p:txBody>
            <a:bodyPr wrap="square">
              <a:spAutoFit/>
            </a:bodyPr>
            <a:lstStyle/>
            <a:p>
              <a:r>
                <a:rPr lang="en-GB" sz="2400" dirty="0">
                  <a:solidFill>
                    <a:schemeClr val="bg1"/>
                  </a:solidFill>
                  <a:latin typeface="+mj-lt"/>
                </a:rPr>
                <a:t>Minimal valuable lesson time is wasted dealing with low-level disruption</a:t>
              </a:r>
            </a:p>
          </p:txBody>
        </p:sp>
        <p:sp>
          <p:nvSpPr>
            <p:cNvPr id="7" name="TextBox 6">
              <a:extLst>
                <a:ext uri="{FF2B5EF4-FFF2-40B4-BE49-F238E27FC236}">
                  <a16:creationId xmlns:a16="http://schemas.microsoft.com/office/drawing/2014/main" id="{F024E10C-9C19-48E5-8B7B-AFCFF020379A}"/>
                </a:ext>
              </a:extLst>
            </p:cNvPr>
            <p:cNvSpPr txBox="1"/>
            <p:nvPr/>
          </p:nvSpPr>
          <p:spPr>
            <a:xfrm>
              <a:off x="351666" y="2552497"/>
              <a:ext cx="1265283" cy="461665"/>
            </a:xfrm>
            <a:prstGeom prst="rect">
              <a:avLst/>
            </a:prstGeom>
            <a:noFill/>
          </p:spPr>
          <p:txBody>
            <a:bodyPr wrap="none" rtlCol="0">
              <a:spAutoFit/>
            </a:bodyPr>
            <a:lstStyle/>
            <a:p>
              <a:r>
                <a:rPr lang="en-GB" sz="2400" dirty="0">
                  <a:solidFill>
                    <a:schemeClr val="bg1"/>
                  </a:solidFill>
                  <a:latin typeface="+mj-lt"/>
                </a:rPr>
                <a:t>So that…</a:t>
              </a:r>
            </a:p>
          </p:txBody>
        </p:sp>
      </p:grpSp>
      <p:pic>
        <p:nvPicPr>
          <p:cNvPr id="9" name="Graphic 8" descr="Glasses">
            <a:extLst>
              <a:ext uri="{FF2B5EF4-FFF2-40B4-BE49-F238E27FC236}">
                <a16:creationId xmlns:a16="http://schemas.microsoft.com/office/drawing/2014/main" id="{F9F77704-289E-4192-9369-45FC067C6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5992" y="2434229"/>
            <a:ext cx="914400" cy="914400"/>
          </a:xfrm>
          <a:prstGeom prst="rect">
            <a:avLst/>
          </a:prstGeom>
        </p:spPr>
      </p:pic>
      <p:sp>
        <p:nvSpPr>
          <p:cNvPr id="12" name="TextBox 11">
            <a:extLst>
              <a:ext uri="{FF2B5EF4-FFF2-40B4-BE49-F238E27FC236}">
                <a16:creationId xmlns:a16="http://schemas.microsoft.com/office/drawing/2014/main" id="{2D969EA0-7E5D-42F2-9E7D-1ED72EB56EE4}"/>
              </a:ext>
            </a:extLst>
          </p:cNvPr>
          <p:cNvSpPr txBox="1"/>
          <p:nvPr/>
        </p:nvSpPr>
        <p:spPr>
          <a:xfrm>
            <a:off x="5561567" y="3271827"/>
            <a:ext cx="6272807" cy="2215991"/>
          </a:xfrm>
          <a:prstGeom prst="rect">
            <a:avLst/>
          </a:prstGeom>
          <a:noFill/>
        </p:spPr>
        <p:txBody>
          <a:bodyPr wrap="none" rtlCol="0">
            <a:spAutoFit/>
          </a:bodyPr>
          <a:lstStyle/>
          <a:p>
            <a:pPr marL="342900" indent="-342900">
              <a:buFont typeface="Arial" panose="020B0604020202020204" pitchFamily="34" charset="0"/>
              <a:buChar char="•"/>
            </a:pPr>
            <a:r>
              <a:rPr lang="en-GB" sz="2400" dirty="0">
                <a:latin typeface="+mj-lt"/>
              </a:rPr>
              <a:t>Resources are well organised and ready</a:t>
            </a:r>
          </a:p>
          <a:p>
            <a:pPr marL="342900" indent="-342900">
              <a:buFont typeface="Arial" panose="020B0604020202020204" pitchFamily="34" charset="0"/>
              <a:buChar char="•"/>
            </a:pPr>
            <a:r>
              <a:rPr lang="en-GB" sz="2400" dirty="0">
                <a:latin typeface="+mj-lt"/>
              </a:rPr>
              <a:t>Transitions are smooth and kept to a minimum</a:t>
            </a:r>
          </a:p>
          <a:p>
            <a:pPr marL="342900" indent="-342900">
              <a:buFont typeface="Arial" panose="020B0604020202020204" pitchFamily="34" charset="0"/>
              <a:buChar char="•"/>
            </a:pPr>
            <a:r>
              <a:rPr lang="en-GB" sz="2400" dirty="0">
                <a:latin typeface="+mj-lt"/>
              </a:rPr>
              <a:t>Children quickly settle to work</a:t>
            </a:r>
          </a:p>
          <a:p>
            <a:pPr marL="342900" indent="-342900">
              <a:buFont typeface="Arial" panose="020B0604020202020204" pitchFamily="34" charset="0"/>
              <a:buChar char="•"/>
            </a:pPr>
            <a:r>
              <a:rPr lang="en-GB" sz="2400" dirty="0">
                <a:latin typeface="+mj-lt"/>
              </a:rPr>
              <a:t>Children’s talk is task focused</a:t>
            </a:r>
          </a:p>
          <a:p>
            <a:pPr marL="342900" indent="-342900">
              <a:buFont typeface="Arial" panose="020B0604020202020204" pitchFamily="34" charset="0"/>
              <a:buChar char="•"/>
            </a:pPr>
            <a:r>
              <a:rPr lang="en-GB" sz="2400" dirty="0">
                <a:latin typeface="+mj-lt"/>
              </a:rPr>
              <a:t>Off-task – refocus unobtrusively</a:t>
            </a:r>
          </a:p>
          <a:p>
            <a:endParaRPr lang="en-GB" dirty="0"/>
          </a:p>
        </p:txBody>
      </p:sp>
    </p:spTree>
    <p:extLst>
      <p:ext uri="{BB962C8B-B14F-4D97-AF65-F5344CB8AC3E}">
        <p14:creationId xmlns:p14="http://schemas.microsoft.com/office/powerpoint/2010/main" val="60522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7975710" cy="584775"/>
          </a:xfrm>
          <a:prstGeom prst="rect">
            <a:avLst/>
          </a:prstGeom>
          <a:noFill/>
        </p:spPr>
        <p:txBody>
          <a:bodyPr wrap="none" rtlCol="0">
            <a:spAutoFit/>
          </a:bodyPr>
          <a:lstStyle/>
          <a:p>
            <a:r>
              <a:rPr lang="en-GB" sz="3200" dirty="0">
                <a:latin typeface="+mj-lt"/>
              </a:rPr>
              <a:t>1b – Consistent application of behaviour policy</a:t>
            </a:r>
          </a:p>
        </p:txBody>
      </p:sp>
      <p:grpSp>
        <p:nvGrpSpPr>
          <p:cNvPr id="6" name="Group 5">
            <a:extLst>
              <a:ext uri="{FF2B5EF4-FFF2-40B4-BE49-F238E27FC236}">
                <a16:creationId xmlns:a16="http://schemas.microsoft.com/office/drawing/2014/main" id="{391C32B2-9616-4341-B13A-1CF8DE9A46C2}"/>
              </a:ext>
            </a:extLst>
          </p:cNvPr>
          <p:cNvGrpSpPr/>
          <p:nvPr/>
        </p:nvGrpSpPr>
        <p:grpSpPr>
          <a:xfrm>
            <a:off x="447763" y="2687909"/>
            <a:ext cx="4135772" cy="2632451"/>
            <a:chOff x="234892" y="2451277"/>
            <a:chExt cx="4135772" cy="2632451"/>
          </a:xfrm>
        </p:grpSpPr>
        <p:sp>
          <p:nvSpPr>
            <p:cNvPr id="7" name="Rectangle: Rounded Corners 6">
              <a:extLst>
                <a:ext uri="{FF2B5EF4-FFF2-40B4-BE49-F238E27FC236}">
                  <a16:creationId xmlns:a16="http://schemas.microsoft.com/office/drawing/2014/main" id="{6FBAB285-BFA8-458D-8C4F-14AD3EA5C1E5}"/>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505972C-04F2-4A18-83AD-1C16A203324C}"/>
                </a:ext>
              </a:extLst>
            </p:cNvPr>
            <p:cNvSpPr/>
            <p:nvPr/>
          </p:nvSpPr>
          <p:spPr>
            <a:xfrm>
              <a:off x="984308" y="3111997"/>
              <a:ext cx="2908183" cy="1569660"/>
            </a:xfrm>
            <a:prstGeom prst="rect">
              <a:avLst/>
            </a:prstGeom>
          </p:spPr>
          <p:txBody>
            <a:bodyPr wrap="square">
              <a:spAutoFit/>
            </a:bodyPr>
            <a:lstStyle/>
            <a:p>
              <a:r>
                <a:rPr lang="en-GB" sz="2400" dirty="0">
                  <a:solidFill>
                    <a:schemeClr val="bg1"/>
                  </a:solidFill>
                  <a:latin typeface="+mj-lt"/>
                </a:rPr>
                <a:t>Children can think hard about their learning free from distraction</a:t>
              </a:r>
            </a:p>
          </p:txBody>
        </p:sp>
        <p:sp>
          <p:nvSpPr>
            <p:cNvPr id="9" name="TextBox 8">
              <a:extLst>
                <a:ext uri="{FF2B5EF4-FFF2-40B4-BE49-F238E27FC236}">
                  <a16:creationId xmlns:a16="http://schemas.microsoft.com/office/drawing/2014/main" id="{B134912A-7317-4A32-A760-E9DEC2368AB3}"/>
                </a:ext>
              </a:extLst>
            </p:cNvPr>
            <p:cNvSpPr txBox="1"/>
            <p:nvPr/>
          </p:nvSpPr>
          <p:spPr>
            <a:xfrm>
              <a:off x="351666" y="2552497"/>
              <a:ext cx="1265283" cy="461665"/>
            </a:xfrm>
            <a:prstGeom prst="rect">
              <a:avLst/>
            </a:prstGeom>
            <a:noFill/>
          </p:spPr>
          <p:txBody>
            <a:bodyPr wrap="none" rtlCol="0">
              <a:spAutoFit/>
            </a:bodyPr>
            <a:lstStyle/>
            <a:p>
              <a:r>
                <a:rPr lang="en-GB" sz="2400" dirty="0">
                  <a:solidFill>
                    <a:schemeClr val="bg1"/>
                  </a:solidFill>
                  <a:latin typeface="+mj-lt"/>
                </a:rPr>
                <a:t>So that…</a:t>
              </a:r>
            </a:p>
          </p:txBody>
        </p:sp>
      </p:grpSp>
      <p:pic>
        <p:nvPicPr>
          <p:cNvPr id="10" name="Graphic 9" descr="Glasses">
            <a:extLst>
              <a:ext uri="{FF2B5EF4-FFF2-40B4-BE49-F238E27FC236}">
                <a16:creationId xmlns:a16="http://schemas.microsoft.com/office/drawing/2014/main" id="{BB8944EE-DCC1-498C-8602-2FD9FE870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5992" y="2434229"/>
            <a:ext cx="914400" cy="914400"/>
          </a:xfrm>
          <a:prstGeom prst="rect">
            <a:avLst/>
          </a:prstGeom>
        </p:spPr>
      </p:pic>
      <p:sp>
        <p:nvSpPr>
          <p:cNvPr id="11" name="TextBox 10">
            <a:extLst>
              <a:ext uri="{FF2B5EF4-FFF2-40B4-BE49-F238E27FC236}">
                <a16:creationId xmlns:a16="http://schemas.microsoft.com/office/drawing/2014/main" id="{6E2E84AF-70F9-414E-9F6B-517886FDF01F}"/>
              </a:ext>
            </a:extLst>
          </p:cNvPr>
          <p:cNvSpPr txBox="1"/>
          <p:nvPr/>
        </p:nvSpPr>
        <p:spPr>
          <a:xfrm>
            <a:off x="5045993" y="3265470"/>
            <a:ext cx="6807652" cy="295465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j-lt"/>
              </a:rPr>
              <a:t>Children are on task, working hard, applying themselves for extended periods of time, children don't give up…</a:t>
            </a:r>
          </a:p>
          <a:p>
            <a:pPr marL="342900" indent="-342900">
              <a:buFont typeface="Arial" panose="020B0604020202020204" pitchFamily="34" charset="0"/>
              <a:buChar char="•"/>
            </a:pPr>
            <a:r>
              <a:rPr lang="en-GB" sz="2400">
                <a:latin typeface="+mj-lt"/>
              </a:rPr>
              <a:t>Rewards </a:t>
            </a:r>
            <a:r>
              <a:rPr lang="en-GB" sz="2400" dirty="0">
                <a:latin typeface="+mj-lt"/>
              </a:rPr>
              <a:t>and sanctions used adhere to the behaviour policy</a:t>
            </a:r>
          </a:p>
          <a:p>
            <a:pPr marL="342900" indent="-342900">
              <a:buFont typeface="Arial" panose="020B0604020202020204" pitchFamily="34" charset="0"/>
              <a:buChar char="•"/>
            </a:pPr>
            <a:r>
              <a:rPr lang="en-GB" sz="2400" dirty="0">
                <a:latin typeface="+mj-lt"/>
              </a:rPr>
              <a:t>Positive language is used to reward good learning behaviours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6772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8376204" cy="584775"/>
          </a:xfrm>
          <a:prstGeom prst="rect">
            <a:avLst/>
          </a:prstGeom>
          <a:noFill/>
        </p:spPr>
        <p:txBody>
          <a:bodyPr wrap="none" rtlCol="0">
            <a:spAutoFit/>
          </a:bodyPr>
          <a:lstStyle/>
          <a:p>
            <a:r>
              <a:rPr lang="en-GB" sz="3200" dirty="0">
                <a:latin typeface="+mj-lt"/>
              </a:rPr>
              <a:t>1c – Promote active participation not compliance</a:t>
            </a:r>
          </a:p>
        </p:txBody>
      </p:sp>
      <p:grpSp>
        <p:nvGrpSpPr>
          <p:cNvPr id="6" name="Group 5">
            <a:extLst>
              <a:ext uri="{FF2B5EF4-FFF2-40B4-BE49-F238E27FC236}">
                <a16:creationId xmlns:a16="http://schemas.microsoft.com/office/drawing/2014/main" id="{8646CE80-4CFC-4956-AA63-9F386BABFA38}"/>
              </a:ext>
            </a:extLst>
          </p:cNvPr>
          <p:cNvGrpSpPr/>
          <p:nvPr/>
        </p:nvGrpSpPr>
        <p:grpSpPr>
          <a:xfrm>
            <a:off x="447763" y="2687909"/>
            <a:ext cx="4135772" cy="2632451"/>
            <a:chOff x="234892" y="2451277"/>
            <a:chExt cx="4135772" cy="2632451"/>
          </a:xfrm>
        </p:grpSpPr>
        <p:sp>
          <p:nvSpPr>
            <p:cNvPr id="7" name="Rectangle: Rounded Corners 6">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7F94D82-2BFD-44E6-A4DE-563EBA2C6481}"/>
                </a:ext>
              </a:extLst>
            </p:cNvPr>
            <p:cNvSpPr/>
            <p:nvPr/>
          </p:nvSpPr>
          <p:spPr>
            <a:xfrm>
              <a:off x="984308" y="3111997"/>
              <a:ext cx="2908183" cy="1200329"/>
            </a:xfrm>
            <a:prstGeom prst="rect">
              <a:avLst/>
            </a:prstGeom>
          </p:spPr>
          <p:txBody>
            <a:bodyPr wrap="square">
              <a:spAutoFit/>
            </a:bodyPr>
            <a:lstStyle/>
            <a:p>
              <a:r>
                <a:rPr lang="en-GB" sz="2400" dirty="0">
                  <a:solidFill>
                    <a:schemeClr val="bg1"/>
                  </a:solidFill>
                  <a:latin typeface="+mj-lt"/>
                </a:rPr>
                <a:t>All children are engaged in thinking about key learning</a:t>
              </a:r>
            </a:p>
          </p:txBody>
        </p:sp>
        <p:sp>
          <p:nvSpPr>
            <p:cNvPr id="9"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p>
              <a:r>
                <a:rPr lang="en-GB" sz="2400" dirty="0">
                  <a:solidFill>
                    <a:schemeClr val="bg1"/>
                  </a:solidFill>
                  <a:latin typeface="+mj-lt"/>
                </a:rPr>
                <a:t>So that…</a:t>
              </a:r>
            </a:p>
          </p:txBody>
        </p:sp>
      </p:grpSp>
      <p:pic>
        <p:nvPicPr>
          <p:cNvPr id="10"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5992" y="2434229"/>
            <a:ext cx="914400" cy="914400"/>
          </a:xfrm>
          <a:prstGeom prst="rect">
            <a:avLst/>
          </a:prstGeom>
        </p:spPr>
      </p:pic>
      <p:sp>
        <p:nvSpPr>
          <p:cNvPr id="11" name="TextBox 10">
            <a:extLst>
              <a:ext uri="{FF2B5EF4-FFF2-40B4-BE49-F238E27FC236}">
                <a16:creationId xmlns:a16="http://schemas.microsoft.com/office/drawing/2014/main" id="{BC46A191-914F-4650-BC57-1FA9DF43E11D}"/>
              </a:ext>
            </a:extLst>
          </p:cNvPr>
          <p:cNvSpPr txBox="1"/>
          <p:nvPr/>
        </p:nvSpPr>
        <p:spPr>
          <a:xfrm>
            <a:off x="5561567" y="3271827"/>
            <a:ext cx="6334179" cy="2585323"/>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j-lt"/>
              </a:rPr>
              <a:t>Children are rewarded for trying hard</a:t>
            </a:r>
          </a:p>
          <a:p>
            <a:pPr marL="342900" indent="-342900">
              <a:buFont typeface="Arial" panose="020B0604020202020204" pitchFamily="34" charset="0"/>
              <a:buChar char="•"/>
            </a:pPr>
            <a:r>
              <a:rPr lang="en-GB" sz="2400" dirty="0">
                <a:latin typeface="+mj-lt"/>
              </a:rPr>
              <a:t>Children are actively encouraged to participate and contribute during lessons</a:t>
            </a:r>
          </a:p>
          <a:p>
            <a:pPr marL="342900" indent="-342900">
              <a:buFont typeface="Arial" panose="020B0604020202020204" pitchFamily="34" charset="0"/>
              <a:buChar char="•"/>
            </a:pPr>
            <a:r>
              <a:rPr lang="en-GB" sz="2400" dirty="0">
                <a:latin typeface="+mj-lt"/>
              </a:rPr>
              <a:t>Specific children are targeted to engage</a:t>
            </a:r>
          </a:p>
          <a:p>
            <a:pPr marL="342900" indent="-342900">
              <a:buFont typeface="Arial" panose="020B0604020202020204" pitchFamily="34" charset="0"/>
              <a:buChar char="•"/>
            </a:pPr>
            <a:r>
              <a:rPr lang="en-GB" sz="2400" dirty="0">
                <a:latin typeface="+mj-lt"/>
              </a:rPr>
              <a:t>Children actively seek challenge and progression during lessons</a:t>
            </a:r>
          </a:p>
          <a:p>
            <a:endParaRPr lang="en-GB" dirty="0"/>
          </a:p>
        </p:txBody>
      </p:sp>
    </p:spTree>
    <p:extLst>
      <p:ext uri="{BB962C8B-B14F-4D97-AF65-F5344CB8AC3E}">
        <p14:creationId xmlns:p14="http://schemas.microsoft.com/office/powerpoint/2010/main" val="11397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8278228" cy="584775"/>
          </a:xfrm>
          <a:prstGeom prst="rect">
            <a:avLst/>
          </a:prstGeom>
          <a:noFill/>
        </p:spPr>
        <p:txBody>
          <a:bodyPr wrap="none" rtlCol="0">
            <a:spAutoFit/>
          </a:bodyPr>
          <a:lstStyle/>
          <a:p>
            <a:r>
              <a:rPr lang="en-GB" sz="3200" dirty="0">
                <a:latin typeface="+mj-lt"/>
              </a:rPr>
              <a:t>1d – Reinforcing effort and providing recognition</a:t>
            </a:r>
          </a:p>
        </p:txBody>
      </p:sp>
      <p:grpSp>
        <p:nvGrpSpPr>
          <p:cNvPr id="6" name="Group 5">
            <a:extLst>
              <a:ext uri="{FF2B5EF4-FFF2-40B4-BE49-F238E27FC236}">
                <a16:creationId xmlns:a16="http://schemas.microsoft.com/office/drawing/2014/main" id="{C5BDA453-05D0-4999-BA84-AEA45C20DAC5}"/>
              </a:ext>
            </a:extLst>
          </p:cNvPr>
          <p:cNvGrpSpPr/>
          <p:nvPr/>
        </p:nvGrpSpPr>
        <p:grpSpPr>
          <a:xfrm>
            <a:off x="447763" y="2687909"/>
            <a:ext cx="4135772" cy="2632451"/>
            <a:chOff x="234892" y="2451277"/>
            <a:chExt cx="4135772" cy="2632451"/>
          </a:xfrm>
        </p:grpSpPr>
        <p:sp>
          <p:nvSpPr>
            <p:cNvPr id="7" name="Rectangle: Rounded Corners 6">
              <a:extLst>
                <a:ext uri="{FF2B5EF4-FFF2-40B4-BE49-F238E27FC236}">
                  <a16:creationId xmlns:a16="http://schemas.microsoft.com/office/drawing/2014/main" id="{7ED76614-73A7-4EDA-B17A-7AC09CFD6798}"/>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28E7182-2D94-4310-B579-3C1C81254922}"/>
                </a:ext>
              </a:extLst>
            </p:cNvPr>
            <p:cNvSpPr/>
            <p:nvPr/>
          </p:nvSpPr>
          <p:spPr>
            <a:xfrm>
              <a:off x="984308" y="3111997"/>
              <a:ext cx="2908183" cy="1569660"/>
            </a:xfrm>
            <a:prstGeom prst="rect">
              <a:avLst/>
            </a:prstGeom>
          </p:spPr>
          <p:txBody>
            <a:bodyPr wrap="square">
              <a:spAutoFit/>
            </a:bodyPr>
            <a:lstStyle/>
            <a:p>
              <a:r>
                <a:rPr lang="en-GB" sz="2400" dirty="0">
                  <a:solidFill>
                    <a:schemeClr val="bg1"/>
                  </a:solidFill>
                  <a:latin typeface="+mj-lt"/>
                </a:rPr>
                <a:t>Children understand the connection between effort and achievement</a:t>
              </a:r>
            </a:p>
          </p:txBody>
        </p:sp>
        <p:sp>
          <p:nvSpPr>
            <p:cNvPr id="9" name="TextBox 8">
              <a:extLst>
                <a:ext uri="{FF2B5EF4-FFF2-40B4-BE49-F238E27FC236}">
                  <a16:creationId xmlns:a16="http://schemas.microsoft.com/office/drawing/2014/main" id="{6703DE43-9FD8-42D5-AA55-6FFD8C6EEE95}"/>
                </a:ext>
              </a:extLst>
            </p:cNvPr>
            <p:cNvSpPr txBox="1"/>
            <p:nvPr/>
          </p:nvSpPr>
          <p:spPr>
            <a:xfrm>
              <a:off x="351666" y="2552497"/>
              <a:ext cx="1265283" cy="461665"/>
            </a:xfrm>
            <a:prstGeom prst="rect">
              <a:avLst/>
            </a:prstGeom>
            <a:noFill/>
          </p:spPr>
          <p:txBody>
            <a:bodyPr wrap="none" rtlCol="0">
              <a:spAutoFit/>
            </a:bodyPr>
            <a:lstStyle/>
            <a:p>
              <a:r>
                <a:rPr lang="en-GB" sz="2400" dirty="0">
                  <a:solidFill>
                    <a:schemeClr val="bg1"/>
                  </a:solidFill>
                  <a:latin typeface="+mj-lt"/>
                </a:rPr>
                <a:t>So that…</a:t>
              </a:r>
            </a:p>
          </p:txBody>
        </p:sp>
      </p:grpSp>
      <p:pic>
        <p:nvPicPr>
          <p:cNvPr id="10" name="Graphic 9" descr="Glasses">
            <a:extLst>
              <a:ext uri="{FF2B5EF4-FFF2-40B4-BE49-F238E27FC236}">
                <a16:creationId xmlns:a16="http://schemas.microsoft.com/office/drawing/2014/main" id="{F293F127-04EA-4507-9539-87294033C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5992" y="2434229"/>
            <a:ext cx="914400" cy="914400"/>
          </a:xfrm>
          <a:prstGeom prst="rect">
            <a:avLst/>
          </a:prstGeom>
        </p:spPr>
      </p:pic>
      <p:sp>
        <p:nvSpPr>
          <p:cNvPr id="11" name="TextBox 10">
            <a:extLst>
              <a:ext uri="{FF2B5EF4-FFF2-40B4-BE49-F238E27FC236}">
                <a16:creationId xmlns:a16="http://schemas.microsoft.com/office/drawing/2014/main" id="{8A0418CD-6500-4A02-A3BC-EB47671FDDAF}"/>
              </a:ext>
            </a:extLst>
          </p:cNvPr>
          <p:cNvSpPr txBox="1"/>
          <p:nvPr/>
        </p:nvSpPr>
        <p:spPr>
          <a:xfrm>
            <a:off x="5561567" y="3271827"/>
            <a:ext cx="6393999" cy="332398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j-lt"/>
              </a:rPr>
              <a:t>Children using effort to address challenging work are sought out and recognised</a:t>
            </a:r>
          </a:p>
          <a:p>
            <a:pPr marL="342900" indent="-342900">
              <a:buFont typeface="Arial" panose="020B0604020202020204" pitchFamily="34" charset="0"/>
              <a:buChar char="•"/>
            </a:pPr>
            <a:r>
              <a:rPr lang="en-GB" sz="2400" dirty="0">
                <a:latin typeface="+mj-lt"/>
              </a:rPr>
              <a:t>Teachers use consistent and precise language to reward effort </a:t>
            </a:r>
            <a:r>
              <a:rPr lang="en-GB" sz="2400" i="1" dirty="0" err="1">
                <a:latin typeface="+mj-lt"/>
              </a:rPr>
              <a:t>eg</a:t>
            </a:r>
            <a:r>
              <a:rPr lang="en-GB" sz="2400" i="1" dirty="0">
                <a:latin typeface="+mj-lt"/>
              </a:rPr>
              <a:t> I like that because…</a:t>
            </a:r>
          </a:p>
          <a:p>
            <a:pPr marL="342900" indent="-342900">
              <a:buFont typeface="Arial" panose="020B0604020202020204" pitchFamily="34" charset="0"/>
              <a:buChar char="•"/>
            </a:pPr>
            <a:r>
              <a:rPr lang="en-GB" sz="2400" dirty="0">
                <a:latin typeface="+mj-lt"/>
              </a:rPr>
              <a:t>Children are clear about the link between effort and good progress</a:t>
            </a:r>
          </a:p>
          <a:p>
            <a:pPr marL="342900" indent="-342900">
              <a:buFont typeface="Arial" panose="020B0604020202020204" pitchFamily="34" charset="0"/>
              <a:buChar char="•"/>
            </a:pPr>
            <a:r>
              <a:rPr lang="en-GB" sz="2400" dirty="0">
                <a:latin typeface="+mj-lt"/>
              </a:rPr>
              <a:t>Language of </a:t>
            </a:r>
            <a:r>
              <a:rPr lang="en-GB" sz="2400" i="1" dirty="0">
                <a:latin typeface="+mj-lt"/>
              </a:rPr>
              <a:t>‘not always right but we’re still learning’</a:t>
            </a:r>
          </a:p>
          <a:p>
            <a:endParaRPr lang="en-GB" dirty="0"/>
          </a:p>
        </p:txBody>
      </p:sp>
    </p:spTree>
    <p:extLst>
      <p:ext uri="{BB962C8B-B14F-4D97-AF65-F5344CB8AC3E}">
        <p14:creationId xmlns:p14="http://schemas.microsoft.com/office/powerpoint/2010/main" val="29500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700</Words>
  <Application>Microsoft Office PowerPoint</Application>
  <PresentationFormat>Widescreen</PresentationFormat>
  <Paragraphs>55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High expectations of learning behaviour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expectations of learning behaviour</dc:title>
  <dc:creator>SIO</dc:creator>
  <cp:lastModifiedBy>James Bird</cp:lastModifiedBy>
  <cp:revision>21</cp:revision>
  <cp:lastPrinted>2019-09-24T10:45:59Z</cp:lastPrinted>
  <dcterms:created xsi:type="dcterms:W3CDTF">2019-07-04T08:49:39Z</dcterms:created>
  <dcterms:modified xsi:type="dcterms:W3CDTF">2022-01-31T16:15:30Z</dcterms:modified>
</cp:coreProperties>
</file>