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9" r:id="rId2"/>
    <p:sldId id="261" r:id="rId3"/>
    <p:sldId id="264" r:id="rId4"/>
    <p:sldId id="263" r:id="rId5"/>
    <p:sldId id="265" r:id="rId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81B"/>
    <a:srgbClr val="120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46" autoAdjust="0"/>
  </p:normalViewPr>
  <p:slideViewPr>
    <p:cSldViewPr snapToGrid="0">
      <p:cViewPr varScale="1">
        <p:scale>
          <a:sx n="93" d="100"/>
          <a:sy n="93" d="100"/>
        </p:scale>
        <p:origin x="12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82ECAB1C-12C5-4A7A-90B1-77841519112B}" type="datetimeFigureOut">
              <a:rPr lang="en-GB" smtClean="0"/>
              <a:t>31/01/2022</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58F553FE-F864-4489-8770-B3278464A503}" type="slidenum">
              <a:rPr lang="en-GB" smtClean="0"/>
              <a:t>‹#›</a:t>
            </a:fld>
            <a:endParaRPr lang="en-GB"/>
          </a:p>
        </p:txBody>
      </p:sp>
    </p:spTree>
    <p:extLst>
      <p:ext uri="{BB962C8B-B14F-4D97-AF65-F5344CB8AC3E}">
        <p14:creationId xmlns:p14="http://schemas.microsoft.com/office/powerpoint/2010/main" val="34668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second EPA Teaching Principles focused on the specifics of instruction expected in each lesson.</a:t>
            </a:r>
          </a:p>
        </p:txBody>
      </p:sp>
      <p:sp>
        <p:nvSpPr>
          <p:cNvPr id="4" name="Slide Number Placeholder 3"/>
          <p:cNvSpPr>
            <a:spLocks noGrp="1"/>
          </p:cNvSpPr>
          <p:nvPr>
            <p:ph type="sldNum" sz="quarter" idx="5"/>
          </p:nvPr>
        </p:nvSpPr>
        <p:spPr/>
        <p:txBody>
          <a:bodyPr/>
          <a:lstStyle/>
          <a:p>
            <a:fld id="{58F553FE-F864-4489-8770-B3278464A503}" type="slidenum">
              <a:rPr lang="en-GB" smtClean="0"/>
              <a:t>1</a:t>
            </a:fld>
            <a:endParaRPr lang="en-GB"/>
          </a:p>
        </p:txBody>
      </p:sp>
    </p:spTree>
    <p:extLst>
      <p:ext uri="{BB962C8B-B14F-4D97-AF65-F5344CB8AC3E}">
        <p14:creationId xmlns:p14="http://schemas.microsoft.com/office/powerpoint/2010/main" val="295508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area is ensuring teachers deliver highly effective explanations.</a:t>
            </a:r>
          </a:p>
          <a:p>
            <a:endParaRPr lang="en-GB" dirty="0"/>
          </a:p>
          <a:p>
            <a:r>
              <a:rPr lang="en-GB" dirty="0"/>
              <a:t>The clear link is that good explanations lead to children quickly understanding what to do and how to solve challenges.</a:t>
            </a:r>
          </a:p>
          <a:p>
            <a:endParaRPr lang="en-GB" dirty="0"/>
          </a:p>
          <a:p>
            <a:r>
              <a:rPr lang="en-GB" dirty="0"/>
              <a:t>For teachers excellent subject knowledge is key. Do they know the key areas of knowledge and skills – how they break down – how they inter-relate to other concepts and what are the potential misconceptions?</a:t>
            </a:r>
          </a:p>
          <a:p>
            <a:endParaRPr lang="en-GB" dirty="0"/>
          </a:p>
          <a:p>
            <a:r>
              <a:rPr lang="en-GB" dirty="0"/>
              <a:t>Teachers then quickly and clearly explain – with precise modelling and scaffolding – allowing children to quickly settle down to tasks.</a:t>
            </a:r>
          </a:p>
        </p:txBody>
      </p:sp>
      <p:sp>
        <p:nvSpPr>
          <p:cNvPr id="4" name="Slide Number Placeholder 3"/>
          <p:cNvSpPr>
            <a:spLocks noGrp="1"/>
          </p:cNvSpPr>
          <p:nvPr>
            <p:ph type="sldNum" sz="quarter" idx="5"/>
          </p:nvPr>
        </p:nvSpPr>
        <p:spPr/>
        <p:txBody>
          <a:bodyPr/>
          <a:lstStyle/>
          <a:p>
            <a:fld id="{58F553FE-F864-4489-8770-B3278464A503}" type="slidenum">
              <a:rPr lang="en-GB" smtClean="0"/>
              <a:t>2</a:t>
            </a:fld>
            <a:endParaRPr lang="en-GB"/>
          </a:p>
        </p:txBody>
      </p:sp>
    </p:spTree>
    <p:extLst>
      <p:ext uri="{BB962C8B-B14F-4D97-AF65-F5344CB8AC3E}">
        <p14:creationId xmlns:p14="http://schemas.microsoft.com/office/powerpoint/2010/main" val="383466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EPA assumes that each lesson will have at least three differentiated learning objectives.</a:t>
            </a:r>
          </a:p>
          <a:p>
            <a:endParaRPr lang="en-GB" dirty="0"/>
          </a:p>
          <a:p>
            <a:r>
              <a:rPr lang="en-GB" dirty="0"/>
              <a:t>In this area it is easy to know if children have complete clarity by just asking the question ‘What are you learning?’ Their answers should have little reference to what they are doing. We do recognise that this takes some time to develop with children – children need to be supported to say what learning looks like.</a:t>
            </a:r>
          </a:p>
        </p:txBody>
      </p:sp>
      <p:sp>
        <p:nvSpPr>
          <p:cNvPr id="4" name="Slide Number Placeholder 3"/>
          <p:cNvSpPr>
            <a:spLocks noGrp="1"/>
          </p:cNvSpPr>
          <p:nvPr>
            <p:ph type="sldNum" sz="quarter" idx="5"/>
          </p:nvPr>
        </p:nvSpPr>
        <p:spPr/>
        <p:txBody>
          <a:bodyPr/>
          <a:lstStyle/>
          <a:p>
            <a:fld id="{58F553FE-F864-4489-8770-B3278464A503}" type="slidenum">
              <a:rPr lang="en-GB" smtClean="0"/>
              <a:t>3</a:t>
            </a:fld>
            <a:endParaRPr lang="en-GB"/>
          </a:p>
        </p:txBody>
      </p:sp>
    </p:spTree>
    <p:extLst>
      <p:ext uri="{BB962C8B-B14F-4D97-AF65-F5344CB8AC3E}">
        <p14:creationId xmlns:p14="http://schemas.microsoft.com/office/powerpoint/2010/main" val="205869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features of teaching and learning approaches that embed cognitive science is the need to coherently link new ideas to old ideas.</a:t>
            </a:r>
          </a:p>
          <a:p>
            <a:endParaRPr lang="en-GB" dirty="0"/>
          </a:p>
          <a:p>
            <a:r>
              <a:rPr lang="en-GB" dirty="0"/>
              <a:t>Within lessons teacher clearly link to previous learning concepts and knowledge and children can themselves clearly link to how ideas relate to previous lesson and topics.</a:t>
            </a:r>
          </a:p>
        </p:txBody>
      </p:sp>
      <p:sp>
        <p:nvSpPr>
          <p:cNvPr id="4" name="Slide Number Placeholder 3"/>
          <p:cNvSpPr>
            <a:spLocks noGrp="1"/>
          </p:cNvSpPr>
          <p:nvPr>
            <p:ph type="sldNum" sz="quarter" idx="5"/>
          </p:nvPr>
        </p:nvSpPr>
        <p:spPr/>
        <p:txBody>
          <a:bodyPr/>
          <a:lstStyle/>
          <a:p>
            <a:fld id="{58F553FE-F864-4489-8770-B3278464A503}" type="slidenum">
              <a:rPr lang="en-GB" smtClean="0"/>
              <a:t>4</a:t>
            </a:fld>
            <a:endParaRPr lang="en-GB"/>
          </a:p>
        </p:txBody>
      </p:sp>
    </p:spTree>
    <p:extLst>
      <p:ext uri="{BB962C8B-B14F-4D97-AF65-F5344CB8AC3E}">
        <p14:creationId xmlns:p14="http://schemas.microsoft.com/office/powerpoint/2010/main" val="127391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final area relates closely to ‘Highly Effective Explanations’</a:t>
            </a:r>
          </a:p>
          <a:p>
            <a:endParaRPr lang="en-GB" dirty="0"/>
          </a:p>
          <a:p>
            <a:r>
              <a:rPr lang="en-GB" dirty="0"/>
              <a:t>Modelling is planned, needs excellent subject knowledge and may need to be repeated within lesson – depending on ongoing assessment of learning in each lesson.</a:t>
            </a:r>
          </a:p>
          <a:p>
            <a:endParaRPr lang="en-GB" dirty="0"/>
          </a:p>
          <a:p>
            <a:r>
              <a:rPr lang="en-GB" dirty="0"/>
              <a:t>Children, to be successful, need to know what quality work looks like – with careful support to </a:t>
            </a:r>
            <a:r>
              <a:rPr lang="en-GB"/>
              <a:t>achieve this.</a:t>
            </a:r>
          </a:p>
        </p:txBody>
      </p:sp>
      <p:sp>
        <p:nvSpPr>
          <p:cNvPr id="4" name="Slide Number Placeholder 3"/>
          <p:cNvSpPr>
            <a:spLocks noGrp="1"/>
          </p:cNvSpPr>
          <p:nvPr>
            <p:ph type="sldNum" sz="quarter" idx="5"/>
          </p:nvPr>
        </p:nvSpPr>
        <p:spPr/>
        <p:txBody>
          <a:bodyPr/>
          <a:lstStyle/>
          <a:p>
            <a:fld id="{58F553FE-F864-4489-8770-B3278464A503}" type="slidenum">
              <a:rPr lang="en-GB" smtClean="0"/>
              <a:t>5</a:t>
            </a:fld>
            <a:endParaRPr lang="en-GB"/>
          </a:p>
        </p:txBody>
      </p:sp>
    </p:spTree>
    <p:extLst>
      <p:ext uri="{BB962C8B-B14F-4D97-AF65-F5344CB8AC3E}">
        <p14:creationId xmlns:p14="http://schemas.microsoft.com/office/powerpoint/2010/main" val="314537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4" name="Group 3">
            <a:extLst>
              <a:ext uri="{FF2B5EF4-FFF2-40B4-BE49-F238E27FC236}">
                <a16:creationId xmlns:a16="http://schemas.microsoft.com/office/drawing/2014/main" id="{2690151A-590E-4811-8B06-2C20B2992901}"/>
              </a:ext>
            </a:extLst>
          </p:cNvPr>
          <p:cNvGrpSpPr/>
          <p:nvPr userDrawn="1"/>
        </p:nvGrpSpPr>
        <p:grpSpPr>
          <a:xfrm>
            <a:off x="4550657" y="6546728"/>
            <a:ext cx="7835307" cy="287991"/>
            <a:chOff x="4523681" y="6546728"/>
            <a:chExt cx="7787819" cy="287991"/>
          </a:xfrm>
        </p:grpSpPr>
        <p:sp>
          <p:nvSpPr>
            <p:cNvPr id="12" name="TextBox 11">
              <a:extLst>
                <a:ext uri="{FF2B5EF4-FFF2-40B4-BE49-F238E27FC236}">
                  <a16:creationId xmlns:a16="http://schemas.microsoft.com/office/drawing/2014/main" id="{8582F886-BB36-4AE1-84B7-6EE3C6AFDCBD}"/>
                </a:ext>
              </a:extLst>
            </p:cNvPr>
            <p:cNvSpPr txBox="1"/>
            <p:nvPr userDrawn="1"/>
          </p:nvSpPr>
          <p:spPr>
            <a:xfrm>
              <a:off x="6858351" y="6546728"/>
              <a:ext cx="5453149"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grpSp>
      <p:grpSp>
        <p:nvGrpSpPr>
          <p:cNvPr id="13" name="Group 12">
            <a:extLst>
              <a:ext uri="{FF2B5EF4-FFF2-40B4-BE49-F238E27FC236}">
                <a16:creationId xmlns:a16="http://schemas.microsoft.com/office/drawing/2014/main" id="{9AF26DC5-D9E0-442A-8C88-7C47EE1DDBA7}"/>
              </a:ext>
            </a:extLst>
          </p:cNvPr>
          <p:cNvGrpSpPr/>
          <p:nvPr userDrawn="1"/>
        </p:nvGrpSpPr>
        <p:grpSpPr>
          <a:xfrm>
            <a:off x="151249" y="113866"/>
            <a:ext cx="1887275" cy="599198"/>
            <a:chOff x="151250" y="113865"/>
            <a:chExt cx="2507974" cy="685883"/>
          </a:xfrm>
        </p:grpSpPr>
        <p:pic>
          <p:nvPicPr>
            <p:cNvPr id="15" name="Picture 14">
              <a:extLst>
                <a:ext uri="{FF2B5EF4-FFF2-40B4-BE49-F238E27FC236}">
                  <a16:creationId xmlns:a16="http://schemas.microsoft.com/office/drawing/2014/main" id="{EC037105-E4DD-4419-8784-01D6748EE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16" name="Picture 15" descr="A screenshot of a person&#10;&#10;Description generated with very high confidence">
              <a:extLst>
                <a:ext uri="{FF2B5EF4-FFF2-40B4-BE49-F238E27FC236}">
                  <a16:creationId xmlns:a16="http://schemas.microsoft.com/office/drawing/2014/main" id="{43139278-6E3B-4EEF-822D-0021A77A410F}"/>
                </a:ext>
              </a:extLst>
            </p:cNvPr>
            <p:cNvPicPr/>
            <p:nvPr/>
          </p:nvPicPr>
          <p:blipFill rotWithShape="1">
            <a:blip r:embed="rId4">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760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B6EE-3CF7-437B-9543-8739B67F7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F62BF-ADED-4AB1-8A63-FBFEF316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845B5D-FC41-4E5D-ADC0-725558116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D0C10A-75ED-4EAC-B05C-DF043A3AA9A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F36C41EC-0DC9-494D-8A40-A2D005575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B0FD99-6E85-437D-962B-6C156950A610}"/>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172903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B546-6DEE-48AF-B452-2104FA7D5B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70B4AC-4FC5-4A9C-BD39-2EB54EB301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255A0-D92D-49DE-A6F4-0CC5C3BE93B4}"/>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62936055-60E6-427E-A05F-4773D6719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2EF28-C75B-40DE-B237-24EE9C20044A}"/>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4737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7FBBB-EE5C-422A-B234-AC62FFF6A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C09A0E-8A1D-4AC3-A6A3-2EB152DFE6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F4448-B84F-4761-B742-13FCC8923A89}"/>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2FFC36FC-9131-48B1-AC43-AFA09A8C8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0009E-FB47-4FC8-8ABA-F0B3407E8C86}"/>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10081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4B58008-34F8-4324-B185-218AB5754767}"/>
              </a:ext>
            </a:extLst>
          </p:cNvPr>
          <p:cNvSpPr/>
          <p:nvPr userDrawn="1"/>
        </p:nvSpPr>
        <p:spPr>
          <a:xfrm>
            <a:off x="0" y="0"/>
            <a:ext cx="12192000" cy="897622"/>
          </a:xfrm>
          <a:prstGeom prst="rect">
            <a:avLst/>
          </a:prstGeom>
          <a:solidFill>
            <a:srgbClr val="120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latin typeface="Calibri" panose="020F0502020204030204" pitchFamily="34" charset="0"/>
              </a:rPr>
              <a:t>High expectations of learning behaviour</a:t>
            </a:r>
          </a:p>
        </p:txBody>
      </p:sp>
      <p:sp>
        <p:nvSpPr>
          <p:cNvPr id="8" name="Rectangle 7">
            <a:extLst>
              <a:ext uri="{FF2B5EF4-FFF2-40B4-BE49-F238E27FC236}">
                <a16:creationId xmlns:a16="http://schemas.microsoft.com/office/drawing/2014/main" id="{7206E57D-7519-412B-B66F-02567CC19022}"/>
              </a:ext>
            </a:extLst>
          </p:cNvPr>
          <p:cNvSpPr/>
          <p:nvPr userDrawn="1"/>
        </p:nvSpPr>
        <p:spPr>
          <a:xfrm>
            <a:off x="0" y="897622"/>
            <a:ext cx="12192000" cy="4739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Eynsham Partnership Academy</a:t>
            </a:r>
          </a:p>
        </p:txBody>
      </p:sp>
      <p:pic>
        <p:nvPicPr>
          <p:cNvPr id="10" name="Picture 9">
            <a:extLst>
              <a:ext uri="{FF2B5EF4-FFF2-40B4-BE49-F238E27FC236}">
                <a16:creationId xmlns:a16="http://schemas.microsoft.com/office/drawing/2014/main" id="{04F2E161-342D-4AE3-81E7-26D23C36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5" y="105790"/>
            <a:ext cx="1041390" cy="685881"/>
          </a:xfrm>
          <a:prstGeom prst="rect">
            <a:avLst/>
          </a:prstGeom>
        </p:spPr>
      </p:pic>
      <p:pic>
        <p:nvPicPr>
          <p:cNvPr id="11" name="Picture 10">
            <a:extLst>
              <a:ext uri="{FF2B5EF4-FFF2-40B4-BE49-F238E27FC236}">
                <a16:creationId xmlns:a16="http://schemas.microsoft.com/office/drawing/2014/main" id="{22DE312F-C60A-4715-ADBA-6C58B73167B7}"/>
              </a:ext>
            </a:extLst>
          </p:cNvPr>
          <p:cNvPicPr/>
          <p:nvPr userDrawn="1"/>
        </p:nvPicPr>
        <p:blipFill rotWithShape="1">
          <a:blip r:embed="rId3">
            <a:extLst>
              <a:ext uri="{28A0092B-C50C-407E-A947-70E740481C1C}">
                <a14:useLocalDpi xmlns:a14="http://schemas.microsoft.com/office/drawing/2010/main" val="0"/>
              </a:ext>
            </a:extLst>
          </a:blip>
          <a:srcRect l="9726" t="5898" r="66895" b="81770"/>
          <a:stretch/>
        </p:blipFill>
        <p:spPr bwMode="auto">
          <a:xfrm>
            <a:off x="10910570" y="897622"/>
            <a:ext cx="1038860" cy="449263"/>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074F3BAE-3560-4BA9-8631-254C73B5BA36}"/>
              </a:ext>
            </a:extLst>
          </p:cNvPr>
          <p:cNvGrpSpPr/>
          <p:nvPr userDrawn="1"/>
        </p:nvGrpSpPr>
        <p:grpSpPr>
          <a:xfrm>
            <a:off x="7329055" y="6514499"/>
            <a:ext cx="4862945" cy="276999"/>
            <a:chOff x="99753" y="6581001"/>
            <a:chExt cx="4862945" cy="276999"/>
          </a:xfrm>
        </p:grpSpPr>
        <p:sp>
          <p:nvSpPr>
            <p:cNvPr id="12" name="TextBox 11">
              <a:extLst>
                <a:ext uri="{FF2B5EF4-FFF2-40B4-BE49-F238E27FC236}">
                  <a16:creationId xmlns:a16="http://schemas.microsoft.com/office/drawing/2014/main" id="{8582F886-BB36-4AE1-84B7-6EE3C6AFDCBD}"/>
                </a:ext>
              </a:extLst>
            </p:cNvPr>
            <p:cNvSpPr txBox="1"/>
            <p:nvPr userDrawn="1"/>
          </p:nvSpPr>
          <p:spPr>
            <a:xfrm>
              <a:off x="99753" y="6581001"/>
              <a:ext cx="4613564"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grpSp>
    </p:spTree>
    <p:extLst>
      <p:ext uri="{BB962C8B-B14F-4D97-AF65-F5344CB8AC3E}">
        <p14:creationId xmlns:p14="http://schemas.microsoft.com/office/powerpoint/2010/main" val="279383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9B4D-510B-4E2B-99F8-EDA97FEA4C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250E2D-C9F9-439C-B7C8-9914DCBDBA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B6998-6E1D-484E-A813-6CA5BADA0F8E}"/>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CD5699BF-ACD2-4EE1-863A-2AFCD79B3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7FE42-A079-40CA-9E42-BC7AC6D5966B}"/>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40425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671A-218B-459B-8FA3-04F65E364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EA915B-3D3E-42FF-A90D-4901D8898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B0B192-BF10-4DE9-9BCA-6BCEA78EB935}"/>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DD1338B1-B947-4EBE-9843-CBC78C339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6CF15-568A-4B8C-8E00-7B56A2F1BBE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6127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C6AE-855C-4CA9-BDE2-9D15CAEE7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7E5FBF-E913-4A5A-BA29-1FEF2B45F1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B07A81-C2C6-4273-96D0-1BF34FE02A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EC256D-C1E9-4EAE-8A1A-B84E9588159D}"/>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D4E66C91-0F24-45DE-B6EA-FAB4DF36E4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D6DE45-B492-4078-A49E-54105E2EEEDF}"/>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5251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227E-2B63-43E2-A05F-DF2F049BBD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3AA741-6414-4C3E-9694-11194EAD9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407038-C7A4-432C-8DA6-F1B9723AF6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8BE8F-746C-4DE0-971E-AF5105301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CB1614-9EC0-4B28-A95F-52C6F113F9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0F0C16-0CAA-4720-B9E2-491255A32A0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8" name="Footer Placeholder 7">
            <a:extLst>
              <a:ext uri="{FF2B5EF4-FFF2-40B4-BE49-F238E27FC236}">
                <a16:creationId xmlns:a16="http://schemas.microsoft.com/office/drawing/2014/main" id="{E950502F-D53D-478C-ACFF-C4129BC31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CDE031-A737-433E-B32A-975F760DEE6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46006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7A2-F49E-4075-B76E-DFFECFCB66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8A260-4BD1-4939-8272-B343FFD4641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4" name="Footer Placeholder 3">
            <a:extLst>
              <a:ext uri="{FF2B5EF4-FFF2-40B4-BE49-F238E27FC236}">
                <a16:creationId xmlns:a16="http://schemas.microsoft.com/office/drawing/2014/main" id="{061030FB-3E15-4B36-803A-7960683A3A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55A2D1-FCDA-42B9-8436-F002B7D4B488}"/>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328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0BB1F-6941-46A5-8F5E-7F04988F5298}"/>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3" name="Footer Placeholder 2">
            <a:extLst>
              <a:ext uri="{FF2B5EF4-FFF2-40B4-BE49-F238E27FC236}">
                <a16:creationId xmlns:a16="http://schemas.microsoft.com/office/drawing/2014/main" id="{866BE2DD-CCAF-4C38-BCF4-1A526D5282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4B8DF-09D3-4C99-AF9B-8CB81DB7A8E8}"/>
              </a:ext>
            </a:extLst>
          </p:cNvPr>
          <p:cNvSpPr>
            <a:spLocks noGrp="1"/>
          </p:cNvSpPr>
          <p:nvPr>
            <p:ph type="sldNum" sz="quarter" idx="12"/>
          </p:nvPr>
        </p:nvSpPr>
        <p:spPr/>
        <p:txBody>
          <a:bodyPr/>
          <a:lstStyle/>
          <a:p>
            <a:fld id="{B8869053-F27C-4AB7-A1A9-1367A0D93A3A}" type="slidenum">
              <a:rPr lang="en-GB" smtClean="0"/>
              <a:t>‹#›</a:t>
            </a:fld>
            <a:endParaRPr lang="en-GB"/>
          </a:p>
        </p:txBody>
      </p:sp>
      <p:grpSp>
        <p:nvGrpSpPr>
          <p:cNvPr id="9" name="Group 8">
            <a:extLst>
              <a:ext uri="{FF2B5EF4-FFF2-40B4-BE49-F238E27FC236}">
                <a16:creationId xmlns:a16="http://schemas.microsoft.com/office/drawing/2014/main" id="{1967ACE6-7C4D-43CB-A302-5046DCC8EBDF}"/>
              </a:ext>
            </a:extLst>
          </p:cNvPr>
          <p:cNvGrpSpPr/>
          <p:nvPr userDrawn="1"/>
        </p:nvGrpSpPr>
        <p:grpSpPr>
          <a:xfrm>
            <a:off x="151249" y="113866"/>
            <a:ext cx="1887275" cy="599198"/>
            <a:chOff x="151250" y="113865"/>
            <a:chExt cx="2507974" cy="685883"/>
          </a:xfrm>
        </p:grpSpPr>
        <p:pic>
          <p:nvPicPr>
            <p:cNvPr id="12" name="Picture 11">
              <a:extLst>
                <a:ext uri="{FF2B5EF4-FFF2-40B4-BE49-F238E27FC236}">
                  <a16:creationId xmlns:a16="http://schemas.microsoft.com/office/drawing/2014/main" id="{2B79E999-22C9-436A-AD1B-576A3E2B9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13" name="Picture 12" descr="A screenshot of a person&#10;&#10;Description generated with very high confidence">
              <a:extLst>
                <a:ext uri="{FF2B5EF4-FFF2-40B4-BE49-F238E27FC236}">
                  <a16:creationId xmlns:a16="http://schemas.microsoft.com/office/drawing/2014/main" id="{DD742285-91DE-48DB-B51B-EA158F8497FF}"/>
                </a:ext>
              </a:extLst>
            </p:cNvPr>
            <p:cNvPicPr/>
            <p:nvPr/>
          </p:nvPicPr>
          <p:blipFill rotWithShape="1">
            <a:blip r:embed="rId3">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sp>
        <p:nvSpPr>
          <p:cNvPr id="17" name="TextBox 16">
            <a:extLst>
              <a:ext uri="{FF2B5EF4-FFF2-40B4-BE49-F238E27FC236}">
                <a16:creationId xmlns:a16="http://schemas.microsoft.com/office/drawing/2014/main" id="{91835D95-B5D4-4131-B40B-021D519F7042}"/>
              </a:ext>
            </a:extLst>
          </p:cNvPr>
          <p:cNvSpPr txBox="1"/>
          <p:nvPr userDrawn="1"/>
        </p:nvSpPr>
        <p:spPr>
          <a:xfrm>
            <a:off x="7329055" y="6514499"/>
            <a:ext cx="4613564" cy="276999"/>
          </a:xfrm>
          <a:prstGeom prst="rect">
            <a:avLst/>
          </a:prstGeom>
          <a:noFill/>
        </p:spPr>
        <p:txBody>
          <a:bodyPr wrap="square" rtlCol="0">
            <a:spAutoFit/>
          </a:bodyPr>
          <a:lstStyle/>
          <a:p>
            <a:endParaRPr lang="en-GB" sz="1200" dirty="0"/>
          </a:p>
        </p:txBody>
      </p:sp>
      <p:sp>
        <p:nvSpPr>
          <p:cNvPr id="20" name="Rectangle 19">
            <a:extLst>
              <a:ext uri="{FF2B5EF4-FFF2-40B4-BE49-F238E27FC236}">
                <a16:creationId xmlns:a16="http://schemas.microsoft.com/office/drawing/2014/main" id="{BEC6D14D-9E75-453A-934B-4041DE250F47}"/>
              </a:ext>
            </a:extLst>
          </p:cNvPr>
          <p:cNvSpPr/>
          <p:nvPr userDrawn="1"/>
        </p:nvSpPr>
        <p:spPr>
          <a:xfrm>
            <a:off x="112443" y="6441303"/>
            <a:ext cx="3676776" cy="400110"/>
          </a:xfrm>
          <a:prstGeom prst="rect">
            <a:avLst/>
          </a:prstGeom>
        </p:spPr>
        <p:txBody>
          <a:bodyPr wrap="none">
            <a:spAutoFit/>
          </a:bodyPr>
          <a:lstStyle/>
          <a:p>
            <a:r>
              <a:rPr lang="en-GB" sz="2000" dirty="0">
                <a:latin typeface="+mj-lt"/>
              </a:rPr>
              <a:t>Principle 2 – Quality of Instruction</a:t>
            </a:r>
          </a:p>
        </p:txBody>
      </p:sp>
      <p:pic>
        <p:nvPicPr>
          <p:cNvPr id="21" name="Graphic 20" descr="Classroom">
            <a:extLst>
              <a:ext uri="{FF2B5EF4-FFF2-40B4-BE49-F238E27FC236}">
                <a16:creationId xmlns:a16="http://schemas.microsoft.com/office/drawing/2014/main" id="{3EF9264C-428C-4C68-A947-0EE064092F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1216" y="66502"/>
            <a:ext cx="1819535" cy="1819535"/>
          </a:xfrm>
          <a:prstGeom prst="rect">
            <a:avLst/>
          </a:prstGeom>
        </p:spPr>
      </p:pic>
      <p:sp>
        <p:nvSpPr>
          <p:cNvPr id="6" name="Content Placeholder 5">
            <a:extLst>
              <a:ext uri="{FF2B5EF4-FFF2-40B4-BE49-F238E27FC236}">
                <a16:creationId xmlns:a16="http://schemas.microsoft.com/office/drawing/2014/main" id="{6D95235B-10ED-4EC5-B1F8-6693F5396E58}"/>
              </a:ext>
            </a:extLst>
          </p:cNvPr>
          <p:cNvSpPr>
            <a:spLocks noGrp="1"/>
          </p:cNvSpPr>
          <p:nvPr>
            <p:ph sz="quarter" idx="13"/>
          </p:nvPr>
        </p:nvSpPr>
        <p:spPr>
          <a:xfrm>
            <a:off x="8977313" y="66579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45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7ABB-3E74-48E6-93DE-FD5D90FCD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2E5BB6-6B4F-4464-9A7F-0BBCEF61B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D083F1-B790-4670-BB4E-3C3E47FCA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10C20-E86D-4653-B276-7CA88B3A679C}"/>
              </a:ext>
            </a:extLst>
          </p:cNvPr>
          <p:cNvSpPr>
            <a:spLocks noGrp="1"/>
          </p:cNvSpPr>
          <p:nvPr>
            <p:ph type="dt" sz="half" idx="10"/>
          </p:nvPr>
        </p:nvSpPr>
        <p:spPr/>
        <p:txBody>
          <a:bodyPr/>
          <a:lstStyle/>
          <a:p>
            <a:fld id="{15A6F20E-B52A-4313-832C-E9F96AAA76A0}" type="datetimeFigureOut">
              <a:rPr lang="en-GB" smtClean="0"/>
              <a:t>31/01/2022</a:t>
            </a:fld>
            <a:endParaRPr lang="en-GB"/>
          </a:p>
        </p:txBody>
      </p:sp>
      <p:sp>
        <p:nvSpPr>
          <p:cNvPr id="6" name="Footer Placeholder 5">
            <a:extLst>
              <a:ext uri="{FF2B5EF4-FFF2-40B4-BE49-F238E27FC236}">
                <a16:creationId xmlns:a16="http://schemas.microsoft.com/office/drawing/2014/main" id="{F33F999E-3770-462D-8915-DAC1A61E2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92294-DCC7-4AC8-8597-05F523FD0CB5}"/>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6099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DE3C5-E8FA-41B2-B4EF-76AD526D3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63276-A4A5-4ABC-8460-A2EFA6A17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EC33-36A9-4200-AAB6-2596BC4E6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6F20E-B52A-4313-832C-E9F96AAA76A0}" type="datetimeFigureOut">
              <a:rPr lang="en-GB" smtClean="0"/>
              <a:t>31/01/2022</a:t>
            </a:fld>
            <a:endParaRPr lang="en-GB"/>
          </a:p>
        </p:txBody>
      </p:sp>
      <p:sp>
        <p:nvSpPr>
          <p:cNvPr id="5" name="Footer Placeholder 4">
            <a:extLst>
              <a:ext uri="{FF2B5EF4-FFF2-40B4-BE49-F238E27FC236}">
                <a16:creationId xmlns:a16="http://schemas.microsoft.com/office/drawing/2014/main" id="{237F75C7-67BB-48F9-BB24-1AE07669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B226D1-574C-4C36-90B9-3CB25A88F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9053-F27C-4AB7-A1A9-1367A0D93A3A}" type="slidenum">
              <a:rPr lang="en-GB" smtClean="0"/>
              <a:t>‹#›</a:t>
            </a:fld>
            <a:endParaRPr lang="en-GB"/>
          </a:p>
        </p:txBody>
      </p:sp>
    </p:spTree>
    <p:extLst>
      <p:ext uri="{BB962C8B-B14F-4D97-AF65-F5344CB8AC3E}">
        <p14:creationId xmlns:p14="http://schemas.microsoft.com/office/powerpoint/2010/main" val="31964654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04D6B6A-04DF-4B29-A68D-A4BEDD3E404C}"/>
              </a:ext>
            </a:extLst>
          </p:cNvPr>
          <p:cNvSpPr>
            <a:spLocks noGrp="1"/>
          </p:cNvSpPr>
          <p:nvPr>
            <p:ph type="ctrTitle"/>
          </p:nvPr>
        </p:nvSpPr>
        <p:spPr>
          <a:xfrm>
            <a:off x="804484" y="4267832"/>
            <a:ext cx="4805996" cy="1297115"/>
          </a:xfrm>
        </p:spPr>
        <p:txBody>
          <a:bodyPr anchor="t">
            <a:normAutofit/>
          </a:bodyPr>
          <a:lstStyle/>
          <a:p>
            <a:pPr algn="l"/>
            <a:r>
              <a:rPr lang="en-GB" sz="4100" dirty="0">
                <a:solidFill>
                  <a:srgbClr val="000000"/>
                </a:solidFill>
              </a:rPr>
              <a:t>Quality of Instruction</a:t>
            </a:r>
          </a:p>
        </p:txBody>
      </p:sp>
      <p:sp>
        <p:nvSpPr>
          <p:cNvPr id="3" name="Subtitle 2">
            <a:extLst>
              <a:ext uri="{FF2B5EF4-FFF2-40B4-BE49-F238E27FC236}">
                <a16:creationId xmlns:a16="http://schemas.microsoft.com/office/drawing/2014/main" id="{D1525AB1-9438-44A7-B770-F75046140CCC}"/>
              </a:ext>
            </a:extLst>
          </p:cNvPr>
          <p:cNvSpPr>
            <a:spLocks noGrp="1"/>
          </p:cNvSpPr>
          <p:nvPr>
            <p:ph type="subTitle" idx="1"/>
          </p:nvPr>
        </p:nvSpPr>
        <p:spPr>
          <a:xfrm>
            <a:off x="804788" y="3428999"/>
            <a:ext cx="4805691" cy="838831"/>
          </a:xfrm>
        </p:spPr>
        <p:txBody>
          <a:bodyPr anchor="b">
            <a:normAutofit/>
          </a:bodyPr>
          <a:lstStyle/>
          <a:p>
            <a:pPr algn="l"/>
            <a:r>
              <a:rPr lang="en-GB" sz="1800">
                <a:solidFill>
                  <a:srgbClr val="000000"/>
                </a:solidFill>
              </a:rPr>
              <a:t>Principle 2</a:t>
            </a:r>
          </a:p>
        </p:txBody>
      </p:sp>
      <p:sp>
        <p:nvSpPr>
          <p:cNvPr id="2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F366AFEF-329A-440E-AB57-C037824355DB}"/>
              </a:ext>
            </a:extLst>
          </p:cNvPr>
          <p:cNvGrpSpPr/>
          <p:nvPr/>
        </p:nvGrpSpPr>
        <p:grpSpPr>
          <a:xfrm>
            <a:off x="151249" y="113866"/>
            <a:ext cx="1887275" cy="599198"/>
            <a:chOff x="151250" y="113865"/>
            <a:chExt cx="2507974" cy="685883"/>
          </a:xfrm>
        </p:grpSpPr>
        <p:pic>
          <p:nvPicPr>
            <p:cNvPr id="20" name="Picture 19">
              <a:extLst>
                <a:ext uri="{FF2B5EF4-FFF2-40B4-BE49-F238E27FC236}">
                  <a16:creationId xmlns:a16="http://schemas.microsoft.com/office/drawing/2014/main" id="{A6F6CC8F-C7A6-4C3C-92A8-B499DE1D4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21" name="Picture 20" descr="A screenshot of a person&#10;&#10;Description generated with very high confidence">
              <a:extLst>
                <a:ext uri="{FF2B5EF4-FFF2-40B4-BE49-F238E27FC236}">
                  <a16:creationId xmlns:a16="http://schemas.microsoft.com/office/drawing/2014/main" id="{3CE5AEA2-6400-4451-AAEF-4BB2704CDFC4}"/>
                </a:ext>
              </a:extLst>
            </p:cNvPr>
            <p:cNvPicPr/>
            <p:nvPr/>
          </p:nvPicPr>
          <p:blipFill rotWithShape="1">
            <a:blip r:embed="rId5">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pic>
        <p:nvPicPr>
          <p:cNvPr id="5" name="Graphic 4" descr="Classroom">
            <a:extLst>
              <a:ext uri="{FF2B5EF4-FFF2-40B4-BE49-F238E27FC236}">
                <a16:creationId xmlns:a16="http://schemas.microsoft.com/office/drawing/2014/main" id="{988E3DCC-E155-47A9-B070-389CF87B78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9150" y="1826702"/>
            <a:ext cx="4065250" cy="4065250"/>
          </a:xfrm>
          <a:prstGeom prst="rect">
            <a:avLst/>
          </a:prstGeom>
        </p:spPr>
      </p:pic>
    </p:spTree>
    <p:extLst>
      <p:ext uri="{BB962C8B-B14F-4D97-AF65-F5344CB8AC3E}">
        <p14:creationId xmlns:p14="http://schemas.microsoft.com/office/powerpoint/2010/main" val="299193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5758499" cy="584775"/>
          </a:xfrm>
          <a:prstGeom prst="rect">
            <a:avLst/>
          </a:prstGeom>
          <a:noFill/>
        </p:spPr>
        <p:txBody>
          <a:bodyPr wrap="none" rtlCol="0">
            <a:spAutoFit/>
          </a:bodyPr>
          <a:lstStyle/>
          <a:p>
            <a:r>
              <a:rPr lang="en-GB" sz="3200" dirty="0">
                <a:latin typeface="+mj-lt"/>
              </a:rPr>
              <a:t>2a – Highly effective explanations</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794612" y="2675842"/>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quickly grasp key ideas</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2841" y="2422162"/>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5908417" y="3259760"/>
            <a:ext cx="598733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Teachers quickly and clearly explain key areas of knowledge or skills</a:t>
            </a:r>
          </a:p>
          <a:p>
            <a:pPr marL="342900" indent="-342900">
              <a:buFont typeface="Arial" panose="020B0604020202020204" pitchFamily="34" charset="0"/>
              <a:buChar char="•"/>
            </a:pPr>
            <a:r>
              <a:rPr lang="en-GB" sz="2400" dirty="0">
                <a:latin typeface="+mj-lt"/>
              </a:rPr>
              <a:t>Children are able to quickly settle down to tasks without needing further input</a:t>
            </a:r>
          </a:p>
          <a:p>
            <a:pPr marL="342900" indent="-342900">
              <a:buFont typeface="Arial" panose="020B0604020202020204" pitchFamily="34" charset="0"/>
              <a:buChar char="•"/>
            </a:pPr>
            <a:r>
              <a:rPr lang="en-GB" sz="2400">
                <a:latin typeface="+mj-lt"/>
              </a:rPr>
              <a:t>Teachers combine </a:t>
            </a:r>
            <a:r>
              <a:rPr lang="en-GB" sz="2400" dirty="0">
                <a:latin typeface="+mj-lt"/>
              </a:rPr>
              <a:t>explanation with precise modelling </a:t>
            </a:r>
          </a:p>
          <a:p>
            <a:endParaRPr lang="en-GB" dirty="0"/>
          </a:p>
        </p:txBody>
      </p:sp>
    </p:spTree>
    <p:extLst>
      <p:ext uri="{BB962C8B-B14F-4D97-AF65-F5344CB8AC3E}">
        <p14:creationId xmlns:p14="http://schemas.microsoft.com/office/powerpoint/2010/main" val="60522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5241371" cy="584775"/>
          </a:xfrm>
          <a:prstGeom prst="rect">
            <a:avLst/>
          </a:prstGeom>
          <a:noFill/>
        </p:spPr>
        <p:txBody>
          <a:bodyPr wrap="none" rtlCol="0">
            <a:spAutoFit/>
          </a:bodyPr>
          <a:lstStyle/>
          <a:p>
            <a:r>
              <a:rPr lang="en-GB" sz="3200" dirty="0">
                <a:latin typeface="+mj-lt"/>
              </a:rPr>
              <a:t>2b – Clearly defined outcomes</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1037892" y="2667453"/>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7" y="3003517"/>
              <a:ext cx="2908183"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have complete clarity around what they are learning and what success looks like</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6121" y="2413773"/>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6151696" y="3251371"/>
            <a:ext cx="5844561"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Differentiated learning objectives clearly define learning in each lesson</a:t>
            </a:r>
          </a:p>
          <a:p>
            <a:pPr marL="342900" indent="-342900">
              <a:buFont typeface="Arial" panose="020B0604020202020204" pitchFamily="34" charset="0"/>
              <a:buChar char="•"/>
            </a:pPr>
            <a:r>
              <a:rPr lang="en-GB" sz="2400" dirty="0">
                <a:latin typeface="+mj-lt"/>
              </a:rPr>
              <a:t>Children can accurately answer ‘What are you learning?’ – </a:t>
            </a:r>
            <a:r>
              <a:rPr lang="en-GB" sz="1600" dirty="0">
                <a:latin typeface="+mj-lt"/>
              </a:rPr>
              <a:t>without saying what they are doing</a:t>
            </a:r>
          </a:p>
          <a:p>
            <a:pPr marL="342900" indent="-342900">
              <a:buFont typeface="Arial" panose="020B0604020202020204" pitchFamily="34" charset="0"/>
              <a:buChar char="•"/>
            </a:pPr>
            <a:r>
              <a:rPr lang="en-GB" sz="2400" dirty="0">
                <a:latin typeface="+mj-lt"/>
              </a:rPr>
              <a:t>Children can easily show or tell what successful learning looks like in each lesson</a:t>
            </a:r>
          </a:p>
          <a:p>
            <a:endParaRPr lang="en-GB" dirty="0"/>
          </a:p>
        </p:txBody>
      </p:sp>
    </p:spTree>
    <p:extLst>
      <p:ext uri="{BB962C8B-B14F-4D97-AF65-F5344CB8AC3E}">
        <p14:creationId xmlns:p14="http://schemas.microsoft.com/office/powerpoint/2010/main" val="106772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8962966" cy="584775"/>
          </a:xfrm>
          <a:prstGeom prst="rect">
            <a:avLst/>
          </a:prstGeom>
          <a:noFill/>
        </p:spPr>
        <p:txBody>
          <a:bodyPr wrap="none" rtlCol="0">
            <a:spAutoFit/>
          </a:bodyPr>
          <a:lstStyle/>
          <a:p>
            <a:r>
              <a:rPr lang="en-GB" sz="3200" dirty="0">
                <a:latin typeface="+mj-lt"/>
              </a:rPr>
              <a:t>2c – New knowledge is founded upon old knowledge</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1155338" y="2667453"/>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can learn new ideas by reference to ideas they already know</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3567" y="2413773"/>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6269142" y="3251371"/>
            <a:ext cx="5746245" cy="18466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Teachers present new knowledge with clear links to old knowledge and concepts</a:t>
            </a:r>
          </a:p>
          <a:p>
            <a:pPr marL="342900" indent="-342900">
              <a:buFont typeface="Arial" panose="020B0604020202020204" pitchFamily="34" charset="0"/>
              <a:buChar char="•"/>
            </a:pPr>
            <a:r>
              <a:rPr lang="en-GB" sz="2400" dirty="0">
                <a:latin typeface="+mj-lt"/>
              </a:rPr>
              <a:t>Children are able to link new knowledge  to previous knowledge and concepts</a:t>
            </a:r>
          </a:p>
          <a:p>
            <a:endParaRPr lang="en-GB" dirty="0"/>
          </a:p>
        </p:txBody>
      </p:sp>
    </p:spTree>
    <p:extLst>
      <p:ext uri="{BB962C8B-B14F-4D97-AF65-F5344CB8AC3E}">
        <p14:creationId xmlns:p14="http://schemas.microsoft.com/office/powerpoint/2010/main" val="11397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9098901" cy="584775"/>
          </a:xfrm>
          <a:prstGeom prst="rect">
            <a:avLst/>
          </a:prstGeom>
          <a:noFill/>
        </p:spPr>
        <p:txBody>
          <a:bodyPr wrap="none" rtlCol="0">
            <a:spAutoFit/>
          </a:bodyPr>
          <a:lstStyle/>
          <a:p>
            <a:r>
              <a:rPr lang="en-GB" sz="3200" dirty="0">
                <a:latin typeface="+mj-lt"/>
              </a:rPr>
              <a:t>2d – Teachers model excellence and how to achieve it</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844945" y="2701009"/>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know what excellence looks like as well as how to achieve it</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174" y="2447329"/>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5958749" y="3284927"/>
            <a:ext cx="5996817"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Work of the highest quality is repeatedly modelled to children</a:t>
            </a:r>
          </a:p>
          <a:p>
            <a:pPr marL="342900" indent="-342900">
              <a:buFont typeface="Arial" panose="020B0604020202020204" pitchFamily="34" charset="0"/>
              <a:buChar char="•"/>
            </a:pPr>
            <a:r>
              <a:rPr lang="en-GB" sz="2400" dirty="0">
                <a:latin typeface="+mj-lt"/>
              </a:rPr>
              <a:t>Excellence of verbal response as well as written work is required from children</a:t>
            </a:r>
          </a:p>
          <a:p>
            <a:pPr marL="342900" indent="-342900">
              <a:buFont typeface="Arial" panose="020B0604020202020204" pitchFamily="34" charset="0"/>
              <a:buChar char="•"/>
            </a:pPr>
            <a:r>
              <a:rPr lang="en-GB" sz="2400" dirty="0">
                <a:latin typeface="+mj-lt"/>
              </a:rPr>
              <a:t>A range of scaffolds support children to achieve highly</a:t>
            </a:r>
          </a:p>
          <a:p>
            <a:endParaRPr lang="en-GB" sz="2400" dirty="0">
              <a:latin typeface="+mj-lt"/>
            </a:endParaRPr>
          </a:p>
        </p:txBody>
      </p:sp>
    </p:spTree>
    <p:extLst>
      <p:ext uri="{BB962C8B-B14F-4D97-AF65-F5344CB8AC3E}">
        <p14:creationId xmlns:p14="http://schemas.microsoft.com/office/powerpoint/2010/main" val="29500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515</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Quality of Instruction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Instruction</dc:title>
  <dc:creator>SIO</dc:creator>
  <cp:lastModifiedBy>James Bird</cp:lastModifiedBy>
  <cp:revision>9</cp:revision>
  <cp:lastPrinted>2019-07-04T10:29:34Z</cp:lastPrinted>
  <dcterms:created xsi:type="dcterms:W3CDTF">2019-07-04T08:01:50Z</dcterms:created>
  <dcterms:modified xsi:type="dcterms:W3CDTF">2022-01-31T16:43:24Z</dcterms:modified>
</cp:coreProperties>
</file>