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7" r:id="rId2"/>
    <p:sldId id="261" r:id="rId3"/>
    <p:sldId id="264" r:id="rId4"/>
    <p:sldId id="263" r:id="rId5"/>
    <p:sldId id="265" r:id="rId6"/>
  </p:sldIdLst>
  <p:sldSz cx="12192000" cy="6858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D905"/>
    <a:srgbClr val="E0E505"/>
    <a:srgbClr val="1203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236" autoAdjust="0"/>
  </p:normalViewPr>
  <p:slideViewPr>
    <p:cSldViewPr snapToGrid="0">
      <p:cViewPr varScale="1">
        <p:scale>
          <a:sx n="95" d="100"/>
          <a:sy n="95" d="100"/>
        </p:scale>
        <p:origin x="11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925" y="0"/>
            <a:ext cx="4302125" cy="341313"/>
          </a:xfrm>
          <a:prstGeom prst="rect">
            <a:avLst/>
          </a:prstGeom>
        </p:spPr>
        <p:txBody>
          <a:bodyPr vert="horz" lIns="91440" tIns="45720" rIns="91440" bIns="45720" rtlCol="0"/>
          <a:lstStyle>
            <a:lvl1pPr algn="r">
              <a:defRPr sz="1200"/>
            </a:lvl1pPr>
          </a:lstStyle>
          <a:p>
            <a:fld id="{DCD06FFF-E24D-4855-91B2-56345EBE55C7}" type="datetimeFigureOut">
              <a:rPr lang="en-GB" smtClean="0"/>
              <a:t>15/02/2022</a:t>
            </a:fld>
            <a:endParaRPr lang="en-GB"/>
          </a:p>
        </p:txBody>
      </p:sp>
      <p:sp>
        <p:nvSpPr>
          <p:cNvPr id="4" name="Slide Image Placeholder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188" y="3271838"/>
            <a:ext cx="7942262" cy="26765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925" y="6456363"/>
            <a:ext cx="4302125" cy="341312"/>
          </a:xfrm>
          <a:prstGeom prst="rect">
            <a:avLst/>
          </a:prstGeom>
        </p:spPr>
        <p:txBody>
          <a:bodyPr vert="horz" lIns="91440" tIns="45720" rIns="91440" bIns="45720" rtlCol="0" anchor="b"/>
          <a:lstStyle>
            <a:lvl1pPr algn="r">
              <a:defRPr sz="1200"/>
            </a:lvl1pPr>
          </a:lstStyle>
          <a:p>
            <a:fld id="{43DBC002-D2AF-4DD3-A3D3-4CBFAB2A4DF0}" type="slidenum">
              <a:rPr lang="en-GB" smtClean="0"/>
              <a:t>‹#›</a:t>
            </a:fld>
            <a:endParaRPr lang="en-GB"/>
          </a:p>
        </p:txBody>
      </p:sp>
    </p:spTree>
    <p:extLst>
      <p:ext uri="{BB962C8B-B14F-4D97-AF65-F5344CB8AC3E}">
        <p14:creationId xmlns:p14="http://schemas.microsoft.com/office/powerpoint/2010/main" val="2592501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ecomingasuperhuman.com/how-to-dramatically-improve-your-short-term-memory-in-no-tim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fourth teaching principle is Making It Stick. </a:t>
            </a:r>
          </a:p>
          <a:p>
            <a:endParaRPr lang="en-GB" dirty="0"/>
          </a:p>
          <a:p>
            <a:r>
              <a:rPr lang="en-GB" dirty="0"/>
              <a:t>This principle assumes understanding from cognitive science about the best ways of ensuring information transfers from working memory to long term memory.</a:t>
            </a:r>
          </a:p>
          <a:p>
            <a:endParaRPr lang="en-GB" dirty="0"/>
          </a:p>
          <a:p>
            <a:r>
              <a:rPr lang="en-GB" dirty="0"/>
              <a:t>Cognitive science is the study of the mind – and cognition. Learning is just one part of the field – which has ongoing development – especially with the development of neuroscience. Our increasing understanding of brain functioning will eventually remove some of the analogous presentation of ideas within cognitive science.</a:t>
            </a:r>
          </a:p>
        </p:txBody>
      </p:sp>
      <p:sp>
        <p:nvSpPr>
          <p:cNvPr id="4" name="Slide Number Placeholder 3"/>
          <p:cNvSpPr>
            <a:spLocks noGrp="1"/>
          </p:cNvSpPr>
          <p:nvPr>
            <p:ph type="sldNum" sz="quarter" idx="5"/>
          </p:nvPr>
        </p:nvSpPr>
        <p:spPr/>
        <p:txBody>
          <a:bodyPr/>
          <a:lstStyle/>
          <a:p>
            <a:fld id="{43DBC002-D2AF-4DD3-A3D3-4CBFAB2A4DF0}" type="slidenum">
              <a:rPr lang="en-GB" smtClean="0"/>
              <a:t>1</a:t>
            </a:fld>
            <a:endParaRPr lang="en-GB"/>
          </a:p>
        </p:txBody>
      </p:sp>
    </p:spTree>
    <p:extLst>
      <p:ext uri="{BB962C8B-B14F-4D97-AF65-F5344CB8AC3E}">
        <p14:creationId xmlns:p14="http://schemas.microsoft.com/office/powerpoint/2010/main" val="1372210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goal of teaching and learning is to ensure transfer to – and retention within long term memory.</a:t>
            </a:r>
          </a:p>
          <a:p>
            <a:endParaRPr lang="en-GB" dirty="0"/>
          </a:p>
          <a:p>
            <a:r>
              <a:rPr lang="en-GB" sz="1200" b="0" i="0" kern="1200" dirty="0">
                <a:solidFill>
                  <a:schemeClr val="tx1"/>
                </a:solidFill>
                <a:effectLst/>
                <a:latin typeface="+mn-lt"/>
                <a:ea typeface="+mn-ea"/>
                <a:cs typeface="+mn-cs"/>
              </a:rPr>
              <a:t>Long-term memory consists of a range of schemata. These are complex structures that link knowledge, create meaning and allow skills to be performed. They are built up over time.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 key to enable children to develop their own schemata is making connections between underlying concepts.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Any new ideas need to be introduced within the context of previous learning.</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Linking and meaning within and between concepts is ongoing – but needs to be overt and a regular part of teaching and learning.</a:t>
            </a:r>
            <a:endParaRPr lang="en-GB" dirty="0"/>
          </a:p>
        </p:txBody>
      </p:sp>
      <p:sp>
        <p:nvSpPr>
          <p:cNvPr id="4" name="Slide Number Placeholder 3"/>
          <p:cNvSpPr>
            <a:spLocks noGrp="1"/>
          </p:cNvSpPr>
          <p:nvPr>
            <p:ph type="sldNum" sz="quarter" idx="5"/>
          </p:nvPr>
        </p:nvSpPr>
        <p:spPr/>
        <p:txBody>
          <a:bodyPr/>
          <a:lstStyle/>
          <a:p>
            <a:fld id="{43DBC002-D2AF-4DD3-A3D3-4CBFAB2A4DF0}" type="slidenum">
              <a:rPr lang="en-GB" smtClean="0"/>
              <a:t>2</a:t>
            </a:fld>
            <a:endParaRPr lang="en-GB"/>
          </a:p>
        </p:txBody>
      </p:sp>
    </p:spTree>
    <p:extLst>
      <p:ext uri="{BB962C8B-B14F-4D97-AF65-F5344CB8AC3E}">
        <p14:creationId xmlns:p14="http://schemas.microsoft.com/office/powerpoint/2010/main" val="1535435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how do we know learning is ‘stuck’ in long-term memory? And if it isn’t what do we do about it?</a:t>
            </a:r>
          </a:p>
          <a:p>
            <a:endParaRPr lang="en-GB" dirty="0"/>
          </a:p>
          <a:p>
            <a:r>
              <a:rPr lang="en-GB" dirty="0"/>
              <a:t>These are key questions for us as teachers. Do we recall key areas of knowledge – such as facts and terminology. Do we test this at different points – just after a lesson, at the beginning of the next lesson, two weeks after a lesson, a few months after a unit of work?</a:t>
            </a:r>
          </a:p>
          <a:p>
            <a:endParaRPr lang="en-GB" dirty="0"/>
          </a:p>
          <a:p>
            <a:r>
              <a:rPr lang="en-GB" dirty="0"/>
              <a:t>We also need to change and adapt the way in which we test  - if we ask for recall in the same way we reinforce recall in a certain way. However recall needs to be flexible and adaptive to different contexts and scenarios.</a:t>
            </a:r>
          </a:p>
        </p:txBody>
      </p:sp>
      <p:sp>
        <p:nvSpPr>
          <p:cNvPr id="4" name="Slide Number Placeholder 3"/>
          <p:cNvSpPr>
            <a:spLocks noGrp="1"/>
          </p:cNvSpPr>
          <p:nvPr>
            <p:ph type="sldNum" sz="quarter" idx="5"/>
          </p:nvPr>
        </p:nvSpPr>
        <p:spPr/>
        <p:txBody>
          <a:bodyPr/>
          <a:lstStyle/>
          <a:p>
            <a:fld id="{43DBC002-D2AF-4DD3-A3D3-4CBFAB2A4DF0}" type="slidenum">
              <a:rPr lang="en-GB" smtClean="0"/>
              <a:t>3</a:t>
            </a:fld>
            <a:endParaRPr lang="en-GB"/>
          </a:p>
        </p:txBody>
      </p:sp>
    </p:spTree>
    <p:extLst>
      <p:ext uri="{BB962C8B-B14F-4D97-AF65-F5344CB8AC3E}">
        <p14:creationId xmlns:p14="http://schemas.microsoft.com/office/powerpoint/2010/main" val="2617807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area of the principles focuses on deliberate planning of tasks and activities to ensure recall of key areas of learning.</a:t>
            </a:r>
          </a:p>
          <a:p>
            <a:endParaRPr lang="en-GB" dirty="0"/>
          </a:p>
          <a:p>
            <a:r>
              <a:rPr lang="en-GB" dirty="0"/>
              <a:t>As ever teaching principles integrate. So expert subject knowledge allows us to know what are the key concepts and ideas – and ensure that in each lesson children are getting sufficient time to practice and rehearse understanding. And most importantly can they do this independently.</a:t>
            </a:r>
          </a:p>
          <a:p>
            <a:endParaRPr lang="en-GB" dirty="0"/>
          </a:p>
          <a:p>
            <a:r>
              <a:rPr lang="en-GB" dirty="0"/>
              <a:t>How this is staged can be varied. A single short input – with children quickly tacking a task is ideal – and several short inputs during a lesson may be required to guide or scaffold learning during a lesson.</a:t>
            </a:r>
          </a:p>
          <a:p>
            <a:endParaRPr lang="en-GB" dirty="0"/>
          </a:p>
          <a:p>
            <a:r>
              <a:rPr lang="en-GB" dirty="0"/>
              <a:t>Most times most children should have tasks that are sufficiently challenging so that they make mistakes</a:t>
            </a:r>
          </a:p>
          <a:p>
            <a:r>
              <a:rPr lang="en-GB" dirty="0"/>
              <a:t> and then understand how to get something correct – thus making or reinforcing schema.</a:t>
            </a:r>
          </a:p>
        </p:txBody>
      </p:sp>
      <p:sp>
        <p:nvSpPr>
          <p:cNvPr id="4" name="Slide Number Placeholder 3"/>
          <p:cNvSpPr>
            <a:spLocks noGrp="1"/>
          </p:cNvSpPr>
          <p:nvPr>
            <p:ph type="sldNum" sz="quarter" idx="5"/>
          </p:nvPr>
        </p:nvSpPr>
        <p:spPr/>
        <p:txBody>
          <a:bodyPr/>
          <a:lstStyle/>
          <a:p>
            <a:fld id="{43DBC002-D2AF-4DD3-A3D3-4CBFAB2A4DF0}" type="slidenum">
              <a:rPr lang="en-GB" smtClean="0"/>
              <a:t>4</a:t>
            </a:fld>
            <a:endParaRPr lang="en-GB"/>
          </a:p>
        </p:txBody>
      </p:sp>
    </p:spTree>
    <p:extLst>
      <p:ext uri="{BB962C8B-B14F-4D97-AF65-F5344CB8AC3E}">
        <p14:creationId xmlns:p14="http://schemas.microsoft.com/office/powerpoint/2010/main" val="1212074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Interleaving is the process of </a:t>
            </a:r>
            <a:r>
              <a:rPr lang="en-GB" sz="1200" b="1" i="0" kern="1200" dirty="0">
                <a:solidFill>
                  <a:schemeClr val="tx1"/>
                </a:solidFill>
                <a:effectLst/>
                <a:latin typeface="+mn-lt"/>
                <a:ea typeface="+mn-ea"/>
                <a:cs typeface="+mn-cs"/>
              </a:rPr>
              <a:t>mixing different topics and skills together while learning</a:t>
            </a:r>
            <a:r>
              <a:rPr lang="en-GB" sz="1200" b="0" i="0" kern="1200" dirty="0">
                <a:solidFill>
                  <a:schemeClr val="tx1"/>
                </a:solidFill>
                <a:effectLst/>
                <a:latin typeface="+mn-lt"/>
                <a:ea typeface="+mn-ea"/>
                <a:cs typeface="+mn-cs"/>
              </a:rPr>
              <a:t>. This can happen within and between subjects.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Interleaving is the opposite of blocked learning – where one thing at a time is covered.</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first reason why interleaving works so well is that, by mixing up your learning, you make your brain </a:t>
            </a:r>
            <a:r>
              <a:rPr lang="en-GB" sz="1200" b="1" i="0" kern="1200" dirty="0">
                <a:solidFill>
                  <a:schemeClr val="tx1"/>
                </a:solidFill>
                <a:effectLst/>
                <a:latin typeface="+mn-lt"/>
                <a:ea typeface="+mn-ea"/>
                <a:cs typeface="+mn-cs"/>
              </a:rPr>
              <a:t>understand the context</a:t>
            </a:r>
            <a:r>
              <a:rPr lang="en-GB" sz="1200" b="0" i="0" kern="1200" dirty="0">
                <a:solidFill>
                  <a:schemeClr val="tx1"/>
                </a:solidFill>
                <a:effectLst/>
                <a:latin typeface="+mn-lt"/>
                <a:ea typeface="+mn-ea"/>
                <a:cs typeface="+mn-cs"/>
              </a:rPr>
              <a:t> better. When we spend too much time on the same thing, our brain tends to find the easy way out. It identifies patterns that emerge in the specific set of problems, and recalls these from </a:t>
            </a:r>
            <a:r>
              <a:rPr lang="en-GB" sz="1200" b="0" i="0" u="none" strike="noStrike" kern="1200" dirty="0">
                <a:solidFill>
                  <a:schemeClr val="tx1"/>
                </a:solidFill>
                <a:effectLst/>
                <a:latin typeface="+mn-lt"/>
                <a:ea typeface="+mn-ea"/>
                <a:cs typeface="+mn-cs"/>
                <a:hlinkClick r:id="rId3"/>
              </a:rPr>
              <a:t>short-term memory</a:t>
            </a:r>
            <a:r>
              <a:rPr lang="en-GB" sz="1200" b="0" i="0" kern="1200" dirty="0">
                <a:solidFill>
                  <a:schemeClr val="tx1"/>
                </a:solidFill>
                <a:effectLst/>
                <a:latin typeface="+mn-lt"/>
                <a:ea typeface="+mn-ea"/>
                <a:cs typeface="+mn-cs"/>
              </a:rPr>
              <a:t>, instead of actually solving the problems. On the other hand, when you utilize interleaving, your brain is forced to apply knowledge to a variety of problems, and thus it builds </a:t>
            </a:r>
            <a:r>
              <a:rPr lang="en-GB" sz="1200" b="1" i="0" kern="1200" dirty="0">
                <a:solidFill>
                  <a:schemeClr val="tx1"/>
                </a:solidFill>
                <a:effectLst/>
                <a:latin typeface="+mn-lt"/>
                <a:ea typeface="+mn-ea"/>
                <a:cs typeface="+mn-cs"/>
              </a:rPr>
              <a:t>stronger neural connections</a:t>
            </a:r>
            <a:r>
              <a:rPr lang="en-GB" sz="1200" b="0" i="0" kern="1200" dirty="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5"/>
          </p:nvPr>
        </p:nvSpPr>
        <p:spPr/>
        <p:txBody>
          <a:bodyPr/>
          <a:lstStyle/>
          <a:p>
            <a:fld id="{43DBC002-D2AF-4DD3-A3D3-4CBFAB2A4DF0}" type="slidenum">
              <a:rPr lang="en-GB" smtClean="0"/>
              <a:t>5</a:t>
            </a:fld>
            <a:endParaRPr lang="en-GB"/>
          </a:p>
        </p:txBody>
      </p:sp>
    </p:spTree>
    <p:extLst>
      <p:ext uri="{BB962C8B-B14F-4D97-AF65-F5344CB8AC3E}">
        <p14:creationId xmlns:p14="http://schemas.microsoft.com/office/powerpoint/2010/main" val="30594402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EBEE3-9398-4CBF-842F-E329A2A8BAB5}"/>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C9ABBE4-8DDA-4AD8-BFD3-37F7E05046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Rectangle 6">
            <a:extLst>
              <a:ext uri="{FF2B5EF4-FFF2-40B4-BE49-F238E27FC236}">
                <a16:creationId xmlns:a16="http://schemas.microsoft.com/office/drawing/2014/main" id="{04B58008-34F8-4324-B185-218AB5754767}"/>
              </a:ext>
            </a:extLst>
          </p:cNvPr>
          <p:cNvSpPr/>
          <p:nvPr userDrawn="1"/>
        </p:nvSpPr>
        <p:spPr>
          <a:xfrm>
            <a:off x="0" y="0"/>
            <a:ext cx="12192000" cy="897622"/>
          </a:xfrm>
          <a:prstGeom prst="rect">
            <a:avLst/>
          </a:prstGeom>
          <a:solidFill>
            <a:srgbClr val="D4D9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0" dirty="0">
                <a:latin typeface="Calibri" panose="020F0502020204030204" pitchFamily="34" charset="0"/>
              </a:rPr>
              <a:t>EPA Teaching Principles</a:t>
            </a:r>
          </a:p>
        </p:txBody>
      </p:sp>
      <p:sp>
        <p:nvSpPr>
          <p:cNvPr id="8" name="Rectangle 7">
            <a:extLst>
              <a:ext uri="{FF2B5EF4-FFF2-40B4-BE49-F238E27FC236}">
                <a16:creationId xmlns:a16="http://schemas.microsoft.com/office/drawing/2014/main" id="{7206E57D-7519-412B-B66F-02567CC19022}"/>
              </a:ext>
            </a:extLst>
          </p:cNvPr>
          <p:cNvSpPr/>
          <p:nvPr userDrawn="1"/>
        </p:nvSpPr>
        <p:spPr>
          <a:xfrm>
            <a:off x="0" y="897622"/>
            <a:ext cx="12192000" cy="4739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Eynsham Partnership Academy</a:t>
            </a:r>
          </a:p>
        </p:txBody>
      </p:sp>
      <p:pic>
        <p:nvPicPr>
          <p:cNvPr id="10" name="Picture 9">
            <a:extLst>
              <a:ext uri="{FF2B5EF4-FFF2-40B4-BE49-F238E27FC236}">
                <a16:creationId xmlns:a16="http://schemas.microsoft.com/office/drawing/2014/main" id="{04F2E161-342D-4AE3-81E7-26D23C36E1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505" y="105790"/>
            <a:ext cx="1041390" cy="685881"/>
          </a:xfrm>
          <a:prstGeom prst="rect">
            <a:avLst/>
          </a:prstGeom>
        </p:spPr>
      </p:pic>
      <p:pic>
        <p:nvPicPr>
          <p:cNvPr id="11" name="Picture 10">
            <a:extLst>
              <a:ext uri="{FF2B5EF4-FFF2-40B4-BE49-F238E27FC236}">
                <a16:creationId xmlns:a16="http://schemas.microsoft.com/office/drawing/2014/main" id="{22DE312F-C60A-4715-ADBA-6C58B73167B7}"/>
              </a:ext>
            </a:extLst>
          </p:cNvPr>
          <p:cNvPicPr/>
          <p:nvPr userDrawn="1"/>
        </p:nvPicPr>
        <p:blipFill rotWithShape="1">
          <a:blip r:embed="rId3">
            <a:extLst>
              <a:ext uri="{28A0092B-C50C-407E-A947-70E740481C1C}">
                <a14:useLocalDpi xmlns:a14="http://schemas.microsoft.com/office/drawing/2010/main" val="0"/>
              </a:ext>
            </a:extLst>
          </a:blip>
          <a:srcRect l="9726" t="5898" r="66895" b="81770"/>
          <a:stretch/>
        </p:blipFill>
        <p:spPr bwMode="auto">
          <a:xfrm>
            <a:off x="10910570" y="897622"/>
            <a:ext cx="1038860" cy="449263"/>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8582F886-BB36-4AE1-84B7-6EE3C6AFDCBD}"/>
              </a:ext>
            </a:extLst>
          </p:cNvPr>
          <p:cNvSpPr txBox="1"/>
          <p:nvPr userDrawn="1"/>
        </p:nvSpPr>
        <p:spPr>
          <a:xfrm>
            <a:off x="99752" y="6581001"/>
            <a:ext cx="5453149" cy="276999"/>
          </a:xfrm>
          <a:prstGeom prst="rect">
            <a:avLst/>
          </a:prstGeom>
          <a:noFill/>
        </p:spPr>
        <p:txBody>
          <a:bodyPr wrap="square" rtlCol="0">
            <a:spAutoFit/>
          </a:bodyPr>
          <a:lstStyle/>
          <a:p>
            <a:r>
              <a:rPr lang="en-GB" sz="1200" dirty="0"/>
              <a:t>Teaching principles framework developed by Greenshaw Learning Trust </a:t>
            </a:r>
          </a:p>
        </p:txBody>
      </p:sp>
      <p:pic>
        <p:nvPicPr>
          <p:cNvPr id="14" name="Picture 13" descr="A picture containing clipart&#10;&#10;Description generated with high confidence">
            <a:extLst>
              <a:ext uri="{FF2B5EF4-FFF2-40B4-BE49-F238E27FC236}">
                <a16:creationId xmlns:a16="http://schemas.microsoft.com/office/drawing/2014/main" id="{9D9107B8-70E2-44DD-BCEF-BEB42FCDCA1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7362" r="-1"/>
          <a:stretch/>
        </p:blipFill>
        <p:spPr>
          <a:xfrm>
            <a:off x="4523681" y="6581001"/>
            <a:ext cx="439017" cy="253718"/>
          </a:xfrm>
          <a:prstGeom prst="rect">
            <a:avLst/>
          </a:prstGeom>
        </p:spPr>
      </p:pic>
    </p:spTree>
    <p:extLst>
      <p:ext uri="{BB962C8B-B14F-4D97-AF65-F5344CB8AC3E}">
        <p14:creationId xmlns:p14="http://schemas.microsoft.com/office/powerpoint/2010/main" val="197607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DB6EE-3CF7-437B-9543-8739B67F79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E6F62BF-ADED-4AB1-8A63-FBFEF3167A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5845B5D-FC41-4E5D-ADC0-7255581166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3D0C10A-75ED-4EAC-B05C-DF043A3AA9AC}"/>
              </a:ext>
            </a:extLst>
          </p:cNvPr>
          <p:cNvSpPr>
            <a:spLocks noGrp="1"/>
          </p:cNvSpPr>
          <p:nvPr>
            <p:ph type="dt" sz="half" idx="10"/>
          </p:nvPr>
        </p:nvSpPr>
        <p:spPr/>
        <p:txBody>
          <a:bodyPr/>
          <a:lstStyle/>
          <a:p>
            <a:fld id="{15A6F20E-B52A-4313-832C-E9F96AAA76A0}" type="datetimeFigureOut">
              <a:rPr lang="en-GB" smtClean="0"/>
              <a:t>15/02/2022</a:t>
            </a:fld>
            <a:endParaRPr lang="en-GB"/>
          </a:p>
        </p:txBody>
      </p:sp>
      <p:sp>
        <p:nvSpPr>
          <p:cNvPr id="6" name="Footer Placeholder 5">
            <a:extLst>
              <a:ext uri="{FF2B5EF4-FFF2-40B4-BE49-F238E27FC236}">
                <a16:creationId xmlns:a16="http://schemas.microsoft.com/office/drawing/2014/main" id="{F36C41EC-0DC9-494D-8A40-A2D0055757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B0FD99-6E85-437D-962B-6C156950A610}"/>
              </a:ext>
            </a:extLst>
          </p:cNvPr>
          <p:cNvSpPr>
            <a:spLocks noGrp="1"/>
          </p:cNvSpPr>
          <p:nvPr>
            <p:ph type="sldNum" sz="quarter" idx="12"/>
          </p:nvPr>
        </p:nvSpPr>
        <p:spPr/>
        <p:txBody>
          <a:bodyPr/>
          <a:lstStyle/>
          <a:p>
            <a:fld id="{B8869053-F27C-4AB7-A1A9-1367A0D93A3A}" type="slidenum">
              <a:rPr lang="en-GB" smtClean="0"/>
              <a:t>‹#›</a:t>
            </a:fld>
            <a:endParaRPr lang="en-GB"/>
          </a:p>
        </p:txBody>
      </p:sp>
    </p:spTree>
    <p:extLst>
      <p:ext uri="{BB962C8B-B14F-4D97-AF65-F5344CB8AC3E}">
        <p14:creationId xmlns:p14="http://schemas.microsoft.com/office/powerpoint/2010/main" val="1729038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BB546-6DEE-48AF-B452-2104FA7D5BA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70B4AC-4FC5-4A9C-BD39-2EB54EB3015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7255A0-D92D-49DE-A6F4-0CC5C3BE93B4}"/>
              </a:ext>
            </a:extLst>
          </p:cNvPr>
          <p:cNvSpPr>
            <a:spLocks noGrp="1"/>
          </p:cNvSpPr>
          <p:nvPr>
            <p:ph type="dt" sz="half" idx="10"/>
          </p:nvPr>
        </p:nvSpPr>
        <p:spPr/>
        <p:txBody>
          <a:bodyPr/>
          <a:lstStyle/>
          <a:p>
            <a:fld id="{15A6F20E-B52A-4313-832C-E9F96AAA76A0}" type="datetimeFigureOut">
              <a:rPr lang="en-GB" smtClean="0"/>
              <a:t>15/02/2022</a:t>
            </a:fld>
            <a:endParaRPr lang="en-GB"/>
          </a:p>
        </p:txBody>
      </p:sp>
      <p:sp>
        <p:nvSpPr>
          <p:cNvPr id="5" name="Footer Placeholder 4">
            <a:extLst>
              <a:ext uri="{FF2B5EF4-FFF2-40B4-BE49-F238E27FC236}">
                <a16:creationId xmlns:a16="http://schemas.microsoft.com/office/drawing/2014/main" id="{62936055-60E6-427E-A05F-4773D67191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82EF28-C75B-40DE-B237-24EE9C20044A}"/>
              </a:ext>
            </a:extLst>
          </p:cNvPr>
          <p:cNvSpPr>
            <a:spLocks noGrp="1"/>
          </p:cNvSpPr>
          <p:nvPr>
            <p:ph type="sldNum" sz="quarter" idx="12"/>
          </p:nvPr>
        </p:nvSpPr>
        <p:spPr/>
        <p:txBody>
          <a:bodyPr/>
          <a:lstStyle/>
          <a:p>
            <a:fld id="{B8869053-F27C-4AB7-A1A9-1367A0D93A3A}" type="slidenum">
              <a:rPr lang="en-GB" smtClean="0"/>
              <a:t>‹#›</a:t>
            </a:fld>
            <a:endParaRPr lang="en-GB"/>
          </a:p>
        </p:txBody>
      </p:sp>
    </p:spTree>
    <p:extLst>
      <p:ext uri="{BB962C8B-B14F-4D97-AF65-F5344CB8AC3E}">
        <p14:creationId xmlns:p14="http://schemas.microsoft.com/office/powerpoint/2010/main" val="2347378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A7FBBB-EE5C-422A-B234-AC62FFF6A1E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C09A0E-8A1D-4AC3-A6A3-2EB152DFE69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5F4448-B84F-4761-B742-13FCC8923A89}"/>
              </a:ext>
            </a:extLst>
          </p:cNvPr>
          <p:cNvSpPr>
            <a:spLocks noGrp="1"/>
          </p:cNvSpPr>
          <p:nvPr>
            <p:ph type="dt" sz="half" idx="10"/>
          </p:nvPr>
        </p:nvSpPr>
        <p:spPr/>
        <p:txBody>
          <a:bodyPr/>
          <a:lstStyle/>
          <a:p>
            <a:fld id="{15A6F20E-B52A-4313-832C-E9F96AAA76A0}" type="datetimeFigureOut">
              <a:rPr lang="en-GB" smtClean="0"/>
              <a:t>15/02/2022</a:t>
            </a:fld>
            <a:endParaRPr lang="en-GB"/>
          </a:p>
        </p:txBody>
      </p:sp>
      <p:sp>
        <p:nvSpPr>
          <p:cNvPr id="5" name="Footer Placeholder 4">
            <a:extLst>
              <a:ext uri="{FF2B5EF4-FFF2-40B4-BE49-F238E27FC236}">
                <a16:creationId xmlns:a16="http://schemas.microsoft.com/office/drawing/2014/main" id="{2FFC36FC-9131-48B1-AC43-AFA09A8C84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50009E-FB47-4FC8-8ABA-F0B3407E8C86}"/>
              </a:ext>
            </a:extLst>
          </p:cNvPr>
          <p:cNvSpPr>
            <a:spLocks noGrp="1"/>
          </p:cNvSpPr>
          <p:nvPr>
            <p:ph type="sldNum" sz="quarter" idx="12"/>
          </p:nvPr>
        </p:nvSpPr>
        <p:spPr/>
        <p:txBody>
          <a:bodyPr/>
          <a:lstStyle/>
          <a:p>
            <a:fld id="{B8869053-F27C-4AB7-A1A9-1367A0D93A3A}" type="slidenum">
              <a:rPr lang="en-GB" smtClean="0"/>
              <a:t>‹#›</a:t>
            </a:fld>
            <a:endParaRPr lang="en-GB"/>
          </a:p>
        </p:txBody>
      </p:sp>
    </p:spTree>
    <p:extLst>
      <p:ext uri="{BB962C8B-B14F-4D97-AF65-F5344CB8AC3E}">
        <p14:creationId xmlns:p14="http://schemas.microsoft.com/office/powerpoint/2010/main" val="2100811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EBEE3-9398-4CBF-842F-E329A2A8BAB5}"/>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C9ABBE4-8DDA-4AD8-BFD3-37F7E05046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Rectangle 6">
            <a:extLst>
              <a:ext uri="{FF2B5EF4-FFF2-40B4-BE49-F238E27FC236}">
                <a16:creationId xmlns:a16="http://schemas.microsoft.com/office/drawing/2014/main" id="{04B58008-34F8-4324-B185-218AB5754767}"/>
              </a:ext>
            </a:extLst>
          </p:cNvPr>
          <p:cNvSpPr/>
          <p:nvPr userDrawn="1"/>
        </p:nvSpPr>
        <p:spPr>
          <a:xfrm>
            <a:off x="0" y="0"/>
            <a:ext cx="12192000" cy="897622"/>
          </a:xfrm>
          <a:prstGeom prst="rect">
            <a:avLst/>
          </a:prstGeom>
          <a:solidFill>
            <a:srgbClr val="1203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0" dirty="0">
                <a:latin typeface="Calibri" panose="020F0502020204030204" pitchFamily="34" charset="0"/>
              </a:rPr>
              <a:t>High expectations of learning behaviour</a:t>
            </a:r>
          </a:p>
        </p:txBody>
      </p:sp>
      <p:sp>
        <p:nvSpPr>
          <p:cNvPr id="8" name="Rectangle 7">
            <a:extLst>
              <a:ext uri="{FF2B5EF4-FFF2-40B4-BE49-F238E27FC236}">
                <a16:creationId xmlns:a16="http://schemas.microsoft.com/office/drawing/2014/main" id="{7206E57D-7519-412B-B66F-02567CC19022}"/>
              </a:ext>
            </a:extLst>
          </p:cNvPr>
          <p:cNvSpPr/>
          <p:nvPr userDrawn="1"/>
        </p:nvSpPr>
        <p:spPr>
          <a:xfrm>
            <a:off x="0" y="897622"/>
            <a:ext cx="12192000" cy="4739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Eynsham Partnership Academy</a:t>
            </a:r>
          </a:p>
        </p:txBody>
      </p:sp>
      <p:pic>
        <p:nvPicPr>
          <p:cNvPr id="10" name="Picture 9">
            <a:extLst>
              <a:ext uri="{FF2B5EF4-FFF2-40B4-BE49-F238E27FC236}">
                <a16:creationId xmlns:a16="http://schemas.microsoft.com/office/drawing/2014/main" id="{04F2E161-342D-4AE3-81E7-26D23C36E1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505" y="105790"/>
            <a:ext cx="1041390" cy="685881"/>
          </a:xfrm>
          <a:prstGeom prst="rect">
            <a:avLst/>
          </a:prstGeom>
        </p:spPr>
      </p:pic>
      <p:pic>
        <p:nvPicPr>
          <p:cNvPr id="11" name="Picture 10">
            <a:extLst>
              <a:ext uri="{FF2B5EF4-FFF2-40B4-BE49-F238E27FC236}">
                <a16:creationId xmlns:a16="http://schemas.microsoft.com/office/drawing/2014/main" id="{22DE312F-C60A-4715-ADBA-6C58B73167B7}"/>
              </a:ext>
            </a:extLst>
          </p:cNvPr>
          <p:cNvPicPr/>
          <p:nvPr userDrawn="1"/>
        </p:nvPicPr>
        <p:blipFill rotWithShape="1">
          <a:blip r:embed="rId3">
            <a:extLst>
              <a:ext uri="{28A0092B-C50C-407E-A947-70E740481C1C}">
                <a14:useLocalDpi xmlns:a14="http://schemas.microsoft.com/office/drawing/2010/main" val="0"/>
              </a:ext>
            </a:extLst>
          </a:blip>
          <a:srcRect l="9726" t="5898" r="66895" b="81770"/>
          <a:stretch/>
        </p:blipFill>
        <p:spPr bwMode="auto">
          <a:xfrm>
            <a:off x="10910570" y="897622"/>
            <a:ext cx="1038860" cy="449263"/>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8582F886-BB36-4AE1-84B7-6EE3C6AFDCBD}"/>
              </a:ext>
            </a:extLst>
          </p:cNvPr>
          <p:cNvSpPr txBox="1"/>
          <p:nvPr userDrawn="1"/>
        </p:nvSpPr>
        <p:spPr>
          <a:xfrm>
            <a:off x="99752" y="6581001"/>
            <a:ext cx="5453149" cy="276999"/>
          </a:xfrm>
          <a:prstGeom prst="rect">
            <a:avLst/>
          </a:prstGeom>
          <a:noFill/>
        </p:spPr>
        <p:txBody>
          <a:bodyPr wrap="square" rtlCol="0">
            <a:spAutoFit/>
          </a:bodyPr>
          <a:lstStyle/>
          <a:p>
            <a:r>
              <a:rPr lang="en-GB" sz="1200" dirty="0"/>
              <a:t>Teaching principles framework developed by Greenshaw Learning Trust </a:t>
            </a:r>
          </a:p>
        </p:txBody>
      </p:sp>
      <p:pic>
        <p:nvPicPr>
          <p:cNvPr id="14" name="Picture 13" descr="A picture containing clipart&#10;&#10;Description generated with high confidence">
            <a:extLst>
              <a:ext uri="{FF2B5EF4-FFF2-40B4-BE49-F238E27FC236}">
                <a16:creationId xmlns:a16="http://schemas.microsoft.com/office/drawing/2014/main" id="{9D9107B8-70E2-44DD-BCEF-BEB42FCDCA1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7362" r="-1"/>
          <a:stretch/>
        </p:blipFill>
        <p:spPr>
          <a:xfrm>
            <a:off x="4523681" y="6581001"/>
            <a:ext cx="439017" cy="253718"/>
          </a:xfrm>
          <a:prstGeom prst="rect">
            <a:avLst/>
          </a:prstGeom>
        </p:spPr>
      </p:pic>
    </p:spTree>
    <p:extLst>
      <p:ext uri="{BB962C8B-B14F-4D97-AF65-F5344CB8AC3E}">
        <p14:creationId xmlns:p14="http://schemas.microsoft.com/office/powerpoint/2010/main" val="2793838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99B4D-510B-4E2B-99F8-EDA97FEA4C1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250E2D-C9F9-439C-B7C8-9914DCBDBA9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3B6998-6E1D-484E-A813-6CA5BADA0F8E}"/>
              </a:ext>
            </a:extLst>
          </p:cNvPr>
          <p:cNvSpPr>
            <a:spLocks noGrp="1"/>
          </p:cNvSpPr>
          <p:nvPr>
            <p:ph type="dt" sz="half" idx="10"/>
          </p:nvPr>
        </p:nvSpPr>
        <p:spPr/>
        <p:txBody>
          <a:bodyPr/>
          <a:lstStyle/>
          <a:p>
            <a:fld id="{15A6F20E-B52A-4313-832C-E9F96AAA76A0}" type="datetimeFigureOut">
              <a:rPr lang="en-GB" smtClean="0"/>
              <a:t>15/02/2022</a:t>
            </a:fld>
            <a:endParaRPr lang="en-GB"/>
          </a:p>
        </p:txBody>
      </p:sp>
      <p:sp>
        <p:nvSpPr>
          <p:cNvPr id="5" name="Footer Placeholder 4">
            <a:extLst>
              <a:ext uri="{FF2B5EF4-FFF2-40B4-BE49-F238E27FC236}">
                <a16:creationId xmlns:a16="http://schemas.microsoft.com/office/drawing/2014/main" id="{CD5699BF-ACD2-4EE1-863A-2AFCD79B34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67FE42-A079-40CA-9E42-BC7AC6D5966B}"/>
              </a:ext>
            </a:extLst>
          </p:cNvPr>
          <p:cNvSpPr>
            <a:spLocks noGrp="1"/>
          </p:cNvSpPr>
          <p:nvPr>
            <p:ph type="sldNum" sz="quarter" idx="12"/>
          </p:nvPr>
        </p:nvSpPr>
        <p:spPr/>
        <p:txBody>
          <a:bodyPr/>
          <a:lstStyle/>
          <a:p>
            <a:fld id="{B8869053-F27C-4AB7-A1A9-1367A0D93A3A}" type="slidenum">
              <a:rPr lang="en-GB" smtClean="0"/>
              <a:t>‹#›</a:t>
            </a:fld>
            <a:endParaRPr lang="en-GB"/>
          </a:p>
        </p:txBody>
      </p:sp>
    </p:spTree>
    <p:extLst>
      <p:ext uri="{BB962C8B-B14F-4D97-AF65-F5344CB8AC3E}">
        <p14:creationId xmlns:p14="http://schemas.microsoft.com/office/powerpoint/2010/main" val="4042504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D671A-218B-459B-8FA3-04F65E3645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EA915B-3D3E-42FF-A90D-4901D88986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0B0B192-BF10-4DE9-9BCA-6BCEA78EB935}"/>
              </a:ext>
            </a:extLst>
          </p:cNvPr>
          <p:cNvSpPr>
            <a:spLocks noGrp="1"/>
          </p:cNvSpPr>
          <p:nvPr>
            <p:ph type="dt" sz="half" idx="10"/>
          </p:nvPr>
        </p:nvSpPr>
        <p:spPr/>
        <p:txBody>
          <a:bodyPr/>
          <a:lstStyle/>
          <a:p>
            <a:fld id="{15A6F20E-B52A-4313-832C-E9F96AAA76A0}" type="datetimeFigureOut">
              <a:rPr lang="en-GB" smtClean="0"/>
              <a:t>15/02/2022</a:t>
            </a:fld>
            <a:endParaRPr lang="en-GB"/>
          </a:p>
        </p:txBody>
      </p:sp>
      <p:sp>
        <p:nvSpPr>
          <p:cNvPr id="5" name="Footer Placeholder 4">
            <a:extLst>
              <a:ext uri="{FF2B5EF4-FFF2-40B4-BE49-F238E27FC236}">
                <a16:creationId xmlns:a16="http://schemas.microsoft.com/office/drawing/2014/main" id="{DD1338B1-B947-4EBE-9843-CBC78C3391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96CF15-568A-4B8C-8E00-7B56A2F1BBE7}"/>
              </a:ext>
            </a:extLst>
          </p:cNvPr>
          <p:cNvSpPr>
            <a:spLocks noGrp="1"/>
          </p:cNvSpPr>
          <p:nvPr>
            <p:ph type="sldNum" sz="quarter" idx="12"/>
          </p:nvPr>
        </p:nvSpPr>
        <p:spPr/>
        <p:txBody>
          <a:bodyPr/>
          <a:lstStyle/>
          <a:p>
            <a:fld id="{B8869053-F27C-4AB7-A1A9-1367A0D93A3A}" type="slidenum">
              <a:rPr lang="en-GB" smtClean="0"/>
              <a:t>‹#›</a:t>
            </a:fld>
            <a:endParaRPr lang="en-GB"/>
          </a:p>
        </p:txBody>
      </p:sp>
    </p:spTree>
    <p:extLst>
      <p:ext uri="{BB962C8B-B14F-4D97-AF65-F5344CB8AC3E}">
        <p14:creationId xmlns:p14="http://schemas.microsoft.com/office/powerpoint/2010/main" val="2361274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1C6AE-855C-4CA9-BDE2-9D15CAEE704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7E5FBF-E913-4A5A-BA29-1FEF2B45F1D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9B07A81-C2C6-4273-96D0-1BF34FE02AF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6EC256D-C1E9-4EAE-8A1A-B84E9588159D}"/>
              </a:ext>
            </a:extLst>
          </p:cNvPr>
          <p:cNvSpPr>
            <a:spLocks noGrp="1"/>
          </p:cNvSpPr>
          <p:nvPr>
            <p:ph type="dt" sz="half" idx="10"/>
          </p:nvPr>
        </p:nvSpPr>
        <p:spPr/>
        <p:txBody>
          <a:bodyPr/>
          <a:lstStyle/>
          <a:p>
            <a:fld id="{15A6F20E-B52A-4313-832C-E9F96AAA76A0}" type="datetimeFigureOut">
              <a:rPr lang="en-GB" smtClean="0"/>
              <a:t>15/02/2022</a:t>
            </a:fld>
            <a:endParaRPr lang="en-GB"/>
          </a:p>
        </p:txBody>
      </p:sp>
      <p:sp>
        <p:nvSpPr>
          <p:cNvPr id="6" name="Footer Placeholder 5">
            <a:extLst>
              <a:ext uri="{FF2B5EF4-FFF2-40B4-BE49-F238E27FC236}">
                <a16:creationId xmlns:a16="http://schemas.microsoft.com/office/drawing/2014/main" id="{D4E66C91-0F24-45DE-B6EA-FAB4DF36E4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D6DE45-B492-4078-A49E-54105E2EEEDF}"/>
              </a:ext>
            </a:extLst>
          </p:cNvPr>
          <p:cNvSpPr>
            <a:spLocks noGrp="1"/>
          </p:cNvSpPr>
          <p:nvPr>
            <p:ph type="sldNum" sz="quarter" idx="12"/>
          </p:nvPr>
        </p:nvSpPr>
        <p:spPr/>
        <p:txBody>
          <a:bodyPr/>
          <a:lstStyle/>
          <a:p>
            <a:fld id="{B8869053-F27C-4AB7-A1A9-1367A0D93A3A}" type="slidenum">
              <a:rPr lang="en-GB" smtClean="0"/>
              <a:t>‹#›</a:t>
            </a:fld>
            <a:endParaRPr lang="en-GB"/>
          </a:p>
        </p:txBody>
      </p:sp>
    </p:spTree>
    <p:extLst>
      <p:ext uri="{BB962C8B-B14F-4D97-AF65-F5344CB8AC3E}">
        <p14:creationId xmlns:p14="http://schemas.microsoft.com/office/powerpoint/2010/main" val="352518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0227E-2B63-43E2-A05F-DF2F049BBDD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D3AA741-6414-4C3E-9694-11194EAD95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B407038-C7A4-432C-8DA6-F1B9723AF63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F18BE8F-746C-4DE0-971E-AF5105301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DCB1614-9EC0-4B28-A95F-52C6F113F95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00F0C16-0CAA-4720-B9E2-491255A32A0C}"/>
              </a:ext>
            </a:extLst>
          </p:cNvPr>
          <p:cNvSpPr>
            <a:spLocks noGrp="1"/>
          </p:cNvSpPr>
          <p:nvPr>
            <p:ph type="dt" sz="half" idx="10"/>
          </p:nvPr>
        </p:nvSpPr>
        <p:spPr/>
        <p:txBody>
          <a:bodyPr/>
          <a:lstStyle/>
          <a:p>
            <a:fld id="{15A6F20E-B52A-4313-832C-E9F96AAA76A0}" type="datetimeFigureOut">
              <a:rPr lang="en-GB" smtClean="0"/>
              <a:t>15/02/2022</a:t>
            </a:fld>
            <a:endParaRPr lang="en-GB"/>
          </a:p>
        </p:txBody>
      </p:sp>
      <p:sp>
        <p:nvSpPr>
          <p:cNvPr id="8" name="Footer Placeholder 7">
            <a:extLst>
              <a:ext uri="{FF2B5EF4-FFF2-40B4-BE49-F238E27FC236}">
                <a16:creationId xmlns:a16="http://schemas.microsoft.com/office/drawing/2014/main" id="{E950502F-D53D-478C-ACFF-C4129BC31C1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3CDE031-A737-433E-B32A-975F760DEE67}"/>
              </a:ext>
            </a:extLst>
          </p:cNvPr>
          <p:cNvSpPr>
            <a:spLocks noGrp="1"/>
          </p:cNvSpPr>
          <p:nvPr>
            <p:ph type="sldNum" sz="quarter" idx="12"/>
          </p:nvPr>
        </p:nvSpPr>
        <p:spPr/>
        <p:txBody>
          <a:bodyPr/>
          <a:lstStyle/>
          <a:p>
            <a:fld id="{B8869053-F27C-4AB7-A1A9-1367A0D93A3A}" type="slidenum">
              <a:rPr lang="en-GB" smtClean="0"/>
              <a:t>‹#›</a:t>
            </a:fld>
            <a:endParaRPr lang="en-GB"/>
          </a:p>
        </p:txBody>
      </p:sp>
    </p:spTree>
    <p:extLst>
      <p:ext uri="{BB962C8B-B14F-4D97-AF65-F5344CB8AC3E}">
        <p14:creationId xmlns:p14="http://schemas.microsoft.com/office/powerpoint/2010/main" val="2460061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617A2-F49E-4075-B76E-DFFECFCB66C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B98A260-4BD1-4939-8272-B343FFD4641C}"/>
              </a:ext>
            </a:extLst>
          </p:cNvPr>
          <p:cNvSpPr>
            <a:spLocks noGrp="1"/>
          </p:cNvSpPr>
          <p:nvPr>
            <p:ph type="dt" sz="half" idx="10"/>
          </p:nvPr>
        </p:nvSpPr>
        <p:spPr/>
        <p:txBody>
          <a:bodyPr/>
          <a:lstStyle/>
          <a:p>
            <a:fld id="{15A6F20E-B52A-4313-832C-E9F96AAA76A0}" type="datetimeFigureOut">
              <a:rPr lang="en-GB" smtClean="0"/>
              <a:t>15/02/2022</a:t>
            </a:fld>
            <a:endParaRPr lang="en-GB"/>
          </a:p>
        </p:txBody>
      </p:sp>
      <p:sp>
        <p:nvSpPr>
          <p:cNvPr id="4" name="Footer Placeholder 3">
            <a:extLst>
              <a:ext uri="{FF2B5EF4-FFF2-40B4-BE49-F238E27FC236}">
                <a16:creationId xmlns:a16="http://schemas.microsoft.com/office/drawing/2014/main" id="{061030FB-3E15-4B36-803A-7960683A3A3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E55A2D1-FCDA-42B9-8436-F002B7D4B488}"/>
              </a:ext>
            </a:extLst>
          </p:cNvPr>
          <p:cNvSpPr>
            <a:spLocks noGrp="1"/>
          </p:cNvSpPr>
          <p:nvPr>
            <p:ph type="sldNum" sz="quarter" idx="12"/>
          </p:nvPr>
        </p:nvSpPr>
        <p:spPr/>
        <p:txBody>
          <a:bodyPr/>
          <a:lstStyle/>
          <a:p>
            <a:fld id="{B8869053-F27C-4AB7-A1A9-1367A0D93A3A}" type="slidenum">
              <a:rPr lang="en-GB" smtClean="0"/>
              <a:t>‹#›</a:t>
            </a:fld>
            <a:endParaRPr lang="en-GB"/>
          </a:p>
        </p:txBody>
      </p:sp>
    </p:spTree>
    <p:extLst>
      <p:ext uri="{BB962C8B-B14F-4D97-AF65-F5344CB8AC3E}">
        <p14:creationId xmlns:p14="http://schemas.microsoft.com/office/powerpoint/2010/main" val="3432862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0BB1F-6941-46A5-8F5E-7F04988F5298}"/>
              </a:ext>
            </a:extLst>
          </p:cNvPr>
          <p:cNvSpPr>
            <a:spLocks noGrp="1"/>
          </p:cNvSpPr>
          <p:nvPr>
            <p:ph type="dt" sz="half" idx="10"/>
          </p:nvPr>
        </p:nvSpPr>
        <p:spPr/>
        <p:txBody>
          <a:bodyPr/>
          <a:lstStyle/>
          <a:p>
            <a:fld id="{15A6F20E-B52A-4313-832C-E9F96AAA76A0}" type="datetimeFigureOut">
              <a:rPr lang="en-GB" smtClean="0"/>
              <a:t>15/02/2022</a:t>
            </a:fld>
            <a:endParaRPr lang="en-GB"/>
          </a:p>
        </p:txBody>
      </p:sp>
      <p:sp>
        <p:nvSpPr>
          <p:cNvPr id="3" name="Footer Placeholder 2">
            <a:extLst>
              <a:ext uri="{FF2B5EF4-FFF2-40B4-BE49-F238E27FC236}">
                <a16:creationId xmlns:a16="http://schemas.microsoft.com/office/drawing/2014/main" id="{866BE2DD-CCAF-4C38-BCF4-1A526D5282B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5A4B8DF-09D3-4C99-AF9B-8CB81DB7A8E8}"/>
              </a:ext>
            </a:extLst>
          </p:cNvPr>
          <p:cNvSpPr>
            <a:spLocks noGrp="1"/>
          </p:cNvSpPr>
          <p:nvPr>
            <p:ph type="sldNum" sz="quarter" idx="12"/>
          </p:nvPr>
        </p:nvSpPr>
        <p:spPr/>
        <p:txBody>
          <a:bodyPr/>
          <a:lstStyle/>
          <a:p>
            <a:fld id="{B8869053-F27C-4AB7-A1A9-1367A0D93A3A}" type="slidenum">
              <a:rPr lang="en-GB" smtClean="0"/>
              <a:t>‹#›</a:t>
            </a:fld>
            <a:endParaRPr lang="en-GB"/>
          </a:p>
        </p:txBody>
      </p:sp>
      <p:pic>
        <p:nvPicPr>
          <p:cNvPr id="9" name="Graphic 8" descr="Connections">
            <a:extLst>
              <a:ext uri="{FF2B5EF4-FFF2-40B4-BE49-F238E27FC236}">
                <a16:creationId xmlns:a16="http://schemas.microsoft.com/office/drawing/2014/main" id="{29F7DAAA-A5D6-42D8-AE1D-454A5A39D73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95209" y="0"/>
            <a:ext cx="1487978" cy="1487978"/>
          </a:xfrm>
          <a:prstGeom prst="rect">
            <a:avLst/>
          </a:prstGeom>
        </p:spPr>
      </p:pic>
      <p:grpSp>
        <p:nvGrpSpPr>
          <p:cNvPr id="12" name="Group 11">
            <a:extLst>
              <a:ext uri="{FF2B5EF4-FFF2-40B4-BE49-F238E27FC236}">
                <a16:creationId xmlns:a16="http://schemas.microsoft.com/office/drawing/2014/main" id="{07481093-E8F1-428E-95A9-2B159931E31C}"/>
              </a:ext>
            </a:extLst>
          </p:cNvPr>
          <p:cNvGrpSpPr/>
          <p:nvPr userDrawn="1"/>
        </p:nvGrpSpPr>
        <p:grpSpPr>
          <a:xfrm>
            <a:off x="151249" y="113866"/>
            <a:ext cx="2042338" cy="599198"/>
            <a:chOff x="151250" y="113865"/>
            <a:chExt cx="2507974" cy="685883"/>
          </a:xfrm>
        </p:grpSpPr>
        <p:pic>
          <p:nvPicPr>
            <p:cNvPr id="13" name="Picture 12">
              <a:extLst>
                <a:ext uri="{FF2B5EF4-FFF2-40B4-BE49-F238E27FC236}">
                  <a16:creationId xmlns:a16="http://schemas.microsoft.com/office/drawing/2014/main" id="{4DDCF354-F911-4218-B775-542C749B1F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250" y="113867"/>
              <a:ext cx="1041390" cy="685881"/>
            </a:xfrm>
            <a:prstGeom prst="rect">
              <a:avLst/>
            </a:prstGeom>
          </p:spPr>
        </p:pic>
        <p:pic>
          <p:nvPicPr>
            <p:cNvPr id="14" name="Picture 13" descr="A screenshot of a person&#10;&#10;Description generated with very high confidence">
              <a:extLst>
                <a:ext uri="{FF2B5EF4-FFF2-40B4-BE49-F238E27FC236}">
                  <a16:creationId xmlns:a16="http://schemas.microsoft.com/office/drawing/2014/main" id="{EF228B9F-93F0-4558-B9CC-D6F975630FAB}"/>
                </a:ext>
              </a:extLst>
            </p:cNvPr>
            <p:cNvPicPr/>
            <p:nvPr/>
          </p:nvPicPr>
          <p:blipFill rotWithShape="1">
            <a:blip r:embed="rId5">
              <a:extLst>
                <a:ext uri="{28A0092B-C50C-407E-A947-70E740481C1C}">
                  <a14:useLocalDpi xmlns:a14="http://schemas.microsoft.com/office/drawing/2010/main" val="0"/>
                </a:ext>
              </a:extLst>
            </a:blip>
            <a:srcRect l="9726" t="5898" r="66895" b="81770"/>
            <a:stretch/>
          </p:blipFill>
          <p:spPr bwMode="auto">
            <a:xfrm>
              <a:off x="1192640" y="113865"/>
              <a:ext cx="1466584" cy="685881"/>
            </a:xfrm>
            <a:prstGeom prst="rect">
              <a:avLst/>
            </a:prstGeom>
            <a:ln>
              <a:noFill/>
            </a:ln>
            <a:extLst>
              <a:ext uri="{53640926-AAD7-44D8-BBD7-CCE9431645EC}">
                <a14:shadowObscured xmlns:a14="http://schemas.microsoft.com/office/drawing/2010/main"/>
              </a:ext>
            </a:extLst>
          </p:spPr>
        </p:pic>
      </p:grpSp>
      <p:sp>
        <p:nvSpPr>
          <p:cNvPr id="18" name="TextBox 17">
            <a:extLst>
              <a:ext uri="{FF2B5EF4-FFF2-40B4-BE49-F238E27FC236}">
                <a16:creationId xmlns:a16="http://schemas.microsoft.com/office/drawing/2014/main" id="{007EAAB6-D19F-4E02-9948-B5D5249204C7}"/>
              </a:ext>
            </a:extLst>
          </p:cNvPr>
          <p:cNvSpPr txBox="1"/>
          <p:nvPr userDrawn="1"/>
        </p:nvSpPr>
        <p:spPr>
          <a:xfrm>
            <a:off x="41795" y="6457890"/>
            <a:ext cx="2977866" cy="400110"/>
          </a:xfrm>
          <a:prstGeom prst="rect">
            <a:avLst/>
          </a:prstGeom>
          <a:noFill/>
        </p:spPr>
        <p:txBody>
          <a:bodyPr wrap="none" rtlCol="0">
            <a:spAutoFit/>
          </a:bodyPr>
          <a:lstStyle/>
          <a:p>
            <a:r>
              <a:rPr lang="en-GB" sz="2000" dirty="0">
                <a:latin typeface="+mj-lt"/>
              </a:rPr>
              <a:t>Principle 4 – Making it stick</a:t>
            </a:r>
          </a:p>
        </p:txBody>
      </p:sp>
    </p:spTree>
    <p:extLst>
      <p:ext uri="{BB962C8B-B14F-4D97-AF65-F5344CB8AC3E}">
        <p14:creationId xmlns:p14="http://schemas.microsoft.com/office/powerpoint/2010/main" val="2954572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C7ABB-3E74-48E6-93DE-FD5D90FCD7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D2E5BB6-6B4F-4464-9A7F-0BBCEF61B1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AD083F1-B790-4670-BB4E-3C3E47FCA4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6110C20-E86D-4653-B276-7CA88B3A679C}"/>
              </a:ext>
            </a:extLst>
          </p:cNvPr>
          <p:cNvSpPr>
            <a:spLocks noGrp="1"/>
          </p:cNvSpPr>
          <p:nvPr>
            <p:ph type="dt" sz="half" idx="10"/>
          </p:nvPr>
        </p:nvSpPr>
        <p:spPr/>
        <p:txBody>
          <a:bodyPr/>
          <a:lstStyle/>
          <a:p>
            <a:fld id="{15A6F20E-B52A-4313-832C-E9F96AAA76A0}" type="datetimeFigureOut">
              <a:rPr lang="en-GB" smtClean="0"/>
              <a:t>15/02/2022</a:t>
            </a:fld>
            <a:endParaRPr lang="en-GB"/>
          </a:p>
        </p:txBody>
      </p:sp>
      <p:sp>
        <p:nvSpPr>
          <p:cNvPr id="6" name="Footer Placeholder 5">
            <a:extLst>
              <a:ext uri="{FF2B5EF4-FFF2-40B4-BE49-F238E27FC236}">
                <a16:creationId xmlns:a16="http://schemas.microsoft.com/office/drawing/2014/main" id="{F33F999E-3770-462D-8915-DAC1A61E2C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392294-DCC7-4AC8-8597-05F523FD0CB5}"/>
              </a:ext>
            </a:extLst>
          </p:cNvPr>
          <p:cNvSpPr>
            <a:spLocks noGrp="1"/>
          </p:cNvSpPr>
          <p:nvPr>
            <p:ph type="sldNum" sz="quarter" idx="12"/>
          </p:nvPr>
        </p:nvSpPr>
        <p:spPr/>
        <p:txBody>
          <a:bodyPr/>
          <a:lstStyle/>
          <a:p>
            <a:fld id="{B8869053-F27C-4AB7-A1A9-1367A0D93A3A}" type="slidenum">
              <a:rPr lang="en-GB" smtClean="0"/>
              <a:t>‹#›</a:t>
            </a:fld>
            <a:endParaRPr lang="en-GB"/>
          </a:p>
        </p:txBody>
      </p:sp>
    </p:spTree>
    <p:extLst>
      <p:ext uri="{BB962C8B-B14F-4D97-AF65-F5344CB8AC3E}">
        <p14:creationId xmlns:p14="http://schemas.microsoft.com/office/powerpoint/2010/main" val="3460990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9DE3C5-E8FA-41B2-B4EF-76AD526D39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963276-A4A5-4ABC-8460-A2EFA6A17C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E1EC33-36A9-4200-AAB6-2596BC4E6E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A6F20E-B52A-4313-832C-E9F96AAA76A0}" type="datetimeFigureOut">
              <a:rPr lang="en-GB" smtClean="0"/>
              <a:t>15/02/2022</a:t>
            </a:fld>
            <a:endParaRPr lang="en-GB"/>
          </a:p>
        </p:txBody>
      </p:sp>
      <p:sp>
        <p:nvSpPr>
          <p:cNvPr id="5" name="Footer Placeholder 4">
            <a:extLst>
              <a:ext uri="{FF2B5EF4-FFF2-40B4-BE49-F238E27FC236}">
                <a16:creationId xmlns:a16="http://schemas.microsoft.com/office/drawing/2014/main" id="{237F75C7-67BB-48F9-BB24-1AE076698D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3B226D1-574C-4C36-90B9-3CB25A88FA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869053-F27C-4AB7-A1A9-1367A0D93A3A}" type="slidenum">
              <a:rPr lang="en-GB" smtClean="0"/>
              <a:t>‹#›</a:t>
            </a:fld>
            <a:endParaRPr lang="en-GB"/>
          </a:p>
        </p:txBody>
      </p:sp>
    </p:spTree>
    <p:extLst>
      <p:ext uri="{BB962C8B-B14F-4D97-AF65-F5344CB8AC3E}">
        <p14:creationId xmlns:p14="http://schemas.microsoft.com/office/powerpoint/2010/main" val="319646544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hyperlink" Target="https://www.futurelearn.com/courses/technology-teaching-learning/0/steps/53322" TargetMode="External"/><Relationship Id="rId3" Type="http://schemas.openxmlformats.org/officeDocument/2006/relationships/image" Target="../media/image7.png"/><Relationship Id="rId7" Type="http://schemas.openxmlformats.org/officeDocument/2006/relationships/image" Target="../media/image10.sv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hyperlink" Target="http://www.learningscientists.org/blog/2016/9/1-1" TargetMode="External"/><Relationship Id="rId10" Type="http://schemas.openxmlformats.org/officeDocument/2006/relationships/image" Target="../media/image12.svg"/><Relationship Id="rId4" Type="http://schemas.openxmlformats.org/officeDocument/2006/relationships/image" Target="../media/image8.sv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hyperlink" Target="https://static1.squarespace.com/static/56acc1138a65e2a286012c54/t/57f27c6b8419c2912d1a17ab/1475509356698/Retrieval+Practice+presentation.pdf" TargetMode="External"/><Relationship Id="rId3" Type="http://schemas.openxmlformats.org/officeDocument/2006/relationships/image" Target="../media/image7.png"/><Relationship Id="rId7" Type="http://schemas.openxmlformats.org/officeDocument/2006/relationships/image" Target="../media/image10.sv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hyperlink" Target="https://impact.chartered.college/article/low-stakes-testing-technology-learning/" TargetMode="Externa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hyperlink" Target="https://www.jonathanfirth.co.uk/blog/2018/4/15/spacing-and-interleaving-in-the-science-classroom" TargetMode="External"/><Relationship Id="rId3" Type="http://schemas.openxmlformats.org/officeDocument/2006/relationships/image" Target="../media/image7.png"/><Relationship Id="rId7" Type="http://schemas.openxmlformats.org/officeDocument/2006/relationships/image" Target="../media/image10.sv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hyperlink" Target="https://www.tes.com/news/why-interleaving-curriculum-could-improve-knowledge-retention" TargetMode="External"/><Relationship Id="rId10" Type="http://schemas.openxmlformats.org/officeDocument/2006/relationships/hyperlink" Target="https://www.themetalearners.com/interleaving/" TargetMode="External"/><Relationship Id="rId4" Type="http://schemas.openxmlformats.org/officeDocument/2006/relationships/image" Target="../media/image8.svg"/><Relationship Id="rId9" Type="http://schemas.openxmlformats.org/officeDocument/2006/relationships/hyperlink" Target="https://www.retrievalpractice.org/libra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504D6B6A-04DF-4B29-A68D-A4BEDD3E404C}"/>
              </a:ext>
            </a:extLst>
          </p:cNvPr>
          <p:cNvSpPr>
            <a:spLocks noGrp="1"/>
          </p:cNvSpPr>
          <p:nvPr>
            <p:ph type="ctrTitle"/>
          </p:nvPr>
        </p:nvSpPr>
        <p:spPr>
          <a:xfrm>
            <a:off x="804484" y="4267832"/>
            <a:ext cx="4805996" cy="1297115"/>
          </a:xfrm>
        </p:spPr>
        <p:txBody>
          <a:bodyPr anchor="t">
            <a:normAutofit/>
          </a:bodyPr>
          <a:lstStyle/>
          <a:p>
            <a:pPr algn="l"/>
            <a:r>
              <a:rPr lang="en-GB" sz="4400">
                <a:solidFill>
                  <a:srgbClr val="000000"/>
                </a:solidFill>
              </a:rPr>
              <a:t>Making it stick</a:t>
            </a:r>
          </a:p>
        </p:txBody>
      </p:sp>
      <p:sp>
        <p:nvSpPr>
          <p:cNvPr id="3" name="Subtitle 2">
            <a:extLst>
              <a:ext uri="{FF2B5EF4-FFF2-40B4-BE49-F238E27FC236}">
                <a16:creationId xmlns:a16="http://schemas.microsoft.com/office/drawing/2014/main" id="{D1525AB1-9438-44A7-B770-F75046140CCC}"/>
              </a:ext>
            </a:extLst>
          </p:cNvPr>
          <p:cNvSpPr>
            <a:spLocks noGrp="1"/>
          </p:cNvSpPr>
          <p:nvPr>
            <p:ph type="subTitle" idx="1"/>
          </p:nvPr>
        </p:nvSpPr>
        <p:spPr>
          <a:xfrm>
            <a:off x="804788" y="3428999"/>
            <a:ext cx="4805691" cy="838831"/>
          </a:xfrm>
        </p:spPr>
        <p:txBody>
          <a:bodyPr anchor="b">
            <a:normAutofit/>
          </a:bodyPr>
          <a:lstStyle/>
          <a:p>
            <a:pPr algn="l"/>
            <a:r>
              <a:rPr lang="en-GB" sz="1800">
                <a:solidFill>
                  <a:srgbClr val="000000"/>
                </a:solidFill>
              </a:rPr>
              <a:t>Principle 4</a:t>
            </a:r>
          </a:p>
        </p:txBody>
      </p:sp>
      <p:sp>
        <p:nvSpPr>
          <p:cNvPr id="14"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Connections">
            <a:extLst>
              <a:ext uri="{FF2B5EF4-FFF2-40B4-BE49-F238E27FC236}">
                <a16:creationId xmlns:a16="http://schemas.microsoft.com/office/drawing/2014/main" id="{9E9CF794-F6F2-4B51-A1A6-D1EB75496B4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79266" y="1987905"/>
            <a:ext cx="3463347" cy="3463347"/>
          </a:xfrm>
          <a:prstGeom prst="rect">
            <a:avLst/>
          </a:prstGeom>
        </p:spPr>
      </p:pic>
      <p:grpSp>
        <p:nvGrpSpPr>
          <p:cNvPr id="11" name="Group 10">
            <a:extLst>
              <a:ext uri="{FF2B5EF4-FFF2-40B4-BE49-F238E27FC236}">
                <a16:creationId xmlns:a16="http://schemas.microsoft.com/office/drawing/2014/main" id="{A2D8E922-C5F6-4EE6-8210-4BF1917C5D69}"/>
              </a:ext>
            </a:extLst>
          </p:cNvPr>
          <p:cNvGrpSpPr/>
          <p:nvPr/>
        </p:nvGrpSpPr>
        <p:grpSpPr>
          <a:xfrm>
            <a:off x="151249" y="113866"/>
            <a:ext cx="1887275" cy="599198"/>
            <a:chOff x="151250" y="113865"/>
            <a:chExt cx="2507974" cy="685883"/>
          </a:xfrm>
        </p:grpSpPr>
        <p:pic>
          <p:nvPicPr>
            <p:cNvPr id="13" name="Picture 12">
              <a:extLst>
                <a:ext uri="{FF2B5EF4-FFF2-40B4-BE49-F238E27FC236}">
                  <a16:creationId xmlns:a16="http://schemas.microsoft.com/office/drawing/2014/main" id="{ADDE3BF5-3534-46EA-A9A5-B20A22EEFB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250" y="113867"/>
              <a:ext cx="1041390" cy="685881"/>
            </a:xfrm>
            <a:prstGeom prst="rect">
              <a:avLst/>
            </a:prstGeom>
          </p:spPr>
        </p:pic>
        <p:pic>
          <p:nvPicPr>
            <p:cNvPr id="15" name="Picture 14" descr="A screenshot of a person&#10;&#10;Description generated with very high confidence">
              <a:extLst>
                <a:ext uri="{FF2B5EF4-FFF2-40B4-BE49-F238E27FC236}">
                  <a16:creationId xmlns:a16="http://schemas.microsoft.com/office/drawing/2014/main" id="{4F8F9D43-8E53-4F0B-93E7-8CC37105129B}"/>
                </a:ext>
              </a:extLst>
            </p:cNvPr>
            <p:cNvPicPr/>
            <p:nvPr/>
          </p:nvPicPr>
          <p:blipFill rotWithShape="1">
            <a:blip r:embed="rId7">
              <a:extLst>
                <a:ext uri="{28A0092B-C50C-407E-A947-70E740481C1C}">
                  <a14:useLocalDpi xmlns:a14="http://schemas.microsoft.com/office/drawing/2010/main" val="0"/>
                </a:ext>
              </a:extLst>
            </a:blip>
            <a:srcRect l="9726" t="5898" r="66895" b="81770"/>
            <a:stretch/>
          </p:blipFill>
          <p:spPr bwMode="auto">
            <a:xfrm>
              <a:off x="1192640" y="113865"/>
              <a:ext cx="1466584" cy="685881"/>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897932553"/>
      </p:ext>
    </p:extLst>
  </p:cSld>
  <p:clrMapOvr>
    <a:masterClrMapping/>
  </p:clrMapOvr>
  <mc:AlternateContent xmlns:mc="http://schemas.openxmlformats.org/markup-compatibility/2006" xmlns:p14="http://schemas.microsoft.com/office/powerpoint/2010/main">
    <mc:Choice Requires="p14">
      <p:transition spd="slow" p14:dur="2000" advTm="31035"/>
    </mc:Choice>
    <mc:Fallback xmlns="">
      <p:transition spd="slow" advTm="3103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2DA00D-C86B-4E25-801F-9E53430F3428}"/>
              </a:ext>
            </a:extLst>
          </p:cNvPr>
          <p:cNvSpPr txBox="1"/>
          <p:nvPr/>
        </p:nvSpPr>
        <p:spPr>
          <a:xfrm>
            <a:off x="234892" y="1652631"/>
            <a:ext cx="9355510" cy="584775"/>
          </a:xfrm>
          <a:prstGeom prst="rect">
            <a:avLst/>
          </a:prstGeom>
          <a:noFill/>
        </p:spPr>
        <p:txBody>
          <a:bodyPr wrap="none" rtlCol="0">
            <a:spAutoFit/>
          </a:bodyPr>
          <a:lstStyle/>
          <a:p>
            <a:r>
              <a:rPr lang="en-GB" sz="3200" dirty="0">
                <a:latin typeface="+mj-lt"/>
              </a:rPr>
              <a:t>4a – Making connections between underlying concepts</a:t>
            </a:r>
            <a:endParaRPr lang="en-GB" dirty="0">
              <a:latin typeface="+mj-lt"/>
            </a:endParaRPr>
          </a:p>
        </p:txBody>
      </p:sp>
      <p:grpSp>
        <p:nvGrpSpPr>
          <p:cNvPr id="3" name="Group 2">
            <a:extLst>
              <a:ext uri="{FF2B5EF4-FFF2-40B4-BE49-F238E27FC236}">
                <a16:creationId xmlns:a16="http://schemas.microsoft.com/office/drawing/2014/main" id="{8646CE80-4CFC-4956-AA63-9F386BABFA38}"/>
              </a:ext>
            </a:extLst>
          </p:cNvPr>
          <p:cNvGrpSpPr/>
          <p:nvPr/>
        </p:nvGrpSpPr>
        <p:grpSpPr>
          <a:xfrm>
            <a:off x="744277" y="2701009"/>
            <a:ext cx="4135772" cy="2632451"/>
            <a:chOff x="234892" y="2451277"/>
            <a:chExt cx="4135772" cy="2632451"/>
          </a:xfrm>
        </p:grpSpPr>
        <p:sp>
          <p:nvSpPr>
            <p:cNvPr id="6" name="Rectangle: Rounded Corners 5">
              <a:extLst>
                <a:ext uri="{FF2B5EF4-FFF2-40B4-BE49-F238E27FC236}">
                  <a16:creationId xmlns:a16="http://schemas.microsoft.com/office/drawing/2014/main" id="{F92AE436-26A0-4253-8C78-6CD96B18A76B}"/>
                </a:ext>
              </a:extLst>
            </p:cNvPr>
            <p:cNvSpPr/>
            <p:nvPr/>
          </p:nvSpPr>
          <p:spPr>
            <a:xfrm>
              <a:off x="234892" y="2451277"/>
              <a:ext cx="4135772" cy="26324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7" name="Rectangle 6">
              <a:extLst>
                <a:ext uri="{FF2B5EF4-FFF2-40B4-BE49-F238E27FC236}">
                  <a16:creationId xmlns:a16="http://schemas.microsoft.com/office/drawing/2014/main" id="{17F94D82-2BFD-44E6-A4DE-563EBA2C6481}"/>
                </a:ext>
              </a:extLst>
            </p:cNvPr>
            <p:cNvSpPr/>
            <p:nvPr/>
          </p:nvSpPr>
          <p:spPr>
            <a:xfrm>
              <a:off x="984308" y="3111997"/>
              <a:ext cx="2908183" cy="120032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chemeClr val="bg1"/>
                  </a:solidFill>
                  <a:latin typeface="+mj-lt"/>
                </a:rPr>
                <a:t>Children can make links across key subject skills</a:t>
              </a:r>
            </a:p>
          </p:txBody>
        </p:sp>
        <p:sp>
          <p:nvSpPr>
            <p:cNvPr id="8" name="TextBox 8">
              <a:extLst>
                <a:ext uri="{FF2B5EF4-FFF2-40B4-BE49-F238E27FC236}">
                  <a16:creationId xmlns:a16="http://schemas.microsoft.com/office/drawing/2014/main" id="{8CC6C5E9-1BFC-4E4A-85E4-CD90E5C77F08}"/>
                </a:ext>
              </a:extLst>
            </p:cNvPr>
            <p:cNvSpPr txBox="1"/>
            <p:nvPr/>
          </p:nvSpPr>
          <p:spPr>
            <a:xfrm>
              <a:off x="351666" y="2552497"/>
              <a:ext cx="1265283"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chemeClr val="bg1"/>
                  </a:solidFill>
                  <a:latin typeface="+mj-lt"/>
                </a:rPr>
                <a:t>So that…</a:t>
              </a:r>
            </a:p>
          </p:txBody>
        </p:sp>
      </p:grpSp>
      <p:pic>
        <p:nvPicPr>
          <p:cNvPr id="4" name="Graphic 9" descr="Glasses">
            <a:extLst>
              <a:ext uri="{FF2B5EF4-FFF2-40B4-BE49-F238E27FC236}">
                <a16:creationId xmlns:a16="http://schemas.microsoft.com/office/drawing/2014/main" id="{897F3F6B-4D99-4B69-84C3-50848939E2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42506" y="2447329"/>
            <a:ext cx="914400" cy="914400"/>
          </a:xfrm>
          <a:prstGeom prst="rect">
            <a:avLst/>
          </a:prstGeom>
        </p:spPr>
      </p:pic>
      <p:sp>
        <p:nvSpPr>
          <p:cNvPr id="5" name="TextBox 10">
            <a:extLst>
              <a:ext uri="{FF2B5EF4-FFF2-40B4-BE49-F238E27FC236}">
                <a16:creationId xmlns:a16="http://schemas.microsoft.com/office/drawing/2014/main" id="{BC46A191-914F-4650-BC57-1FA9DF43E11D}"/>
              </a:ext>
            </a:extLst>
          </p:cNvPr>
          <p:cNvSpPr txBox="1"/>
          <p:nvPr/>
        </p:nvSpPr>
        <p:spPr>
          <a:xfrm>
            <a:off x="5452845" y="3284927"/>
            <a:ext cx="6588180" cy="33239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400" dirty="0">
                <a:latin typeface="+mj-lt"/>
              </a:rPr>
              <a:t>New ideas and concepts are introduced in the context of previous learning</a:t>
            </a:r>
          </a:p>
          <a:p>
            <a:pPr marL="342900" indent="-342900">
              <a:buFont typeface="Arial" panose="020B0604020202020204" pitchFamily="34" charset="0"/>
              <a:buChar char="•"/>
            </a:pPr>
            <a:r>
              <a:rPr lang="en-GB" sz="2400" dirty="0">
                <a:latin typeface="+mj-lt"/>
              </a:rPr>
              <a:t>Teachers and children are continuously linking their learning within and across subjects</a:t>
            </a:r>
          </a:p>
          <a:p>
            <a:pPr marL="342900" indent="-342900">
              <a:buFont typeface="Arial" panose="020B0604020202020204" pitchFamily="34" charset="0"/>
              <a:buChar char="•"/>
            </a:pPr>
            <a:r>
              <a:rPr lang="en-GB" sz="2400" dirty="0">
                <a:latin typeface="+mj-lt"/>
              </a:rPr>
              <a:t>Children know how their learning fits with other learning</a:t>
            </a:r>
          </a:p>
          <a:p>
            <a:pPr marL="342900" indent="-342900">
              <a:buFont typeface="Arial" panose="020B0604020202020204" pitchFamily="34" charset="0"/>
              <a:buChar char="•"/>
            </a:pPr>
            <a:r>
              <a:rPr lang="en-GB" sz="2400" dirty="0">
                <a:latin typeface="+mj-lt"/>
              </a:rPr>
              <a:t>Words, images and symbols are used interchangeable to connect ideas / concepts</a:t>
            </a:r>
          </a:p>
          <a:p>
            <a:endParaRPr lang="en-GB" dirty="0"/>
          </a:p>
        </p:txBody>
      </p:sp>
      <p:grpSp>
        <p:nvGrpSpPr>
          <p:cNvPr id="9" name="Group 8">
            <a:extLst>
              <a:ext uri="{FF2B5EF4-FFF2-40B4-BE49-F238E27FC236}">
                <a16:creationId xmlns:a16="http://schemas.microsoft.com/office/drawing/2014/main" id="{32F24A9E-21C8-4FAA-A8E3-87ADA00FCF2C}"/>
              </a:ext>
            </a:extLst>
          </p:cNvPr>
          <p:cNvGrpSpPr/>
          <p:nvPr/>
        </p:nvGrpSpPr>
        <p:grpSpPr>
          <a:xfrm>
            <a:off x="11136598" y="6141524"/>
            <a:ext cx="701337" cy="572569"/>
            <a:chOff x="6690775" y="5922235"/>
            <a:chExt cx="1030218" cy="726022"/>
          </a:xfrm>
        </p:grpSpPr>
        <p:pic>
          <p:nvPicPr>
            <p:cNvPr id="10" name="Graphic 9" descr="Connections">
              <a:hlinkClick r:id="rId5"/>
              <a:extLst>
                <a:ext uri="{FF2B5EF4-FFF2-40B4-BE49-F238E27FC236}">
                  <a16:creationId xmlns:a16="http://schemas.microsoft.com/office/drawing/2014/main" id="{760A263C-236A-4F6C-BD7A-E632BE500B6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33471" y="5922235"/>
              <a:ext cx="587522" cy="587523"/>
            </a:xfrm>
            <a:prstGeom prst="rect">
              <a:avLst/>
            </a:prstGeom>
          </p:spPr>
        </p:pic>
        <p:sp>
          <p:nvSpPr>
            <p:cNvPr id="11" name="TextBox 10">
              <a:extLst>
                <a:ext uri="{FF2B5EF4-FFF2-40B4-BE49-F238E27FC236}">
                  <a16:creationId xmlns:a16="http://schemas.microsoft.com/office/drawing/2014/main" id="{3E8CD6DA-306D-4126-BBDC-5FB123B8DB74}"/>
                </a:ext>
              </a:extLst>
            </p:cNvPr>
            <p:cNvSpPr txBox="1"/>
            <p:nvPr/>
          </p:nvSpPr>
          <p:spPr>
            <a:xfrm>
              <a:off x="6690775" y="6371258"/>
              <a:ext cx="1030218" cy="276999"/>
            </a:xfrm>
            <a:prstGeom prst="rect">
              <a:avLst/>
            </a:prstGeom>
            <a:noFill/>
          </p:spPr>
          <p:txBody>
            <a:bodyPr wrap="none" rtlCol="0">
              <a:spAutoFit/>
            </a:bodyPr>
            <a:lstStyle/>
            <a:p>
              <a:r>
                <a:rPr lang="en-GB" sz="1200" dirty="0">
                  <a:solidFill>
                    <a:schemeClr val="accent5">
                      <a:lumMod val="50000"/>
                    </a:schemeClr>
                  </a:solidFill>
                </a:rPr>
                <a:t>web resource</a:t>
              </a:r>
            </a:p>
          </p:txBody>
        </p:sp>
      </p:grpSp>
      <p:grpSp>
        <p:nvGrpSpPr>
          <p:cNvPr id="17" name="Group 16">
            <a:extLst>
              <a:ext uri="{FF2B5EF4-FFF2-40B4-BE49-F238E27FC236}">
                <a16:creationId xmlns:a16="http://schemas.microsoft.com/office/drawing/2014/main" id="{6EAE0C80-CDE5-4382-8E99-5F7EEA1A20D8}"/>
              </a:ext>
            </a:extLst>
          </p:cNvPr>
          <p:cNvGrpSpPr/>
          <p:nvPr/>
        </p:nvGrpSpPr>
        <p:grpSpPr>
          <a:xfrm>
            <a:off x="4401876" y="6022955"/>
            <a:ext cx="1106906" cy="700479"/>
            <a:chOff x="3116107" y="5895098"/>
            <a:chExt cx="1106906" cy="700479"/>
          </a:xfrm>
        </p:grpSpPr>
        <p:sp>
          <p:nvSpPr>
            <p:cNvPr id="14" name="TextBox 13">
              <a:extLst>
                <a:ext uri="{FF2B5EF4-FFF2-40B4-BE49-F238E27FC236}">
                  <a16:creationId xmlns:a16="http://schemas.microsoft.com/office/drawing/2014/main" id="{368310EF-0AC4-454F-AB39-593DCB0B602B}"/>
                </a:ext>
              </a:extLst>
            </p:cNvPr>
            <p:cNvSpPr txBox="1"/>
            <p:nvPr/>
          </p:nvSpPr>
          <p:spPr>
            <a:xfrm>
              <a:off x="3116107" y="6318578"/>
              <a:ext cx="1106906" cy="276999"/>
            </a:xfrm>
            <a:prstGeom prst="rect">
              <a:avLst/>
            </a:prstGeom>
            <a:noFill/>
          </p:spPr>
          <p:txBody>
            <a:bodyPr wrap="none" rtlCol="0">
              <a:spAutoFit/>
            </a:bodyPr>
            <a:lstStyle/>
            <a:p>
              <a:r>
                <a:rPr lang="en-GB" sz="1200" dirty="0">
                  <a:solidFill>
                    <a:schemeClr val="accent5">
                      <a:lumMod val="50000"/>
                    </a:schemeClr>
                  </a:solidFill>
                </a:rPr>
                <a:t>video resource</a:t>
              </a:r>
            </a:p>
          </p:txBody>
        </p:sp>
        <p:pic>
          <p:nvPicPr>
            <p:cNvPr id="16" name="Graphic 15" descr="Monitor">
              <a:hlinkClick r:id="rId8"/>
              <a:extLst>
                <a:ext uri="{FF2B5EF4-FFF2-40B4-BE49-F238E27FC236}">
                  <a16:creationId xmlns:a16="http://schemas.microsoft.com/office/drawing/2014/main" id="{ADC9D6AA-2AF5-4EB6-93B7-8EC9F5B5EC6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394596" y="5895098"/>
              <a:ext cx="549927" cy="549927"/>
            </a:xfrm>
            <a:prstGeom prst="rect">
              <a:avLst/>
            </a:prstGeom>
          </p:spPr>
        </p:pic>
      </p:grpSp>
    </p:spTree>
    <p:extLst>
      <p:ext uri="{BB962C8B-B14F-4D97-AF65-F5344CB8AC3E}">
        <p14:creationId xmlns:p14="http://schemas.microsoft.com/office/powerpoint/2010/main" val="605229217"/>
      </p:ext>
    </p:extLst>
  </p:cSld>
  <p:clrMapOvr>
    <a:masterClrMapping/>
  </p:clrMapOvr>
  <mc:AlternateContent xmlns:mc="http://schemas.openxmlformats.org/markup-compatibility/2006" xmlns:p14="http://schemas.microsoft.com/office/powerpoint/2010/main">
    <mc:Choice Requires="p14">
      <p:transition spd="slow" p14:dur="2000" advTm="39159"/>
    </mc:Choice>
    <mc:Fallback xmlns="">
      <p:transition spd="slow" advTm="3915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2DA00D-C86B-4E25-801F-9E53430F3428}"/>
              </a:ext>
            </a:extLst>
          </p:cNvPr>
          <p:cNvSpPr txBox="1"/>
          <p:nvPr/>
        </p:nvSpPr>
        <p:spPr>
          <a:xfrm>
            <a:off x="234892" y="1652631"/>
            <a:ext cx="5304016" cy="584775"/>
          </a:xfrm>
          <a:prstGeom prst="rect">
            <a:avLst/>
          </a:prstGeom>
          <a:noFill/>
        </p:spPr>
        <p:txBody>
          <a:bodyPr wrap="none" rtlCol="0">
            <a:spAutoFit/>
          </a:bodyPr>
          <a:lstStyle/>
          <a:p>
            <a:r>
              <a:rPr lang="en-GB" sz="3200" dirty="0">
                <a:latin typeface="+mj-lt"/>
              </a:rPr>
              <a:t>4b – Regular low stakes testing</a:t>
            </a:r>
          </a:p>
        </p:txBody>
      </p:sp>
      <p:grpSp>
        <p:nvGrpSpPr>
          <p:cNvPr id="9" name="Group 8">
            <a:extLst>
              <a:ext uri="{FF2B5EF4-FFF2-40B4-BE49-F238E27FC236}">
                <a16:creationId xmlns:a16="http://schemas.microsoft.com/office/drawing/2014/main" id="{8646CE80-4CFC-4956-AA63-9F386BABFA38}"/>
              </a:ext>
            </a:extLst>
          </p:cNvPr>
          <p:cNvGrpSpPr/>
          <p:nvPr/>
        </p:nvGrpSpPr>
        <p:grpSpPr>
          <a:xfrm>
            <a:off x="987559" y="2726176"/>
            <a:ext cx="4135772" cy="2632451"/>
            <a:chOff x="234892" y="2451277"/>
            <a:chExt cx="4135772" cy="2632451"/>
          </a:xfrm>
        </p:grpSpPr>
        <p:sp>
          <p:nvSpPr>
            <p:cNvPr id="12" name="Rectangle: Rounded Corners 11">
              <a:extLst>
                <a:ext uri="{FF2B5EF4-FFF2-40B4-BE49-F238E27FC236}">
                  <a16:creationId xmlns:a16="http://schemas.microsoft.com/office/drawing/2014/main" id="{F92AE436-26A0-4253-8C78-6CD96B18A76B}"/>
                </a:ext>
              </a:extLst>
            </p:cNvPr>
            <p:cNvSpPr/>
            <p:nvPr/>
          </p:nvSpPr>
          <p:spPr>
            <a:xfrm>
              <a:off x="234892" y="2451277"/>
              <a:ext cx="4135772" cy="26324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3" name="Rectangle 12">
              <a:extLst>
                <a:ext uri="{FF2B5EF4-FFF2-40B4-BE49-F238E27FC236}">
                  <a16:creationId xmlns:a16="http://schemas.microsoft.com/office/drawing/2014/main" id="{17F94D82-2BFD-44E6-A4DE-563EBA2C6481}"/>
                </a:ext>
              </a:extLst>
            </p:cNvPr>
            <p:cNvSpPr/>
            <p:nvPr/>
          </p:nvSpPr>
          <p:spPr>
            <a:xfrm>
              <a:off x="984308" y="3111997"/>
              <a:ext cx="2908183" cy="120032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chemeClr val="bg1"/>
                  </a:solidFill>
                  <a:latin typeface="+mj-lt"/>
                </a:rPr>
                <a:t>Children can embed learning into their long-term memory</a:t>
              </a:r>
            </a:p>
          </p:txBody>
        </p:sp>
        <p:sp>
          <p:nvSpPr>
            <p:cNvPr id="14" name="TextBox 8">
              <a:extLst>
                <a:ext uri="{FF2B5EF4-FFF2-40B4-BE49-F238E27FC236}">
                  <a16:creationId xmlns:a16="http://schemas.microsoft.com/office/drawing/2014/main" id="{8CC6C5E9-1BFC-4E4A-85E4-CD90E5C77F08}"/>
                </a:ext>
              </a:extLst>
            </p:cNvPr>
            <p:cNvSpPr txBox="1"/>
            <p:nvPr/>
          </p:nvSpPr>
          <p:spPr>
            <a:xfrm>
              <a:off x="351666" y="2552497"/>
              <a:ext cx="1265283"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chemeClr val="bg1"/>
                  </a:solidFill>
                  <a:latin typeface="+mj-lt"/>
                </a:rPr>
                <a:t>So that…</a:t>
              </a:r>
            </a:p>
          </p:txBody>
        </p:sp>
      </p:grpSp>
      <p:pic>
        <p:nvPicPr>
          <p:cNvPr id="10" name="Graphic 9" descr="Glasses">
            <a:extLst>
              <a:ext uri="{FF2B5EF4-FFF2-40B4-BE49-F238E27FC236}">
                <a16:creationId xmlns:a16="http://schemas.microsoft.com/office/drawing/2014/main" id="{897F3F6B-4D99-4B69-84C3-50848939E2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85788" y="2472496"/>
            <a:ext cx="914400" cy="914400"/>
          </a:xfrm>
          <a:prstGeom prst="rect">
            <a:avLst/>
          </a:prstGeom>
        </p:spPr>
      </p:pic>
      <p:sp>
        <p:nvSpPr>
          <p:cNvPr id="11" name="TextBox 10">
            <a:extLst>
              <a:ext uri="{FF2B5EF4-FFF2-40B4-BE49-F238E27FC236}">
                <a16:creationId xmlns:a16="http://schemas.microsoft.com/office/drawing/2014/main" id="{BC46A191-914F-4650-BC57-1FA9DF43E11D}"/>
              </a:ext>
            </a:extLst>
          </p:cNvPr>
          <p:cNvSpPr txBox="1"/>
          <p:nvPr/>
        </p:nvSpPr>
        <p:spPr>
          <a:xfrm>
            <a:off x="5585788" y="3310094"/>
            <a:ext cx="6438146" cy="29546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400" dirty="0">
                <a:latin typeface="+mj-lt"/>
              </a:rPr>
              <a:t>Children have the chance to recall key facts and terminology regularly</a:t>
            </a:r>
          </a:p>
          <a:p>
            <a:pPr marL="342900" indent="-342900">
              <a:buFont typeface="Arial" panose="020B0604020202020204" pitchFamily="34" charset="0"/>
              <a:buChar char="•"/>
            </a:pPr>
            <a:r>
              <a:rPr lang="en-GB" sz="2400" dirty="0">
                <a:latin typeface="+mj-lt"/>
              </a:rPr>
              <a:t>Testing and questioning is used regularly to discover gaps in learning which need addressing</a:t>
            </a:r>
          </a:p>
          <a:p>
            <a:pPr marL="342900" indent="-342900">
              <a:buFont typeface="Arial" panose="020B0604020202020204" pitchFamily="34" charset="0"/>
              <a:buChar char="•"/>
            </a:pPr>
            <a:r>
              <a:rPr lang="en-GB" sz="2400" dirty="0">
                <a:latin typeface="+mj-lt"/>
              </a:rPr>
              <a:t>The amount of information tested is carefully increased during a theme / topic</a:t>
            </a:r>
          </a:p>
          <a:p>
            <a:pPr marL="342900" indent="-342900">
              <a:buFont typeface="Arial" panose="020B0604020202020204" pitchFamily="34" charset="0"/>
              <a:buChar char="•"/>
            </a:pPr>
            <a:endParaRPr lang="en-GB" sz="2400" dirty="0">
              <a:latin typeface="+mj-lt"/>
            </a:endParaRPr>
          </a:p>
          <a:p>
            <a:endParaRPr lang="en-GB" dirty="0"/>
          </a:p>
        </p:txBody>
      </p:sp>
      <p:grpSp>
        <p:nvGrpSpPr>
          <p:cNvPr id="15" name="Group 14">
            <a:extLst>
              <a:ext uri="{FF2B5EF4-FFF2-40B4-BE49-F238E27FC236}">
                <a16:creationId xmlns:a16="http://schemas.microsoft.com/office/drawing/2014/main" id="{A27DE4CB-F565-4FBA-A470-B1BF8D22DC47}"/>
              </a:ext>
            </a:extLst>
          </p:cNvPr>
          <p:cNvGrpSpPr/>
          <p:nvPr/>
        </p:nvGrpSpPr>
        <p:grpSpPr>
          <a:xfrm>
            <a:off x="10732936" y="5980408"/>
            <a:ext cx="701337" cy="572569"/>
            <a:chOff x="6690775" y="5922235"/>
            <a:chExt cx="1030218" cy="726022"/>
          </a:xfrm>
        </p:grpSpPr>
        <p:pic>
          <p:nvPicPr>
            <p:cNvPr id="16" name="Graphic 15" descr="Connections">
              <a:hlinkClick r:id="rId5"/>
              <a:extLst>
                <a:ext uri="{FF2B5EF4-FFF2-40B4-BE49-F238E27FC236}">
                  <a16:creationId xmlns:a16="http://schemas.microsoft.com/office/drawing/2014/main" id="{FD384F15-6C48-48C1-9A39-6636FC79476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33471" y="5922235"/>
              <a:ext cx="587522" cy="587523"/>
            </a:xfrm>
            <a:prstGeom prst="rect">
              <a:avLst/>
            </a:prstGeom>
          </p:spPr>
        </p:pic>
        <p:sp>
          <p:nvSpPr>
            <p:cNvPr id="17" name="TextBox 16">
              <a:extLst>
                <a:ext uri="{FF2B5EF4-FFF2-40B4-BE49-F238E27FC236}">
                  <a16:creationId xmlns:a16="http://schemas.microsoft.com/office/drawing/2014/main" id="{A8D6AF37-6307-4FCA-998F-066A4D6CA987}"/>
                </a:ext>
              </a:extLst>
            </p:cNvPr>
            <p:cNvSpPr txBox="1"/>
            <p:nvPr/>
          </p:nvSpPr>
          <p:spPr>
            <a:xfrm>
              <a:off x="6690775" y="6371258"/>
              <a:ext cx="1030218" cy="276999"/>
            </a:xfrm>
            <a:prstGeom prst="rect">
              <a:avLst/>
            </a:prstGeom>
            <a:noFill/>
          </p:spPr>
          <p:txBody>
            <a:bodyPr wrap="none" rtlCol="0">
              <a:spAutoFit/>
            </a:bodyPr>
            <a:lstStyle/>
            <a:p>
              <a:r>
                <a:rPr lang="en-GB" sz="1200" dirty="0">
                  <a:solidFill>
                    <a:schemeClr val="accent5">
                      <a:lumMod val="50000"/>
                    </a:schemeClr>
                  </a:solidFill>
                </a:rPr>
                <a:t>web resource</a:t>
              </a:r>
            </a:p>
          </p:txBody>
        </p:sp>
      </p:grpSp>
      <p:grpSp>
        <p:nvGrpSpPr>
          <p:cNvPr id="18" name="Group 17">
            <a:extLst>
              <a:ext uri="{FF2B5EF4-FFF2-40B4-BE49-F238E27FC236}">
                <a16:creationId xmlns:a16="http://schemas.microsoft.com/office/drawing/2014/main" id="{5F064D8B-7062-4D48-9905-3E7EE443C416}"/>
              </a:ext>
            </a:extLst>
          </p:cNvPr>
          <p:cNvGrpSpPr/>
          <p:nvPr/>
        </p:nvGrpSpPr>
        <p:grpSpPr>
          <a:xfrm>
            <a:off x="9513154" y="5980408"/>
            <a:ext cx="701337" cy="572569"/>
            <a:chOff x="6690775" y="5922235"/>
            <a:chExt cx="1030218" cy="726022"/>
          </a:xfrm>
        </p:grpSpPr>
        <p:pic>
          <p:nvPicPr>
            <p:cNvPr id="19" name="Graphic 18" descr="Connections">
              <a:hlinkClick r:id="rId8"/>
              <a:extLst>
                <a:ext uri="{FF2B5EF4-FFF2-40B4-BE49-F238E27FC236}">
                  <a16:creationId xmlns:a16="http://schemas.microsoft.com/office/drawing/2014/main" id="{55CD766E-39B5-487A-9F4E-779488CFC01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33471" y="5922235"/>
              <a:ext cx="587522" cy="587523"/>
            </a:xfrm>
            <a:prstGeom prst="rect">
              <a:avLst/>
            </a:prstGeom>
          </p:spPr>
        </p:pic>
        <p:sp>
          <p:nvSpPr>
            <p:cNvPr id="20" name="TextBox 19">
              <a:extLst>
                <a:ext uri="{FF2B5EF4-FFF2-40B4-BE49-F238E27FC236}">
                  <a16:creationId xmlns:a16="http://schemas.microsoft.com/office/drawing/2014/main" id="{11D69C4A-1CBA-457B-B12A-AC34ECF871F6}"/>
                </a:ext>
              </a:extLst>
            </p:cNvPr>
            <p:cNvSpPr txBox="1"/>
            <p:nvPr/>
          </p:nvSpPr>
          <p:spPr>
            <a:xfrm>
              <a:off x="6690775" y="6371258"/>
              <a:ext cx="1030218" cy="276999"/>
            </a:xfrm>
            <a:prstGeom prst="rect">
              <a:avLst/>
            </a:prstGeom>
            <a:noFill/>
          </p:spPr>
          <p:txBody>
            <a:bodyPr wrap="none" rtlCol="0">
              <a:spAutoFit/>
            </a:bodyPr>
            <a:lstStyle/>
            <a:p>
              <a:r>
                <a:rPr lang="en-GB" sz="1200" dirty="0">
                  <a:solidFill>
                    <a:schemeClr val="accent5">
                      <a:lumMod val="50000"/>
                    </a:schemeClr>
                  </a:solidFill>
                </a:rPr>
                <a:t>web resource</a:t>
              </a:r>
            </a:p>
          </p:txBody>
        </p:sp>
      </p:grpSp>
    </p:spTree>
    <p:extLst>
      <p:ext uri="{BB962C8B-B14F-4D97-AF65-F5344CB8AC3E}">
        <p14:creationId xmlns:p14="http://schemas.microsoft.com/office/powerpoint/2010/main" val="1067724224"/>
      </p:ext>
    </p:extLst>
  </p:cSld>
  <p:clrMapOvr>
    <a:masterClrMapping/>
  </p:clrMapOvr>
  <mc:AlternateContent xmlns:mc="http://schemas.openxmlformats.org/markup-compatibility/2006" xmlns:p14="http://schemas.microsoft.com/office/powerpoint/2010/main">
    <mc:Choice Requires="p14">
      <p:transition spd="slow" p14:dur="2000" advTm="40544"/>
    </mc:Choice>
    <mc:Fallback xmlns="">
      <p:transition spd="slow" advTm="4054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2DA00D-C86B-4E25-801F-9E53430F3428}"/>
              </a:ext>
            </a:extLst>
          </p:cNvPr>
          <p:cNvSpPr txBox="1"/>
          <p:nvPr/>
        </p:nvSpPr>
        <p:spPr>
          <a:xfrm>
            <a:off x="234892" y="1652631"/>
            <a:ext cx="4337085" cy="584775"/>
          </a:xfrm>
          <a:prstGeom prst="rect">
            <a:avLst/>
          </a:prstGeom>
          <a:noFill/>
        </p:spPr>
        <p:txBody>
          <a:bodyPr wrap="none" rtlCol="0">
            <a:spAutoFit/>
          </a:bodyPr>
          <a:lstStyle/>
          <a:p>
            <a:r>
              <a:rPr lang="en-GB" sz="3200" dirty="0">
                <a:latin typeface="+mj-lt"/>
              </a:rPr>
              <a:t>4c – Practise deliberately</a:t>
            </a:r>
          </a:p>
        </p:txBody>
      </p:sp>
      <p:grpSp>
        <p:nvGrpSpPr>
          <p:cNvPr id="3" name="Group 2">
            <a:extLst>
              <a:ext uri="{FF2B5EF4-FFF2-40B4-BE49-F238E27FC236}">
                <a16:creationId xmlns:a16="http://schemas.microsoft.com/office/drawing/2014/main" id="{8646CE80-4CFC-4956-AA63-9F386BABFA38}"/>
              </a:ext>
            </a:extLst>
          </p:cNvPr>
          <p:cNvGrpSpPr/>
          <p:nvPr/>
        </p:nvGrpSpPr>
        <p:grpSpPr>
          <a:xfrm>
            <a:off x="1079837" y="2667453"/>
            <a:ext cx="4135772" cy="2632451"/>
            <a:chOff x="234892" y="2451277"/>
            <a:chExt cx="4135772" cy="2632451"/>
          </a:xfrm>
        </p:grpSpPr>
        <p:sp>
          <p:nvSpPr>
            <p:cNvPr id="6" name="Rectangle: Rounded Corners 5">
              <a:extLst>
                <a:ext uri="{FF2B5EF4-FFF2-40B4-BE49-F238E27FC236}">
                  <a16:creationId xmlns:a16="http://schemas.microsoft.com/office/drawing/2014/main" id="{F92AE436-26A0-4253-8C78-6CD96B18A76B}"/>
                </a:ext>
              </a:extLst>
            </p:cNvPr>
            <p:cNvSpPr/>
            <p:nvPr/>
          </p:nvSpPr>
          <p:spPr>
            <a:xfrm>
              <a:off x="234892" y="2451277"/>
              <a:ext cx="4135772" cy="26324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7" name="Rectangle 6">
              <a:extLst>
                <a:ext uri="{FF2B5EF4-FFF2-40B4-BE49-F238E27FC236}">
                  <a16:creationId xmlns:a16="http://schemas.microsoft.com/office/drawing/2014/main" id="{17F94D82-2BFD-44E6-A4DE-563EBA2C6481}"/>
                </a:ext>
              </a:extLst>
            </p:cNvPr>
            <p:cNvSpPr/>
            <p:nvPr/>
          </p:nvSpPr>
          <p:spPr>
            <a:xfrm>
              <a:off x="984308" y="3111997"/>
              <a:ext cx="2908183" cy="120032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chemeClr val="bg1"/>
                  </a:solidFill>
                  <a:latin typeface="+mj-lt"/>
                </a:rPr>
                <a:t>Children can develop fluency and accuracy in key skills</a:t>
              </a:r>
            </a:p>
          </p:txBody>
        </p:sp>
        <p:sp>
          <p:nvSpPr>
            <p:cNvPr id="8" name="TextBox 8">
              <a:extLst>
                <a:ext uri="{FF2B5EF4-FFF2-40B4-BE49-F238E27FC236}">
                  <a16:creationId xmlns:a16="http://schemas.microsoft.com/office/drawing/2014/main" id="{8CC6C5E9-1BFC-4E4A-85E4-CD90E5C77F08}"/>
                </a:ext>
              </a:extLst>
            </p:cNvPr>
            <p:cNvSpPr txBox="1"/>
            <p:nvPr/>
          </p:nvSpPr>
          <p:spPr>
            <a:xfrm>
              <a:off x="351666" y="2552497"/>
              <a:ext cx="1265283"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chemeClr val="bg1"/>
                  </a:solidFill>
                  <a:latin typeface="+mj-lt"/>
                </a:rPr>
                <a:t>So that…</a:t>
              </a:r>
            </a:p>
          </p:txBody>
        </p:sp>
      </p:grpSp>
      <p:pic>
        <p:nvPicPr>
          <p:cNvPr id="4" name="Graphic 9" descr="Glasses">
            <a:extLst>
              <a:ext uri="{FF2B5EF4-FFF2-40B4-BE49-F238E27FC236}">
                <a16:creationId xmlns:a16="http://schemas.microsoft.com/office/drawing/2014/main" id="{897F3F6B-4D99-4B69-84C3-50848939E2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8066" y="2413773"/>
            <a:ext cx="914400" cy="914400"/>
          </a:xfrm>
          <a:prstGeom prst="rect">
            <a:avLst/>
          </a:prstGeom>
        </p:spPr>
      </p:pic>
      <p:sp>
        <p:nvSpPr>
          <p:cNvPr id="5" name="TextBox 10">
            <a:extLst>
              <a:ext uri="{FF2B5EF4-FFF2-40B4-BE49-F238E27FC236}">
                <a16:creationId xmlns:a16="http://schemas.microsoft.com/office/drawing/2014/main" id="{BC46A191-914F-4650-BC57-1FA9DF43E11D}"/>
              </a:ext>
            </a:extLst>
          </p:cNvPr>
          <p:cNvSpPr txBox="1"/>
          <p:nvPr/>
        </p:nvSpPr>
        <p:spPr>
          <a:xfrm>
            <a:off x="5486852" y="3251371"/>
            <a:ext cx="6519989" cy="36933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400" dirty="0">
                <a:latin typeface="+mj-lt"/>
              </a:rPr>
              <a:t>Key skills receive regular time for practice and rehearsal</a:t>
            </a:r>
          </a:p>
          <a:p>
            <a:pPr marL="342900" indent="-342900">
              <a:buFont typeface="Arial" panose="020B0604020202020204" pitchFamily="34" charset="0"/>
              <a:buChar char="•"/>
            </a:pPr>
            <a:r>
              <a:rPr lang="en-GB" sz="2400" dirty="0">
                <a:latin typeface="+mj-lt"/>
              </a:rPr>
              <a:t>Teachers aim to reduce input and enhance children’s independent practice of ideas</a:t>
            </a:r>
          </a:p>
          <a:p>
            <a:pPr marL="342900" indent="-342900">
              <a:buFont typeface="Arial" panose="020B0604020202020204" pitchFamily="34" charset="0"/>
              <a:buChar char="•"/>
            </a:pPr>
            <a:r>
              <a:rPr lang="en-GB" sz="2400" dirty="0">
                <a:latin typeface="+mj-lt"/>
              </a:rPr>
              <a:t>Children are getting chance to quickly start work independently, with good support / scaffolding</a:t>
            </a:r>
          </a:p>
          <a:p>
            <a:pPr marL="342900" indent="-342900">
              <a:buFont typeface="Arial" panose="020B0604020202020204" pitchFamily="34" charset="0"/>
              <a:buChar char="•"/>
            </a:pPr>
            <a:r>
              <a:rPr lang="en-GB" sz="2400" dirty="0">
                <a:latin typeface="+mj-lt"/>
              </a:rPr>
              <a:t>Children are expected to quickly start challenging tasks which lead to mistakes which are quickly addressed</a:t>
            </a:r>
          </a:p>
          <a:p>
            <a:endParaRPr lang="en-GB" dirty="0"/>
          </a:p>
        </p:txBody>
      </p:sp>
    </p:spTree>
    <p:extLst>
      <p:ext uri="{BB962C8B-B14F-4D97-AF65-F5344CB8AC3E}">
        <p14:creationId xmlns:p14="http://schemas.microsoft.com/office/powerpoint/2010/main" val="1139731908"/>
      </p:ext>
    </p:extLst>
  </p:cSld>
  <p:clrMapOvr>
    <a:masterClrMapping/>
  </p:clrMapOvr>
  <mc:AlternateContent xmlns:mc="http://schemas.openxmlformats.org/markup-compatibility/2006" xmlns:p14="http://schemas.microsoft.com/office/powerpoint/2010/main">
    <mc:Choice Requires="p14">
      <p:transition spd="slow" p14:dur="2000" advTm="56361"/>
    </mc:Choice>
    <mc:Fallback xmlns="">
      <p:transition spd="slow" advTm="5636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2DA00D-C86B-4E25-801F-9E53430F3428}"/>
              </a:ext>
            </a:extLst>
          </p:cNvPr>
          <p:cNvSpPr txBox="1"/>
          <p:nvPr/>
        </p:nvSpPr>
        <p:spPr>
          <a:xfrm>
            <a:off x="234892" y="1652631"/>
            <a:ext cx="4756623" cy="584775"/>
          </a:xfrm>
          <a:prstGeom prst="rect">
            <a:avLst/>
          </a:prstGeom>
          <a:noFill/>
        </p:spPr>
        <p:txBody>
          <a:bodyPr wrap="none" rtlCol="0">
            <a:spAutoFit/>
          </a:bodyPr>
          <a:lstStyle/>
          <a:p>
            <a:r>
              <a:rPr lang="en-GB" sz="3200" dirty="0">
                <a:latin typeface="+mj-lt"/>
              </a:rPr>
              <a:t>4d – Learning is interleaved</a:t>
            </a:r>
          </a:p>
        </p:txBody>
      </p:sp>
      <p:grpSp>
        <p:nvGrpSpPr>
          <p:cNvPr id="3" name="Group 2">
            <a:extLst>
              <a:ext uri="{FF2B5EF4-FFF2-40B4-BE49-F238E27FC236}">
                <a16:creationId xmlns:a16="http://schemas.microsoft.com/office/drawing/2014/main" id="{8646CE80-4CFC-4956-AA63-9F386BABFA38}"/>
              </a:ext>
            </a:extLst>
          </p:cNvPr>
          <p:cNvGrpSpPr/>
          <p:nvPr/>
        </p:nvGrpSpPr>
        <p:grpSpPr>
          <a:xfrm>
            <a:off x="855743" y="2717787"/>
            <a:ext cx="4135772" cy="2632451"/>
            <a:chOff x="234892" y="2451277"/>
            <a:chExt cx="4135772" cy="2632451"/>
          </a:xfrm>
        </p:grpSpPr>
        <p:sp>
          <p:nvSpPr>
            <p:cNvPr id="6" name="Rectangle: Rounded Corners 5">
              <a:extLst>
                <a:ext uri="{FF2B5EF4-FFF2-40B4-BE49-F238E27FC236}">
                  <a16:creationId xmlns:a16="http://schemas.microsoft.com/office/drawing/2014/main" id="{F92AE436-26A0-4253-8C78-6CD96B18A76B}"/>
                </a:ext>
              </a:extLst>
            </p:cNvPr>
            <p:cNvSpPr/>
            <p:nvPr/>
          </p:nvSpPr>
          <p:spPr>
            <a:xfrm>
              <a:off x="234892" y="2451277"/>
              <a:ext cx="4135772" cy="26324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7" name="Rectangle 6">
              <a:extLst>
                <a:ext uri="{FF2B5EF4-FFF2-40B4-BE49-F238E27FC236}">
                  <a16:creationId xmlns:a16="http://schemas.microsoft.com/office/drawing/2014/main" id="{17F94D82-2BFD-44E6-A4DE-563EBA2C6481}"/>
                </a:ext>
              </a:extLst>
            </p:cNvPr>
            <p:cNvSpPr/>
            <p:nvPr/>
          </p:nvSpPr>
          <p:spPr>
            <a:xfrm>
              <a:off x="984308" y="3111997"/>
              <a:ext cx="2908183" cy="156966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chemeClr val="bg1"/>
                  </a:solidFill>
                  <a:latin typeface="+mj-lt"/>
                </a:rPr>
                <a:t>Children revisit material in a way which promotes long term memory</a:t>
              </a:r>
            </a:p>
          </p:txBody>
        </p:sp>
        <p:sp>
          <p:nvSpPr>
            <p:cNvPr id="8" name="TextBox 8">
              <a:extLst>
                <a:ext uri="{FF2B5EF4-FFF2-40B4-BE49-F238E27FC236}">
                  <a16:creationId xmlns:a16="http://schemas.microsoft.com/office/drawing/2014/main" id="{8CC6C5E9-1BFC-4E4A-85E4-CD90E5C77F08}"/>
                </a:ext>
              </a:extLst>
            </p:cNvPr>
            <p:cNvSpPr txBox="1"/>
            <p:nvPr/>
          </p:nvSpPr>
          <p:spPr>
            <a:xfrm>
              <a:off x="351666" y="2552497"/>
              <a:ext cx="1265283"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chemeClr val="bg1"/>
                  </a:solidFill>
                  <a:latin typeface="+mj-lt"/>
                </a:rPr>
                <a:t>So that…</a:t>
              </a:r>
            </a:p>
          </p:txBody>
        </p:sp>
      </p:grpSp>
      <p:pic>
        <p:nvPicPr>
          <p:cNvPr id="4" name="Graphic 9" descr="Glasses">
            <a:extLst>
              <a:ext uri="{FF2B5EF4-FFF2-40B4-BE49-F238E27FC236}">
                <a16:creationId xmlns:a16="http://schemas.microsoft.com/office/drawing/2014/main" id="{897F3F6B-4D99-4B69-84C3-50848939E2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53972" y="2464107"/>
            <a:ext cx="914400" cy="914400"/>
          </a:xfrm>
          <a:prstGeom prst="rect">
            <a:avLst/>
          </a:prstGeom>
        </p:spPr>
      </p:pic>
      <p:sp>
        <p:nvSpPr>
          <p:cNvPr id="5" name="TextBox 10">
            <a:extLst>
              <a:ext uri="{FF2B5EF4-FFF2-40B4-BE49-F238E27FC236}">
                <a16:creationId xmlns:a16="http://schemas.microsoft.com/office/drawing/2014/main" id="{BC46A191-914F-4650-BC57-1FA9DF43E11D}"/>
              </a:ext>
            </a:extLst>
          </p:cNvPr>
          <p:cNvSpPr txBox="1"/>
          <p:nvPr/>
        </p:nvSpPr>
        <p:spPr>
          <a:xfrm>
            <a:off x="5528345" y="3301705"/>
            <a:ext cx="6504135" cy="29546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400" dirty="0">
                <a:latin typeface="+mj-lt"/>
              </a:rPr>
              <a:t>Concepts are covered alongside other concepts to promote clear linking and strategy building</a:t>
            </a:r>
          </a:p>
          <a:p>
            <a:pPr marL="342900" indent="-342900">
              <a:buFont typeface="Arial" panose="020B0604020202020204" pitchFamily="34" charset="0"/>
              <a:buChar char="•"/>
            </a:pPr>
            <a:r>
              <a:rPr lang="en-GB" sz="2400" dirty="0">
                <a:latin typeface="+mj-lt"/>
              </a:rPr>
              <a:t>Schemes of work allow for previous concepts to be seamlessly integrated into the practise of new topics</a:t>
            </a:r>
          </a:p>
          <a:p>
            <a:pPr marL="342900" indent="-342900">
              <a:buFont typeface="Arial" panose="020B0604020202020204" pitchFamily="34" charset="0"/>
              <a:buChar char="•"/>
            </a:pPr>
            <a:endParaRPr lang="en-GB" sz="2400" dirty="0">
              <a:latin typeface="+mj-lt"/>
            </a:endParaRPr>
          </a:p>
          <a:p>
            <a:pPr marL="342900" indent="-342900">
              <a:buFont typeface="Arial" panose="020B0604020202020204" pitchFamily="34" charset="0"/>
              <a:buChar char="•"/>
            </a:pPr>
            <a:endParaRPr lang="en-GB" sz="2400" dirty="0">
              <a:latin typeface="+mj-lt"/>
            </a:endParaRPr>
          </a:p>
          <a:p>
            <a:endParaRPr lang="en-GB" dirty="0"/>
          </a:p>
        </p:txBody>
      </p:sp>
      <p:grpSp>
        <p:nvGrpSpPr>
          <p:cNvPr id="9" name="Group 8">
            <a:extLst>
              <a:ext uri="{FF2B5EF4-FFF2-40B4-BE49-F238E27FC236}">
                <a16:creationId xmlns:a16="http://schemas.microsoft.com/office/drawing/2014/main" id="{1A3C0F04-1BDE-4EE2-902B-6D7C3606FDD1}"/>
              </a:ext>
            </a:extLst>
          </p:cNvPr>
          <p:cNvGrpSpPr/>
          <p:nvPr/>
        </p:nvGrpSpPr>
        <p:grpSpPr>
          <a:xfrm>
            <a:off x="10846298" y="6074412"/>
            <a:ext cx="701337" cy="572569"/>
            <a:chOff x="6690775" y="5922235"/>
            <a:chExt cx="1030218" cy="726022"/>
          </a:xfrm>
        </p:grpSpPr>
        <p:pic>
          <p:nvPicPr>
            <p:cNvPr id="10" name="Graphic 9" descr="Connections">
              <a:hlinkClick r:id="rId5"/>
              <a:extLst>
                <a:ext uri="{FF2B5EF4-FFF2-40B4-BE49-F238E27FC236}">
                  <a16:creationId xmlns:a16="http://schemas.microsoft.com/office/drawing/2014/main" id="{4DE68195-BBF2-4684-A651-0A3543DB998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33471" y="5922235"/>
              <a:ext cx="587522" cy="587523"/>
            </a:xfrm>
            <a:prstGeom prst="rect">
              <a:avLst/>
            </a:prstGeom>
          </p:spPr>
        </p:pic>
        <p:sp>
          <p:nvSpPr>
            <p:cNvPr id="11" name="TextBox 10">
              <a:extLst>
                <a:ext uri="{FF2B5EF4-FFF2-40B4-BE49-F238E27FC236}">
                  <a16:creationId xmlns:a16="http://schemas.microsoft.com/office/drawing/2014/main" id="{FF69DCD5-03EE-4904-BC1D-ECD5C344856C}"/>
                </a:ext>
              </a:extLst>
            </p:cNvPr>
            <p:cNvSpPr txBox="1"/>
            <p:nvPr/>
          </p:nvSpPr>
          <p:spPr>
            <a:xfrm>
              <a:off x="6690775" y="6371258"/>
              <a:ext cx="1030218" cy="276999"/>
            </a:xfrm>
            <a:prstGeom prst="rect">
              <a:avLst/>
            </a:prstGeom>
            <a:noFill/>
          </p:spPr>
          <p:txBody>
            <a:bodyPr wrap="none" rtlCol="0">
              <a:spAutoFit/>
            </a:bodyPr>
            <a:lstStyle/>
            <a:p>
              <a:r>
                <a:rPr lang="en-GB" sz="1200" dirty="0">
                  <a:solidFill>
                    <a:schemeClr val="accent5">
                      <a:lumMod val="50000"/>
                    </a:schemeClr>
                  </a:solidFill>
                </a:rPr>
                <a:t>web resource</a:t>
              </a:r>
            </a:p>
          </p:txBody>
        </p:sp>
      </p:grpSp>
      <p:grpSp>
        <p:nvGrpSpPr>
          <p:cNvPr id="12" name="Group 11">
            <a:extLst>
              <a:ext uri="{FF2B5EF4-FFF2-40B4-BE49-F238E27FC236}">
                <a16:creationId xmlns:a16="http://schemas.microsoft.com/office/drawing/2014/main" id="{715BC5FB-32FC-4287-9582-A3479F4715B9}"/>
              </a:ext>
            </a:extLst>
          </p:cNvPr>
          <p:cNvGrpSpPr/>
          <p:nvPr/>
        </p:nvGrpSpPr>
        <p:grpSpPr>
          <a:xfrm>
            <a:off x="9716829" y="6074412"/>
            <a:ext cx="701337" cy="572569"/>
            <a:chOff x="6690775" y="5922235"/>
            <a:chExt cx="1030218" cy="726022"/>
          </a:xfrm>
        </p:grpSpPr>
        <p:pic>
          <p:nvPicPr>
            <p:cNvPr id="13" name="Graphic 12" descr="Connections">
              <a:hlinkClick r:id="rId8"/>
              <a:extLst>
                <a:ext uri="{FF2B5EF4-FFF2-40B4-BE49-F238E27FC236}">
                  <a16:creationId xmlns:a16="http://schemas.microsoft.com/office/drawing/2014/main" id="{2EC4FCBF-9A97-4EC7-8597-6AA8C5DD47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33471" y="5922235"/>
              <a:ext cx="587522" cy="587523"/>
            </a:xfrm>
            <a:prstGeom prst="rect">
              <a:avLst/>
            </a:prstGeom>
          </p:spPr>
        </p:pic>
        <p:sp>
          <p:nvSpPr>
            <p:cNvPr id="14" name="TextBox 13">
              <a:extLst>
                <a:ext uri="{FF2B5EF4-FFF2-40B4-BE49-F238E27FC236}">
                  <a16:creationId xmlns:a16="http://schemas.microsoft.com/office/drawing/2014/main" id="{CD3BFE61-0560-48CD-A388-C5DF2B00887D}"/>
                </a:ext>
              </a:extLst>
            </p:cNvPr>
            <p:cNvSpPr txBox="1"/>
            <p:nvPr/>
          </p:nvSpPr>
          <p:spPr>
            <a:xfrm>
              <a:off x="6690775" y="6371258"/>
              <a:ext cx="1030218" cy="276999"/>
            </a:xfrm>
            <a:prstGeom prst="rect">
              <a:avLst/>
            </a:prstGeom>
            <a:noFill/>
          </p:spPr>
          <p:txBody>
            <a:bodyPr wrap="none" rtlCol="0">
              <a:spAutoFit/>
            </a:bodyPr>
            <a:lstStyle/>
            <a:p>
              <a:r>
                <a:rPr lang="en-GB" sz="1200" dirty="0">
                  <a:solidFill>
                    <a:schemeClr val="accent5">
                      <a:lumMod val="50000"/>
                    </a:schemeClr>
                  </a:solidFill>
                </a:rPr>
                <a:t>web resource</a:t>
              </a:r>
            </a:p>
          </p:txBody>
        </p:sp>
      </p:grpSp>
      <p:grpSp>
        <p:nvGrpSpPr>
          <p:cNvPr id="15" name="Group 14">
            <a:extLst>
              <a:ext uri="{FF2B5EF4-FFF2-40B4-BE49-F238E27FC236}">
                <a16:creationId xmlns:a16="http://schemas.microsoft.com/office/drawing/2014/main" id="{6A47032A-346C-4F8A-B685-A93104819F66}"/>
              </a:ext>
            </a:extLst>
          </p:cNvPr>
          <p:cNvGrpSpPr/>
          <p:nvPr/>
        </p:nvGrpSpPr>
        <p:grpSpPr>
          <a:xfrm>
            <a:off x="8587360" y="6074412"/>
            <a:ext cx="701337" cy="572569"/>
            <a:chOff x="6690775" y="5922235"/>
            <a:chExt cx="1030218" cy="726022"/>
          </a:xfrm>
        </p:grpSpPr>
        <p:pic>
          <p:nvPicPr>
            <p:cNvPr id="16" name="Graphic 15" descr="Connections">
              <a:hlinkClick r:id="rId9"/>
              <a:extLst>
                <a:ext uri="{FF2B5EF4-FFF2-40B4-BE49-F238E27FC236}">
                  <a16:creationId xmlns:a16="http://schemas.microsoft.com/office/drawing/2014/main" id="{3BBE31C7-D226-430C-B228-60B2C1335AB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33471" y="5922235"/>
              <a:ext cx="587522" cy="587523"/>
            </a:xfrm>
            <a:prstGeom prst="rect">
              <a:avLst/>
            </a:prstGeom>
          </p:spPr>
        </p:pic>
        <p:sp>
          <p:nvSpPr>
            <p:cNvPr id="17" name="TextBox 16">
              <a:extLst>
                <a:ext uri="{FF2B5EF4-FFF2-40B4-BE49-F238E27FC236}">
                  <a16:creationId xmlns:a16="http://schemas.microsoft.com/office/drawing/2014/main" id="{B85601ED-3DF6-4810-8EEF-039BECCC949F}"/>
                </a:ext>
              </a:extLst>
            </p:cNvPr>
            <p:cNvSpPr txBox="1"/>
            <p:nvPr/>
          </p:nvSpPr>
          <p:spPr>
            <a:xfrm>
              <a:off x="6690775" y="6371258"/>
              <a:ext cx="1030218" cy="276999"/>
            </a:xfrm>
            <a:prstGeom prst="rect">
              <a:avLst/>
            </a:prstGeom>
            <a:noFill/>
          </p:spPr>
          <p:txBody>
            <a:bodyPr wrap="none" rtlCol="0">
              <a:spAutoFit/>
            </a:bodyPr>
            <a:lstStyle/>
            <a:p>
              <a:r>
                <a:rPr lang="en-GB" sz="1200" dirty="0">
                  <a:solidFill>
                    <a:schemeClr val="accent5">
                      <a:lumMod val="50000"/>
                    </a:schemeClr>
                  </a:solidFill>
                </a:rPr>
                <a:t>web resource</a:t>
              </a:r>
            </a:p>
          </p:txBody>
        </p:sp>
      </p:grpSp>
      <p:grpSp>
        <p:nvGrpSpPr>
          <p:cNvPr id="18" name="Group 17">
            <a:extLst>
              <a:ext uri="{FF2B5EF4-FFF2-40B4-BE49-F238E27FC236}">
                <a16:creationId xmlns:a16="http://schemas.microsoft.com/office/drawing/2014/main" id="{D6BBB456-CC7D-4AFE-903D-08182DBB00F1}"/>
              </a:ext>
            </a:extLst>
          </p:cNvPr>
          <p:cNvGrpSpPr/>
          <p:nvPr/>
        </p:nvGrpSpPr>
        <p:grpSpPr>
          <a:xfrm>
            <a:off x="7428664" y="6074412"/>
            <a:ext cx="701337" cy="572569"/>
            <a:chOff x="6690775" y="5922235"/>
            <a:chExt cx="1030218" cy="726022"/>
          </a:xfrm>
        </p:grpSpPr>
        <p:pic>
          <p:nvPicPr>
            <p:cNvPr id="19" name="Graphic 18" descr="Connections">
              <a:hlinkClick r:id="rId10"/>
              <a:extLst>
                <a:ext uri="{FF2B5EF4-FFF2-40B4-BE49-F238E27FC236}">
                  <a16:creationId xmlns:a16="http://schemas.microsoft.com/office/drawing/2014/main" id="{EC28D24D-30DA-47F7-ACD6-CB58F67C484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33471" y="5922235"/>
              <a:ext cx="587522" cy="587523"/>
            </a:xfrm>
            <a:prstGeom prst="rect">
              <a:avLst/>
            </a:prstGeom>
          </p:spPr>
        </p:pic>
        <p:sp>
          <p:nvSpPr>
            <p:cNvPr id="20" name="TextBox 19">
              <a:extLst>
                <a:ext uri="{FF2B5EF4-FFF2-40B4-BE49-F238E27FC236}">
                  <a16:creationId xmlns:a16="http://schemas.microsoft.com/office/drawing/2014/main" id="{06228E8B-9072-4EB3-B5B8-F0A5C4C27499}"/>
                </a:ext>
              </a:extLst>
            </p:cNvPr>
            <p:cNvSpPr txBox="1"/>
            <p:nvPr/>
          </p:nvSpPr>
          <p:spPr>
            <a:xfrm>
              <a:off x="6690775" y="6371258"/>
              <a:ext cx="1030218" cy="276999"/>
            </a:xfrm>
            <a:prstGeom prst="rect">
              <a:avLst/>
            </a:prstGeom>
            <a:noFill/>
          </p:spPr>
          <p:txBody>
            <a:bodyPr wrap="none" rtlCol="0">
              <a:spAutoFit/>
            </a:bodyPr>
            <a:lstStyle/>
            <a:p>
              <a:r>
                <a:rPr lang="en-GB" sz="1200" dirty="0">
                  <a:solidFill>
                    <a:schemeClr val="accent5">
                      <a:lumMod val="50000"/>
                    </a:schemeClr>
                  </a:solidFill>
                </a:rPr>
                <a:t>web resource</a:t>
              </a:r>
            </a:p>
          </p:txBody>
        </p:sp>
      </p:grpSp>
    </p:spTree>
    <p:extLst>
      <p:ext uri="{BB962C8B-B14F-4D97-AF65-F5344CB8AC3E}">
        <p14:creationId xmlns:p14="http://schemas.microsoft.com/office/powerpoint/2010/main" val="295000024"/>
      </p:ext>
    </p:extLst>
  </p:cSld>
  <p:clrMapOvr>
    <a:masterClrMapping/>
  </p:clrMapOvr>
  <mc:AlternateContent xmlns:mc="http://schemas.openxmlformats.org/markup-compatibility/2006" xmlns:p14="http://schemas.microsoft.com/office/powerpoint/2010/main">
    <mc:Choice Requires="p14">
      <p:transition spd="slow" p14:dur="2000" advTm="62510"/>
    </mc:Choice>
    <mc:Fallback xmlns="">
      <p:transition spd="slow" advTm="6251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876</Words>
  <Application>Microsoft Office PowerPoint</Application>
  <PresentationFormat>Widescreen</PresentationFormat>
  <Paragraphs>73</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Making it stick</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it stick</dc:title>
  <dc:creator>SIO</dc:creator>
  <cp:lastModifiedBy>James Bird</cp:lastModifiedBy>
  <cp:revision>14</cp:revision>
  <cp:lastPrinted>2019-07-04T10:42:30Z</cp:lastPrinted>
  <dcterms:created xsi:type="dcterms:W3CDTF">2019-07-04T09:10:21Z</dcterms:created>
  <dcterms:modified xsi:type="dcterms:W3CDTF">2022-02-15T16:59:51Z</dcterms:modified>
</cp:coreProperties>
</file>