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61" r:id="rId3"/>
    <p:sldId id="264" r:id="rId4"/>
    <p:sldId id="263" r:id="rId5"/>
    <p:sldId id="265" r:id="rId6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905"/>
    <a:srgbClr val="E0E505"/>
    <a:srgbClr val="120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871" autoAdjust="0"/>
  </p:normalViewPr>
  <p:slideViewPr>
    <p:cSldViewPr snapToGrid="0">
      <p:cViewPr varScale="1">
        <p:scale>
          <a:sx n="80" d="100"/>
          <a:sy n="80" d="100"/>
        </p:scale>
        <p:origin x="17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061E6-0355-4636-9B97-643870947A39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3FE2E-7B81-4AEC-A4CD-C01DF8A85C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53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fifth teaching principle if adaptive teaching.</a:t>
            </a:r>
          </a:p>
          <a:p>
            <a:endParaRPr lang="en-GB" dirty="0"/>
          </a:p>
          <a:p>
            <a:r>
              <a:rPr lang="en-GB" dirty="0"/>
              <a:t>This principles assumes teaching will be designed to address the needs of all children – ensuring adequate challenge, pitching high consistently and adapting teaching as needs emerge.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3FE2E-7B81-4AEC-A4CD-C01DF8A85CD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551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 models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key elements of our instructional principles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modelling, students will struggle to understand what excellence looks like and how to try and achieve it. 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scaffolding, for difficult and challenging tasks, students may struggle to attempt the learning, in a high challenge, low support environment. 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Scaffolding and modelling allow the expert teacher, to support and stretch the novice learner.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section focused on scaffolds that we provide to support learning. Scaffolds could included step-by-step guiding of concepts, visual prompts and aids, word banks and mats or focused use of manipulatives in maths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3FE2E-7B81-4AEC-A4CD-C01DF8A85C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570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area focused on providing adequate challenge for all children in the class.</a:t>
            </a:r>
          </a:p>
          <a:p>
            <a:endParaRPr lang="en-GB" dirty="0"/>
          </a:p>
          <a:p>
            <a:r>
              <a:rPr lang="en-GB" dirty="0"/>
              <a:t>Key questions to ask when planning and also reviewing lessons are: are children feeling challenged – finding things hard – requiring support?</a:t>
            </a:r>
          </a:p>
          <a:p>
            <a:endParaRPr lang="en-GB" dirty="0"/>
          </a:p>
          <a:p>
            <a:r>
              <a:rPr lang="en-GB" dirty="0"/>
              <a:t>If some children finish tasks quickly – getting everything correct and needing further tasks – is challenge planned in correctly?</a:t>
            </a:r>
          </a:p>
          <a:p>
            <a:endParaRPr lang="en-GB" dirty="0"/>
          </a:p>
          <a:p>
            <a:r>
              <a:rPr lang="en-GB" dirty="0"/>
              <a:t>Children are really adept at knowing when they feel challenged – or when things are too easy. Do we always plan in time to understand how they feel?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3FE2E-7B81-4AEC-A4CD-C01DF8A85CD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445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the core of adaptive teaching is ensuring we know what children are learning.</a:t>
            </a:r>
          </a:p>
          <a:p>
            <a:endParaRPr lang="en-GB" dirty="0"/>
          </a:p>
          <a:p>
            <a:r>
              <a:rPr lang="en-GB" dirty="0"/>
              <a:t>Again </a:t>
            </a:r>
            <a:r>
              <a:rPr lang="en-GB" dirty="0" err="1"/>
              <a:t>AfL</a:t>
            </a:r>
            <a:r>
              <a:rPr lang="en-GB" dirty="0"/>
              <a:t> and its focus on ongoing questioning is the key to knowing where children are at with their learning – when they need more support and when they need challenging.</a:t>
            </a:r>
          </a:p>
          <a:p>
            <a:endParaRPr lang="en-GB" dirty="0"/>
          </a:p>
          <a:p>
            <a:r>
              <a:rPr lang="en-GB" dirty="0"/>
              <a:t>Our work on developing mature learning behaviours allows children to know what progress the are making – hopefully then seeking further challenge – either via tasks or responding to teacher questioning.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3FE2E-7B81-4AEC-A4CD-C01DF8A85C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495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you can imagine meeting the needs of children with SEND is part of adaptive teaching.</a:t>
            </a:r>
          </a:p>
          <a:p>
            <a:endParaRPr lang="en-GB" dirty="0"/>
          </a:p>
          <a:p>
            <a:r>
              <a:rPr lang="en-GB" dirty="0"/>
              <a:t>Meeting SEND needs is where we build in adaptations as part of being adaptive.</a:t>
            </a:r>
          </a:p>
          <a:p>
            <a:endParaRPr lang="en-GB" dirty="0"/>
          </a:p>
          <a:p>
            <a:r>
              <a:rPr lang="en-GB" dirty="0"/>
              <a:t>Are we providing a range of communication strategies – and ways of recording ideas? Do we rely only on text to access and demonstrate learning? Could we build in audio or even video recording?</a:t>
            </a:r>
          </a:p>
          <a:p>
            <a:endParaRPr lang="en-GB" dirty="0"/>
          </a:p>
          <a:p>
            <a:r>
              <a:rPr lang="en-GB" dirty="0"/>
              <a:t>Our EPA teaching and learning approaches are building in step-by-step planning approaches – breaking down components into ‘digestible’ parts.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3FE2E-7B81-4AEC-A4CD-C01DF8A85C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83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EBEE3-9398-4CBF-842F-E329A2A8B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ABBE4-8DDA-4AD8-BFD3-37F7E0504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58008-34F8-4324-B185-218AB5754767}"/>
              </a:ext>
            </a:extLst>
          </p:cNvPr>
          <p:cNvSpPr/>
          <p:nvPr userDrawn="1"/>
        </p:nvSpPr>
        <p:spPr>
          <a:xfrm>
            <a:off x="0" y="0"/>
            <a:ext cx="12192000" cy="8976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0" dirty="0">
                <a:latin typeface="Calibri" panose="020F0502020204030204" pitchFamily="34" charset="0"/>
              </a:rPr>
              <a:t>EPA Teaching Principles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6E57D-7519-412B-B66F-02567CC19022}"/>
              </a:ext>
            </a:extLst>
          </p:cNvPr>
          <p:cNvSpPr/>
          <p:nvPr userDrawn="1"/>
        </p:nvSpPr>
        <p:spPr>
          <a:xfrm>
            <a:off x="0" y="897622"/>
            <a:ext cx="12192000" cy="47397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Eynsham Partnership Academy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F2E161-342D-4AE3-81E7-26D23C36E1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5" y="105790"/>
            <a:ext cx="1041390" cy="685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DE312F-C60A-4715-ADBA-6C58B73167B7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10910570" y="897622"/>
            <a:ext cx="1038860" cy="449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82F886-BB36-4AE1-84B7-6EE3C6AFDCBD}"/>
              </a:ext>
            </a:extLst>
          </p:cNvPr>
          <p:cNvSpPr txBox="1"/>
          <p:nvPr userDrawn="1"/>
        </p:nvSpPr>
        <p:spPr>
          <a:xfrm>
            <a:off x="99752" y="6581001"/>
            <a:ext cx="545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Teaching principles framework developed by Greenshaw Learning Trust </a:t>
            </a:r>
          </a:p>
        </p:txBody>
      </p:sp>
      <p:pic>
        <p:nvPicPr>
          <p:cNvPr id="14" name="Picture 1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9D9107B8-70E2-44DD-BCEF-BEB42FCDC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2" r="-1"/>
          <a:stretch/>
        </p:blipFill>
        <p:spPr>
          <a:xfrm>
            <a:off x="4523681" y="6581001"/>
            <a:ext cx="439017" cy="2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7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B6EE-3CF7-437B-9543-8739B67F7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F62BF-ADED-4AB1-8A63-FBFEF3167A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45B5D-FC41-4E5D-ADC0-725558116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0C10A-75ED-4EAC-B05C-DF043A3AA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F20E-B52A-4313-832C-E9F96AAA76A0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C41EC-0DC9-494D-8A40-A2D00557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0FD99-6E85-437D-962B-6C156950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9053-F27C-4AB7-A1A9-1367A0D93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03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BB546-6DEE-48AF-B452-2104FA7D5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0B4AC-4FC5-4A9C-BD39-2EB54EB30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255A0-D92D-49DE-A6F4-0CC5C3BE9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F20E-B52A-4313-832C-E9F96AAA76A0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36055-60E6-427E-A05F-4773D671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2EF28-C75B-40DE-B237-24EE9C2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9053-F27C-4AB7-A1A9-1367A0D93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378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A7FBBB-EE5C-422A-B234-AC62FFF6A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09A0E-8A1D-4AC3-A6A3-2EB152DFE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F4448-B84F-4761-B742-13FCC892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F20E-B52A-4313-832C-E9F96AAA76A0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C36FC-9131-48B1-AC43-AFA09A8C8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0009E-FB47-4FC8-8ABA-F0B3407E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9053-F27C-4AB7-A1A9-1367A0D93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81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EBEE3-9398-4CBF-842F-E329A2A8B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ABBE4-8DDA-4AD8-BFD3-37F7E0504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58008-34F8-4324-B185-218AB5754767}"/>
              </a:ext>
            </a:extLst>
          </p:cNvPr>
          <p:cNvSpPr/>
          <p:nvPr userDrawn="1"/>
        </p:nvSpPr>
        <p:spPr>
          <a:xfrm>
            <a:off x="0" y="0"/>
            <a:ext cx="12192000" cy="897622"/>
          </a:xfrm>
          <a:prstGeom prst="rect">
            <a:avLst/>
          </a:prstGeom>
          <a:solidFill>
            <a:srgbClr val="1203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0" dirty="0">
                <a:latin typeface="Calibri" panose="020F0502020204030204" pitchFamily="34" charset="0"/>
              </a:rPr>
              <a:t>High expectations of learning behaviour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6E57D-7519-412B-B66F-02567CC19022}"/>
              </a:ext>
            </a:extLst>
          </p:cNvPr>
          <p:cNvSpPr/>
          <p:nvPr userDrawn="1"/>
        </p:nvSpPr>
        <p:spPr>
          <a:xfrm>
            <a:off x="0" y="897622"/>
            <a:ext cx="12192000" cy="47397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Eynsham Partnership Academy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F2E161-342D-4AE3-81E7-26D23C36E1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5" y="105790"/>
            <a:ext cx="1041390" cy="685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DE312F-C60A-4715-ADBA-6C58B73167B7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10910570" y="897622"/>
            <a:ext cx="1038860" cy="449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82F886-BB36-4AE1-84B7-6EE3C6AFDCBD}"/>
              </a:ext>
            </a:extLst>
          </p:cNvPr>
          <p:cNvSpPr txBox="1"/>
          <p:nvPr userDrawn="1"/>
        </p:nvSpPr>
        <p:spPr>
          <a:xfrm>
            <a:off x="99752" y="6581001"/>
            <a:ext cx="5453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Teaching principles framework developed by Greenshaw Learning Trust </a:t>
            </a:r>
          </a:p>
        </p:txBody>
      </p:sp>
      <p:pic>
        <p:nvPicPr>
          <p:cNvPr id="14" name="Picture 1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9D9107B8-70E2-44DD-BCEF-BEB42FCDC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2" r="-1"/>
          <a:stretch/>
        </p:blipFill>
        <p:spPr>
          <a:xfrm>
            <a:off x="4523681" y="6581001"/>
            <a:ext cx="439017" cy="2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3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9B4D-510B-4E2B-99F8-EDA97FEA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50E2D-C9F9-439C-B7C8-9914DCBDB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B6998-6E1D-484E-A813-6CA5BADA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F20E-B52A-4313-832C-E9F96AAA76A0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699BF-ACD2-4EE1-863A-2AFCD79B3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7FE42-A079-40CA-9E42-BC7AC6D59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9053-F27C-4AB7-A1A9-1367A0D93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50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D671A-218B-459B-8FA3-04F65E36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A915B-3D3E-42FF-A90D-4901D8898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0B192-BF10-4DE9-9BCA-6BCEA78EB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F20E-B52A-4313-832C-E9F96AAA76A0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338B1-B947-4EBE-9843-CBC78C33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6CF15-568A-4B8C-8E00-7B56A2F1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9053-F27C-4AB7-A1A9-1367A0D93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27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C6AE-855C-4CA9-BDE2-9D15CAEE7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E5FBF-E913-4A5A-BA29-1FEF2B45F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07A81-C2C6-4273-96D0-1BF34FE02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C256D-C1E9-4EAE-8A1A-B84E9588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F20E-B52A-4313-832C-E9F96AAA76A0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66C91-0F24-45DE-B6EA-FAB4DF36E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6DE45-B492-4078-A49E-54105E2E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9053-F27C-4AB7-A1A9-1367A0D93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18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0227E-2B63-43E2-A05F-DF2F049BB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AA741-6414-4C3E-9694-11194EAD9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07038-C7A4-432C-8DA6-F1B9723AF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18BE8F-746C-4DE0-971E-AF5105301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CB1614-9EC0-4B28-A95F-52C6F113F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0F0C16-0CAA-4720-B9E2-491255A3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F20E-B52A-4313-832C-E9F96AAA76A0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0502F-D53D-478C-ACFF-C4129BC31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CDE031-A737-433E-B32A-975F760D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9053-F27C-4AB7-A1A9-1367A0D93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061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617A2-F49E-4075-B76E-DFFECFCB6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98A260-4BD1-4939-8272-B343FFD46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F20E-B52A-4313-832C-E9F96AAA76A0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030FB-3E15-4B36-803A-7960683A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5A2D1-FCDA-42B9-8436-F002B7D4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9053-F27C-4AB7-A1A9-1367A0D93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86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0BB1F-6941-46A5-8F5E-7F04988F5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F20E-B52A-4313-832C-E9F96AAA76A0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6BE2DD-CCAF-4C38-BCF4-1A526D52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4B8DF-09D3-4C99-AF9B-8CB81DB7A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9053-F27C-4AB7-A1A9-1367A0D93A3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Graphic 8" descr="Head with gears">
            <a:extLst>
              <a:ext uri="{FF2B5EF4-FFF2-40B4-BE49-F238E27FC236}">
                <a16:creationId xmlns:a16="http://schemas.microsoft.com/office/drawing/2014/main" id="{60495C22-6B68-4F6C-8C69-B6ADC9D07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2955" y="61278"/>
            <a:ext cx="1489045" cy="14890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40B8A68-581A-428E-82D7-8DD8C3598843}"/>
              </a:ext>
            </a:extLst>
          </p:cNvPr>
          <p:cNvGrpSpPr/>
          <p:nvPr userDrawn="1"/>
        </p:nvGrpSpPr>
        <p:grpSpPr>
          <a:xfrm>
            <a:off x="151249" y="113866"/>
            <a:ext cx="2042338" cy="599198"/>
            <a:chOff x="151250" y="113865"/>
            <a:chExt cx="2507974" cy="6858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49459A-C9D6-4F14-B640-EC8574829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50" y="113867"/>
              <a:ext cx="1041390" cy="685881"/>
            </a:xfrm>
            <a:prstGeom prst="rect">
              <a:avLst/>
            </a:prstGeom>
          </p:spPr>
        </p:pic>
        <p:pic>
          <p:nvPicPr>
            <p:cNvPr id="14" name="Picture 13" descr="A screenshot of a person&#10;&#10;Description generated with very high confidence">
              <a:extLst>
                <a:ext uri="{FF2B5EF4-FFF2-40B4-BE49-F238E27FC236}">
                  <a16:creationId xmlns:a16="http://schemas.microsoft.com/office/drawing/2014/main" id="{DD9867BE-6919-4201-820B-50320CDCC26D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6" t="5898" r="66895" b="81770"/>
            <a:stretch/>
          </p:blipFill>
          <p:spPr bwMode="auto">
            <a:xfrm>
              <a:off x="1192640" y="113865"/>
              <a:ext cx="1466584" cy="68588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7F5CA66-D40C-4D86-BCC9-6F2FD9323A68}"/>
              </a:ext>
            </a:extLst>
          </p:cNvPr>
          <p:cNvSpPr txBox="1"/>
          <p:nvPr userDrawn="1"/>
        </p:nvSpPr>
        <p:spPr>
          <a:xfrm>
            <a:off x="41795" y="6457890"/>
            <a:ext cx="3346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Principle 5 – Adaptive teaching</a:t>
            </a:r>
          </a:p>
        </p:txBody>
      </p:sp>
    </p:spTree>
    <p:extLst>
      <p:ext uri="{BB962C8B-B14F-4D97-AF65-F5344CB8AC3E}">
        <p14:creationId xmlns:p14="http://schemas.microsoft.com/office/powerpoint/2010/main" val="295457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7ABB-3E74-48E6-93DE-FD5D90FC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E5BB6-6B4F-4464-9A7F-0BBCEF61B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083F1-B790-4670-BB4E-3C3E47FCA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10C20-E86D-4653-B276-7CA88B3A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6F20E-B52A-4313-832C-E9F96AAA76A0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F999E-3770-462D-8915-DAC1A61E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92294-DCC7-4AC8-8597-05F523FD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69053-F27C-4AB7-A1A9-1367A0D93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99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DE3C5-E8FA-41B2-B4EF-76AD526D3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63276-A4A5-4ABC-8460-A2EFA6A17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1EC33-36A9-4200-AAB6-2596BC4E6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6F20E-B52A-4313-832C-E9F96AAA76A0}" type="datetimeFigureOut">
              <a:rPr lang="en-GB" smtClean="0"/>
              <a:t>21/03/2022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F75C7-67BB-48F9-BB24-1AE076698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226D1-574C-4C36-90B9-3CB25A88F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69053-F27C-4AB7-A1A9-1367A0D93A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6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hyperlink" Target="http://www.learningscientists.org/blog/2016/9/1-1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4D6B6A-04DF-4B29-A68D-A4BEDD3E4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84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en-GB" sz="4400" dirty="0">
                <a:solidFill>
                  <a:srgbClr val="000000"/>
                </a:solidFill>
              </a:rPr>
              <a:t>Adaptive teaching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25AB1-9438-44A7-B770-F75046140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788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n-GB" sz="1800">
                <a:solidFill>
                  <a:srgbClr val="000000"/>
                </a:solidFill>
              </a:rPr>
              <a:t>Principle 5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6A79B1-7C35-4AA7-A9B5-8B8F962526D8}"/>
              </a:ext>
            </a:extLst>
          </p:cNvPr>
          <p:cNvGrpSpPr/>
          <p:nvPr/>
        </p:nvGrpSpPr>
        <p:grpSpPr>
          <a:xfrm>
            <a:off x="151249" y="122255"/>
            <a:ext cx="2063445" cy="599198"/>
            <a:chOff x="151250" y="113865"/>
            <a:chExt cx="2507974" cy="6858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D419F0-08AE-4287-969F-F1AE2BB66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50" y="113867"/>
              <a:ext cx="1041390" cy="685881"/>
            </a:xfrm>
            <a:prstGeom prst="rect">
              <a:avLst/>
            </a:prstGeom>
          </p:spPr>
        </p:pic>
        <p:pic>
          <p:nvPicPr>
            <p:cNvPr id="11" name="Picture 10" descr="A screenshot of a person&#10;&#10;Description generated with very high confidence">
              <a:extLst>
                <a:ext uri="{FF2B5EF4-FFF2-40B4-BE49-F238E27FC236}">
                  <a16:creationId xmlns:a16="http://schemas.microsoft.com/office/drawing/2014/main" id="{2244F1BE-268B-47F9-9A5C-7A69B211CF6A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6" t="5898" r="66895" b="81770"/>
            <a:stretch/>
          </p:blipFill>
          <p:spPr bwMode="auto">
            <a:xfrm>
              <a:off x="1192640" y="113865"/>
              <a:ext cx="1466584" cy="68588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5" name="Graphic 4" descr="Head with gears">
            <a:extLst>
              <a:ext uri="{FF2B5EF4-FFF2-40B4-BE49-F238E27FC236}">
                <a16:creationId xmlns:a16="http://schemas.microsoft.com/office/drawing/2014/main" id="{1C1173C6-B8D8-41B3-836A-C3224161CB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76469" y="1939955"/>
            <a:ext cx="3363560" cy="3363560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D87C2B5B-F696-4BE4-A685-77D059DEF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3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0"/>
    </mc:Choice>
    <mc:Fallback>
      <p:transition spd="slow" advTm="1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DA00D-C86B-4E25-801F-9E53430F3428}"/>
              </a:ext>
            </a:extLst>
          </p:cNvPr>
          <p:cNvSpPr txBox="1"/>
          <p:nvPr/>
        </p:nvSpPr>
        <p:spPr>
          <a:xfrm>
            <a:off x="234892" y="1652631"/>
            <a:ext cx="8463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j-lt"/>
              </a:rPr>
              <a:t>5a – Support and scaffold in lesson for all children</a:t>
            </a:r>
            <a:endParaRPr lang="en-GB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37A461-28BE-405F-A59B-A05CC85CF97A}"/>
              </a:ext>
            </a:extLst>
          </p:cNvPr>
          <p:cNvGrpSpPr/>
          <p:nvPr/>
        </p:nvGrpSpPr>
        <p:grpSpPr>
          <a:xfrm>
            <a:off x="447763" y="2687909"/>
            <a:ext cx="4135772" cy="2632451"/>
            <a:chOff x="234892" y="2451277"/>
            <a:chExt cx="4135772" cy="263245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107FA1D-3D0B-4C90-865A-B6DD0AB0FAD3}"/>
                </a:ext>
              </a:extLst>
            </p:cNvPr>
            <p:cNvSpPr/>
            <p:nvPr/>
          </p:nvSpPr>
          <p:spPr>
            <a:xfrm>
              <a:off x="234892" y="2451277"/>
              <a:ext cx="4135772" cy="26324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9EC740-0688-409A-A414-7014695B08A4}"/>
                </a:ext>
              </a:extLst>
            </p:cNvPr>
            <p:cNvSpPr/>
            <p:nvPr/>
          </p:nvSpPr>
          <p:spPr>
            <a:xfrm>
              <a:off x="984308" y="3111997"/>
              <a:ext cx="29081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Children are able to access the learning they are doing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BEC3A7-6461-48FA-8976-1CE222843877}"/>
                </a:ext>
              </a:extLst>
            </p:cNvPr>
            <p:cNvSpPr txBox="1"/>
            <p:nvPr/>
          </p:nvSpPr>
          <p:spPr>
            <a:xfrm>
              <a:off x="351666" y="2552497"/>
              <a:ext cx="1265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So that…</a:t>
              </a:r>
            </a:p>
          </p:txBody>
        </p:sp>
      </p:grpSp>
      <p:pic>
        <p:nvPicPr>
          <p:cNvPr id="10" name="Graphic 9" descr="Glasses">
            <a:extLst>
              <a:ext uri="{FF2B5EF4-FFF2-40B4-BE49-F238E27FC236}">
                <a16:creationId xmlns:a16="http://schemas.microsoft.com/office/drawing/2014/main" id="{92B0DE64-3720-49C7-B1B0-4AAAF4565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5992" y="2215671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E78605-B3E7-4323-AEB4-3C731FEABF7B}"/>
              </a:ext>
            </a:extLst>
          </p:cNvPr>
          <p:cNvSpPr txBox="1"/>
          <p:nvPr/>
        </p:nvSpPr>
        <p:spPr>
          <a:xfrm>
            <a:off x="4700309" y="3012549"/>
            <a:ext cx="741339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Teacher input (whole class, group, individually) is used whenever necessary to ‘unlock’ learning and address misconceptions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Modelling is used to ensure children know how to succeed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A range of strategies are used to present information and model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+mj-lt"/>
              </a:rPr>
              <a:t>Children have easy independent access to resources which support learning (word banks, vocab mats, manipulatives)</a:t>
            </a:r>
          </a:p>
          <a:p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D0C278-32ED-46CD-A063-5D84966694D3}"/>
              </a:ext>
            </a:extLst>
          </p:cNvPr>
          <p:cNvGrpSpPr/>
          <p:nvPr/>
        </p:nvGrpSpPr>
        <p:grpSpPr>
          <a:xfrm>
            <a:off x="10902007" y="5963155"/>
            <a:ext cx="701337" cy="572569"/>
            <a:chOff x="6690775" y="5922235"/>
            <a:chExt cx="1030218" cy="726022"/>
          </a:xfrm>
        </p:grpSpPr>
        <p:pic>
          <p:nvPicPr>
            <p:cNvPr id="13" name="Graphic 12" descr="Connections">
              <a:hlinkClick r:id="rId7"/>
              <a:extLst>
                <a:ext uri="{FF2B5EF4-FFF2-40B4-BE49-F238E27FC236}">
                  <a16:creationId xmlns:a16="http://schemas.microsoft.com/office/drawing/2014/main" id="{EC5A7A40-73AA-4EBA-A50A-E9364B4EA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33471" y="5922235"/>
              <a:ext cx="587522" cy="58752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98AEF2-F12D-4CEE-898E-FC1B7D22F414}"/>
                </a:ext>
              </a:extLst>
            </p:cNvPr>
            <p:cNvSpPr txBox="1"/>
            <p:nvPr/>
          </p:nvSpPr>
          <p:spPr>
            <a:xfrm>
              <a:off x="6690775" y="6371258"/>
              <a:ext cx="1030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</a:rPr>
                <a:t>web resource</a:t>
              </a:r>
            </a:p>
          </p:txBody>
        </p:sp>
      </p:grp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C7559E43-9DC5-4E6E-9C8D-8E44CA887B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2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42"/>
    </mc:Choice>
    <mc:Fallback>
      <p:transition spd="slow" advTm="4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DA00D-C86B-4E25-801F-9E53430F3428}"/>
              </a:ext>
            </a:extLst>
          </p:cNvPr>
          <p:cNvSpPr txBox="1"/>
          <p:nvPr/>
        </p:nvSpPr>
        <p:spPr>
          <a:xfrm>
            <a:off x="234892" y="1652631"/>
            <a:ext cx="4798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j-lt"/>
              </a:rPr>
              <a:t>5b – Pitch high every lesson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BBFF4C-9177-43DC-A234-FA2107F1E90F}"/>
              </a:ext>
            </a:extLst>
          </p:cNvPr>
          <p:cNvGrpSpPr/>
          <p:nvPr/>
        </p:nvGrpSpPr>
        <p:grpSpPr>
          <a:xfrm>
            <a:off x="447763" y="2687909"/>
            <a:ext cx="4135772" cy="2632451"/>
            <a:chOff x="234892" y="2451277"/>
            <a:chExt cx="4135772" cy="263245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07F0D03-FAC3-4CC7-90F9-BEDC8CA0A622}"/>
                </a:ext>
              </a:extLst>
            </p:cNvPr>
            <p:cNvSpPr/>
            <p:nvPr/>
          </p:nvSpPr>
          <p:spPr>
            <a:xfrm>
              <a:off x="234892" y="2451277"/>
              <a:ext cx="4135772" cy="26324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CDFBC2-F263-4879-B7DE-9ED5C4FCCCE0}"/>
                </a:ext>
              </a:extLst>
            </p:cNvPr>
            <p:cNvSpPr/>
            <p:nvPr/>
          </p:nvSpPr>
          <p:spPr>
            <a:xfrm>
              <a:off x="984308" y="3111997"/>
              <a:ext cx="29081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Children are challenged to exceed expectation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D1364A9-0A07-43CB-B3FC-62D63F1BD6FC}"/>
                </a:ext>
              </a:extLst>
            </p:cNvPr>
            <p:cNvSpPr txBox="1"/>
            <p:nvPr/>
          </p:nvSpPr>
          <p:spPr>
            <a:xfrm>
              <a:off x="351666" y="2552497"/>
              <a:ext cx="1265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So that…</a:t>
              </a:r>
            </a:p>
          </p:txBody>
        </p:sp>
      </p:grpSp>
      <p:pic>
        <p:nvPicPr>
          <p:cNvPr id="10" name="Graphic 9" descr="Glasses">
            <a:extLst>
              <a:ext uri="{FF2B5EF4-FFF2-40B4-BE49-F238E27FC236}">
                <a16:creationId xmlns:a16="http://schemas.microsoft.com/office/drawing/2014/main" id="{905590C6-F545-4A0C-94DC-7DDD2C8FD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5992" y="2434229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2FC5EA-1AF0-4633-80ED-80FBF45E086D}"/>
              </a:ext>
            </a:extLst>
          </p:cNvPr>
          <p:cNvSpPr txBox="1"/>
          <p:nvPr/>
        </p:nvSpPr>
        <p:spPr>
          <a:xfrm>
            <a:off x="5561567" y="3271827"/>
            <a:ext cx="63342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All children are working on tasks which challenge their learning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Children are able discuss how their learning is being challenged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All children are able to know ‘what’s next’ and can seek out further challenge</a:t>
            </a:r>
          </a:p>
          <a:p>
            <a:endParaRPr lang="en-GB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906AA7CD-6A72-4F1B-B89E-65ADE1BAB6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2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73"/>
    </mc:Choice>
    <mc:Fallback>
      <p:transition spd="slow" advTm="3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DA00D-C86B-4E25-801F-9E53430F3428}"/>
              </a:ext>
            </a:extLst>
          </p:cNvPr>
          <p:cNvSpPr txBox="1"/>
          <p:nvPr/>
        </p:nvSpPr>
        <p:spPr>
          <a:xfrm>
            <a:off x="234892" y="1652631"/>
            <a:ext cx="6546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j-lt"/>
              </a:rPr>
              <a:t>5c – Adapts teaching as needs emerge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69ABF5-50C2-4E62-ACD7-5A99FF08E3AE}"/>
              </a:ext>
            </a:extLst>
          </p:cNvPr>
          <p:cNvGrpSpPr/>
          <p:nvPr/>
        </p:nvGrpSpPr>
        <p:grpSpPr>
          <a:xfrm>
            <a:off x="447763" y="2687909"/>
            <a:ext cx="4135772" cy="2632451"/>
            <a:chOff x="234892" y="2451277"/>
            <a:chExt cx="4135772" cy="263245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16BDD83-FCBE-4D31-8377-BA3D3A41F87C}"/>
                </a:ext>
              </a:extLst>
            </p:cNvPr>
            <p:cNvSpPr/>
            <p:nvPr/>
          </p:nvSpPr>
          <p:spPr>
            <a:xfrm>
              <a:off x="234892" y="2451277"/>
              <a:ext cx="4135772" cy="26324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74E152-A05A-4475-B1BF-B592C77282D5}"/>
                </a:ext>
              </a:extLst>
            </p:cNvPr>
            <p:cNvSpPr/>
            <p:nvPr/>
          </p:nvSpPr>
          <p:spPr>
            <a:xfrm>
              <a:off x="984308" y="3111997"/>
              <a:ext cx="290818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All children make exceptional progress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435200-E632-4A5D-8414-F9F192724265}"/>
                </a:ext>
              </a:extLst>
            </p:cNvPr>
            <p:cNvSpPr txBox="1"/>
            <p:nvPr/>
          </p:nvSpPr>
          <p:spPr>
            <a:xfrm>
              <a:off x="351666" y="2552497"/>
              <a:ext cx="1265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So that…</a:t>
              </a:r>
            </a:p>
          </p:txBody>
        </p:sp>
      </p:grpSp>
      <p:pic>
        <p:nvPicPr>
          <p:cNvPr id="10" name="Graphic 9" descr="Glasses">
            <a:extLst>
              <a:ext uri="{FF2B5EF4-FFF2-40B4-BE49-F238E27FC236}">
                <a16:creationId xmlns:a16="http://schemas.microsoft.com/office/drawing/2014/main" id="{233C9762-CD50-4067-B8E9-DB3636361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5992" y="2434229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CBB0A0-D245-4424-9D53-4DFB7F3DEFF0}"/>
              </a:ext>
            </a:extLst>
          </p:cNvPr>
          <p:cNvSpPr txBox="1"/>
          <p:nvPr/>
        </p:nvSpPr>
        <p:spPr>
          <a:xfrm>
            <a:off x="4854778" y="3271827"/>
            <a:ext cx="725892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Teachers are reacting and redirecting using ongoing information about learning progress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Children are aware of what progress they are making - and independently seeking challenge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Direct teaching, modelling and scaffolding is used whenever necessary to move forward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Plenary is constantly used to assess and direct progress </a:t>
            </a:r>
          </a:p>
          <a:p>
            <a:endParaRPr lang="en-GB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B558854-9B30-4EB4-806C-1BF376263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3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99"/>
    </mc:Choice>
    <mc:Fallback>
      <p:transition spd="slow" advTm="2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2DA00D-C86B-4E25-801F-9E53430F3428}"/>
              </a:ext>
            </a:extLst>
          </p:cNvPr>
          <p:cNvSpPr txBox="1"/>
          <p:nvPr/>
        </p:nvSpPr>
        <p:spPr>
          <a:xfrm>
            <a:off x="234892" y="1652631"/>
            <a:ext cx="11832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j-lt"/>
              </a:rPr>
              <a:t>5d – </a:t>
            </a:r>
            <a:r>
              <a:rPr lang="en-GB" sz="3000" dirty="0">
                <a:latin typeface="+mj-lt"/>
              </a:rPr>
              <a:t>Develop understanding of Special Educational Needs in the classroom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3BF1D5-714D-4C33-8515-AC440A031AB3}"/>
              </a:ext>
            </a:extLst>
          </p:cNvPr>
          <p:cNvGrpSpPr/>
          <p:nvPr/>
        </p:nvGrpSpPr>
        <p:grpSpPr>
          <a:xfrm>
            <a:off x="447763" y="2687909"/>
            <a:ext cx="4135772" cy="2632451"/>
            <a:chOff x="234892" y="2451277"/>
            <a:chExt cx="4135772" cy="263245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3437788-E541-4A67-B1F5-0834BB46D1C8}"/>
                </a:ext>
              </a:extLst>
            </p:cNvPr>
            <p:cNvSpPr/>
            <p:nvPr/>
          </p:nvSpPr>
          <p:spPr>
            <a:xfrm>
              <a:off x="234892" y="2451277"/>
              <a:ext cx="4135772" cy="263245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97E538-0AAD-4148-8775-F1E8BAC63CE2}"/>
                </a:ext>
              </a:extLst>
            </p:cNvPr>
            <p:cNvSpPr/>
            <p:nvPr/>
          </p:nvSpPr>
          <p:spPr>
            <a:xfrm>
              <a:off x="984308" y="3111997"/>
              <a:ext cx="29081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All children with SEND make exceptional progress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38E41C-98E9-4560-A269-E2957A01E7FC}"/>
                </a:ext>
              </a:extLst>
            </p:cNvPr>
            <p:cNvSpPr txBox="1"/>
            <p:nvPr/>
          </p:nvSpPr>
          <p:spPr>
            <a:xfrm>
              <a:off x="351666" y="2552497"/>
              <a:ext cx="1265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So that…</a:t>
              </a:r>
            </a:p>
          </p:txBody>
        </p:sp>
      </p:grpSp>
      <p:pic>
        <p:nvPicPr>
          <p:cNvPr id="10" name="Graphic 9" descr="Glasses">
            <a:extLst>
              <a:ext uri="{FF2B5EF4-FFF2-40B4-BE49-F238E27FC236}">
                <a16:creationId xmlns:a16="http://schemas.microsoft.com/office/drawing/2014/main" id="{9B949C5A-76E3-4095-9421-8FC547D5A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5992" y="2434229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3B3E11-77F3-4A8B-905E-60680EB5DE26}"/>
              </a:ext>
            </a:extLst>
          </p:cNvPr>
          <p:cNvSpPr txBox="1"/>
          <p:nvPr/>
        </p:nvSpPr>
        <p:spPr>
          <a:xfrm>
            <a:off x="5045993" y="3271827"/>
            <a:ext cx="702117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Teachers take account of prior needs and learning and provide appropriate challenge and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Learning is broken down into the necessary components which allow progress appropriate to all children’s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A diverse range of communication strategies are used to support and scaffold learning</a:t>
            </a:r>
          </a:p>
          <a:p>
            <a:endParaRPr lang="en-GB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1416FCE-FC3B-405B-8DC6-C8F617B91F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82"/>
    </mc:Choice>
    <mc:Fallback>
      <p:transition spd="slow" advTm="36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685</Words>
  <Application>Microsoft Office PowerPoint</Application>
  <PresentationFormat>Widescreen</PresentationFormat>
  <Paragraphs>65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Adaptive teaching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Adaptive teaching</dc:title>
  <dc:creator>SIO</dc:creator>
  <cp:lastModifiedBy>James Bird</cp:lastModifiedBy>
  <cp:revision>11</cp:revision>
  <dcterms:created xsi:type="dcterms:W3CDTF">2019-07-04T09:50:55Z</dcterms:created>
  <dcterms:modified xsi:type="dcterms:W3CDTF">2022-03-21T16:50:42Z</dcterms:modified>
</cp:coreProperties>
</file>