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7" r:id="rId2"/>
    <p:sldId id="261" r:id="rId3"/>
    <p:sldId id="264" r:id="rId4"/>
    <p:sldId id="263" r:id="rId5"/>
    <p:sldId id="265" r:id="rId6"/>
  </p:sldIdLst>
  <p:sldSz cx="12192000" cy="6858000"/>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D905"/>
    <a:srgbClr val="E0E505"/>
    <a:srgbClr val="1203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85229" autoAdjust="0"/>
  </p:normalViewPr>
  <p:slideViewPr>
    <p:cSldViewPr snapToGrid="0">
      <p:cViewPr varScale="1">
        <p:scale>
          <a:sx n="97" d="100"/>
          <a:sy n="97" d="100"/>
        </p:scale>
        <p:origin x="106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125" cy="3413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2925" y="0"/>
            <a:ext cx="4302125" cy="341313"/>
          </a:xfrm>
          <a:prstGeom prst="rect">
            <a:avLst/>
          </a:prstGeom>
        </p:spPr>
        <p:txBody>
          <a:bodyPr vert="horz" lIns="91440" tIns="45720" rIns="91440" bIns="45720" rtlCol="0"/>
          <a:lstStyle>
            <a:lvl1pPr algn="r">
              <a:defRPr sz="1200"/>
            </a:lvl1pPr>
          </a:lstStyle>
          <a:p>
            <a:fld id="{B6F75C6A-B695-4FDB-B6B4-C40C7362ED13}" type="datetimeFigureOut">
              <a:rPr lang="en-GB" smtClean="0"/>
              <a:t>24/03/2022</a:t>
            </a:fld>
            <a:endParaRPr lang="en-GB"/>
          </a:p>
        </p:txBody>
      </p:sp>
      <p:sp>
        <p:nvSpPr>
          <p:cNvPr id="4" name="Slide Image Placeholder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188" y="3271838"/>
            <a:ext cx="7942262" cy="26765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2925" y="6456363"/>
            <a:ext cx="4302125" cy="341312"/>
          </a:xfrm>
          <a:prstGeom prst="rect">
            <a:avLst/>
          </a:prstGeom>
        </p:spPr>
        <p:txBody>
          <a:bodyPr vert="horz" lIns="91440" tIns="45720" rIns="91440" bIns="45720" rtlCol="0" anchor="b"/>
          <a:lstStyle>
            <a:lvl1pPr algn="r">
              <a:defRPr sz="1200"/>
            </a:lvl1pPr>
          </a:lstStyle>
          <a:p>
            <a:fld id="{441072EB-5899-4DCA-9AC1-7390CA5A4FE3}" type="slidenum">
              <a:rPr lang="en-GB" smtClean="0"/>
              <a:t>‹#›</a:t>
            </a:fld>
            <a:endParaRPr lang="en-GB"/>
          </a:p>
        </p:txBody>
      </p:sp>
    </p:spTree>
    <p:extLst>
      <p:ext uri="{BB962C8B-B14F-4D97-AF65-F5344CB8AC3E}">
        <p14:creationId xmlns:p14="http://schemas.microsoft.com/office/powerpoint/2010/main" val="2888599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final teaching principle is effective feedback – a vital area of our teaching approach allowing a quick response and potential redirection for children as they learn.</a:t>
            </a:r>
          </a:p>
        </p:txBody>
      </p:sp>
      <p:sp>
        <p:nvSpPr>
          <p:cNvPr id="4" name="Slide Number Placeholder 3"/>
          <p:cNvSpPr>
            <a:spLocks noGrp="1"/>
          </p:cNvSpPr>
          <p:nvPr>
            <p:ph type="sldNum" sz="quarter" idx="5"/>
          </p:nvPr>
        </p:nvSpPr>
        <p:spPr/>
        <p:txBody>
          <a:bodyPr/>
          <a:lstStyle/>
          <a:p>
            <a:fld id="{441072EB-5899-4DCA-9AC1-7390CA5A4FE3}" type="slidenum">
              <a:rPr lang="en-GB" smtClean="0"/>
              <a:t>1</a:t>
            </a:fld>
            <a:endParaRPr lang="en-GB"/>
          </a:p>
        </p:txBody>
      </p:sp>
    </p:spTree>
    <p:extLst>
      <p:ext uri="{BB962C8B-B14F-4D97-AF65-F5344CB8AC3E}">
        <p14:creationId xmlns:p14="http://schemas.microsoft.com/office/powerpoint/2010/main" val="3873910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Timely feedback is assumed where we are quickly checking and redirecting learning during lessons. This helps us to quickly assess what has been learned, whether something is too easy or too challenging and then responding to this with additional modelling or scaffolding – and indeed additional challenges.</a:t>
            </a:r>
          </a:p>
          <a:p>
            <a:endParaRPr lang="en-GB" dirty="0"/>
          </a:p>
          <a:p>
            <a:r>
              <a:rPr lang="en-GB" dirty="0"/>
              <a:t>Feedback within lessons is often verbal with some written directions and modelling in books if necessary. As you can imagine questioning – either to the class, to groups or to individuals is a key way of checking understanding and learning.</a:t>
            </a:r>
          </a:p>
        </p:txBody>
      </p:sp>
      <p:sp>
        <p:nvSpPr>
          <p:cNvPr id="4" name="Slide Number Placeholder 3"/>
          <p:cNvSpPr>
            <a:spLocks noGrp="1"/>
          </p:cNvSpPr>
          <p:nvPr>
            <p:ph type="sldNum" sz="quarter" idx="5"/>
          </p:nvPr>
        </p:nvSpPr>
        <p:spPr/>
        <p:txBody>
          <a:bodyPr/>
          <a:lstStyle/>
          <a:p>
            <a:fld id="{441072EB-5899-4DCA-9AC1-7390CA5A4FE3}" type="slidenum">
              <a:rPr lang="en-GB" smtClean="0"/>
              <a:t>2</a:t>
            </a:fld>
            <a:endParaRPr lang="en-GB"/>
          </a:p>
        </p:txBody>
      </p:sp>
    </p:spTree>
    <p:extLst>
      <p:ext uri="{BB962C8B-B14F-4D97-AF65-F5344CB8AC3E}">
        <p14:creationId xmlns:p14="http://schemas.microsoft.com/office/powerpoint/2010/main" val="3465579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interesting to reflect on how we use the terms formative assessment and plenary. Plenary can be sometimes thought of being solely for the end of a lesson – however really it is an opportunity to check learning intentions at any point.</a:t>
            </a:r>
          </a:p>
          <a:p>
            <a:endParaRPr lang="en-GB" dirty="0"/>
          </a:p>
          <a:p>
            <a:r>
              <a:rPr lang="en-GB" dirty="0"/>
              <a:t>Formative assessment is the ongoing checking of learning – sometimes planned into a session – so that we know what has been learned – what needs to be re-taught and to extend challenge where necessary.</a:t>
            </a:r>
          </a:p>
          <a:p>
            <a:endParaRPr lang="en-GB" dirty="0"/>
          </a:p>
          <a:p>
            <a:r>
              <a:rPr lang="en-GB" dirty="0"/>
              <a:t>Again high-quality questioning is key – and should be planned for. Personally I find it hard to think of high quality higher order question to ask during my teaching – I always have these prepared (and ensure that they are related to the learning intentions or objectives for the lesson)</a:t>
            </a:r>
          </a:p>
        </p:txBody>
      </p:sp>
      <p:sp>
        <p:nvSpPr>
          <p:cNvPr id="4" name="Slide Number Placeholder 3"/>
          <p:cNvSpPr>
            <a:spLocks noGrp="1"/>
          </p:cNvSpPr>
          <p:nvPr>
            <p:ph type="sldNum" sz="quarter" idx="5"/>
          </p:nvPr>
        </p:nvSpPr>
        <p:spPr/>
        <p:txBody>
          <a:bodyPr/>
          <a:lstStyle/>
          <a:p>
            <a:fld id="{441072EB-5899-4DCA-9AC1-7390CA5A4FE3}" type="slidenum">
              <a:rPr lang="en-GB" smtClean="0"/>
              <a:t>3</a:t>
            </a:fld>
            <a:endParaRPr lang="en-GB"/>
          </a:p>
        </p:txBody>
      </p:sp>
    </p:spTree>
    <p:extLst>
      <p:ext uri="{BB962C8B-B14F-4D97-AF65-F5344CB8AC3E}">
        <p14:creationId xmlns:p14="http://schemas.microsoft.com/office/powerpoint/2010/main" val="1033037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much more current research about the nature of written comments that are useful.</a:t>
            </a:r>
          </a:p>
          <a:p>
            <a:endParaRPr lang="en-GB" dirty="0"/>
          </a:p>
          <a:p>
            <a:r>
              <a:rPr lang="en-GB" dirty="0"/>
              <a:t>For me it is simple: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Written comments are:</a:t>
            </a:r>
            <a:br>
              <a:rPr lang="en-GB" sz="1200" dirty="0"/>
            </a:br>
            <a:r>
              <a:rPr lang="en-GB" sz="1200" dirty="0"/>
              <a:t>-Specific and clear</a:t>
            </a:r>
            <a:br>
              <a:rPr lang="en-GB" sz="1200" dirty="0"/>
            </a:br>
            <a:r>
              <a:rPr lang="en-GB" sz="1200" dirty="0"/>
              <a:t>-Focused on the task rather than the student</a:t>
            </a:r>
            <a:br>
              <a:rPr lang="en-GB" sz="1200" dirty="0"/>
            </a:br>
            <a:r>
              <a:rPr lang="en-GB" sz="1200" dirty="0"/>
              <a:t>-Explain how to improve rather than just indicating performance</a:t>
            </a:r>
          </a:p>
          <a:p>
            <a:endParaRPr lang="en-GB" dirty="0"/>
          </a:p>
        </p:txBody>
      </p:sp>
      <p:sp>
        <p:nvSpPr>
          <p:cNvPr id="4" name="Slide Number Placeholder 3"/>
          <p:cNvSpPr>
            <a:spLocks noGrp="1"/>
          </p:cNvSpPr>
          <p:nvPr>
            <p:ph type="sldNum" sz="quarter" idx="5"/>
          </p:nvPr>
        </p:nvSpPr>
        <p:spPr/>
        <p:txBody>
          <a:bodyPr/>
          <a:lstStyle/>
          <a:p>
            <a:fld id="{441072EB-5899-4DCA-9AC1-7390CA5A4FE3}" type="slidenum">
              <a:rPr lang="en-GB" smtClean="0"/>
              <a:t>4</a:t>
            </a:fld>
            <a:endParaRPr lang="en-GB"/>
          </a:p>
        </p:txBody>
      </p:sp>
    </p:spTree>
    <p:extLst>
      <p:ext uri="{BB962C8B-B14F-4D97-AF65-F5344CB8AC3E}">
        <p14:creationId xmlns:p14="http://schemas.microsoft.com/office/powerpoint/2010/main" val="1383658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feedback can come in two main ways – verbally or in written comments. </a:t>
            </a:r>
          </a:p>
          <a:p>
            <a:endParaRPr lang="en-GB" dirty="0"/>
          </a:p>
          <a:p>
            <a:r>
              <a:rPr lang="en-GB" dirty="0"/>
              <a:t>Verbal comments often come within the lesson and children respond accordingly – often rectifying misconceptions or going on to more challenging learning.</a:t>
            </a:r>
          </a:p>
          <a:p>
            <a:endParaRPr lang="en-GB" dirty="0"/>
          </a:p>
          <a:p>
            <a:r>
              <a:rPr lang="en-GB" dirty="0"/>
              <a:t>As for written comments – time needs to be given so that children can address feedback. This may not be part of a lesson sequence – it could come as an early work, registration time activity. Some called this DIRT time – directed improvement and reflection time.</a:t>
            </a:r>
          </a:p>
        </p:txBody>
      </p:sp>
      <p:sp>
        <p:nvSpPr>
          <p:cNvPr id="4" name="Slide Number Placeholder 3"/>
          <p:cNvSpPr>
            <a:spLocks noGrp="1"/>
          </p:cNvSpPr>
          <p:nvPr>
            <p:ph type="sldNum" sz="quarter" idx="5"/>
          </p:nvPr>
        </p:nvSpPr>
        <p:spPr/>
        <p:txBody>
          <a:bodyPr/>
          <a:lstStyle/>
          <a:p>
            <a:fld id="{441072EB-5899-4DCA-9AC1-7390CA5A4FE3}" type="slidenum">
              <a:rPr lang="en-GB" smtClean="0"/>
              <a:t>5</a:t>
            </a:fld>
            <a:endParaRPr lang="en-GB"/>
          </a:p>
        </p:txBody>
      </p:sp>
    </p:spTree>
    <p:extLst>
      <p:ext uri="{BB962C8B-B14F-4D97-AF65-F5344CB8AC3E}">
        <p14:creationId xmlns:p14="http://schemas.microsoft.com/office/powerpoint/2010/main" val="30696705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EBEE3-9398-4CBF-842F-E329A2A8BAB5}"/>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6C9ABBE4-8DDA-4AD8-BFD3-37F7E05046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Rectangle 6">
            <a:extLst>
              <a:ext uri="{FF2B5EF4-FFF2-40B4-BE49-F238E27FC236}">
                <a16:creationId xmlns:a16="http://schemas.microsoft.com/office/drawing/2014/main" id="{04B58008-34F8-4324-B185-218AB5754767}"/>
              </a:ext>
            </a:extLst>
          </p:cNvPr>
          <p:cNvSpPr/>
          <p:nvPr userDrawn="1"/>
        </p:nvSpPr>
        <p:spPr>
          <a:xfrm>
            <a:off x="0" y="0"/>
            <a:ext cx="12192000" cy="89762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0" dirty="0">
                <a:latin typeface="Calibri" panose="020F0502020204030204" pitchFamily="34" charset="0"/>
              </a:rPr>
              <a:t>EPA Teaching Principles</a:t>
            </a:r>
          </a:p>
        </p:txBody>
      </p:sp>
      <p:sp>
        <p:nvSpPr>
          <p:cNvPr id="8" name="Rectangle 7">
            <a:extLst>
              <a:ext uri="{FF2B5EF4-FFF2-40B4-BE49-F238E27FC236}">
                <a16:creationId xmlns:a16="http://schemas.microsoft.com/office/drawing/2014/main" id="{7206E57D-7519-412B-B66F-02567CC19022}"/>
              </a:ext>
            </a:extLst>
          </p:cNvPr>
          <p:cNvSpPr/>
          <p:nvPr userDrawn="1"/>
        </p:nvSpPr>
        <p:spPr>
          <a:xfrm>
            <a:off x="0" y="897622"/>
            <a:ext cx="12192000" cy="47397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Eynsham Partnership Academy</a:t>
            </a:r>
          </a:p>
        </p:txBody>
      </p:sp>
      <p:pic>
        <p:nvPicPr>
          <p:cNvPr id="10" name="Picture 9">
            <a:extLst>
              <a:ext uri="{FF2B5EF4-FFF2-40B4-BE49-F238E27FC236}">
                <a16:creationId xmlns:a16="http://schemas.microsoft.com/office/drawing/2014/main" id="{04F2E161-342D-4AE3-81E7-26D23C36E1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05" y="105790"/>
            <a:ext cx="1041390" cy="685881"/>
          </a:xfrm>
          <a:prstGeom prst="rect">
            <a:avLst/>
          </a:prstGeom>
        </p:spPr>
      </p:pic>
      <p:pic>
        <p:nvPicPr>
          <p:cNvPr id="11" name="Picture 10">
            <a:extLst>
              <a:ext uri="{FF2B5EF4-FFF2-40B4-BE49-F238E27FC236}">
                <a16:creationId xmlns:a16="http://schemas.microsoft.com/office/drawing/2014/main" id="{22DE312F-C60A-4715-ADBA-6C58B73167B7}"/>
              </a:ext>
            </a:extLst>
          </p:cNvPr>
          <p:cNvPicPr/>
          <p:nvPr userDrawn="1"/>
        </p:nvPicPr>
        <p:blipFill rotWithShape="1">
          <a:blip r:embed="rId3">
            <a:extLst>
              <a:ext uri="{28A0092B-C50C-407E-A947-70E740481C1C}">
                <a14:useLocalDpi xmlns:a14="http://schemas.microsoft.com/office/drawing/2010/main" val="0"/>
              </a:ext>
            </a:extLst>
          </a:blip>
          <a:srcRect l="9726" t="5898" r="66895" b="81770"/>
          <a:stretch/>
        </p:blipFill>
        <p:spPr bwMode="auto">
          <a:xfrm>
            <a:off x="10910570" y="897622"/>
            <a:ext cx="1038860" cy="449263"/>
          </a:xfrm>
          <a:prstGeom prst="rect">
            <a:avLst/>
          </a:prstGeom>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8582F886-BB36-4AE1-84B7-6EE3C6AFDCBD}"/>
              </a:ext>
            </a:extLst>
          </p:cNvPr>
          <p:cNvSpPr txBox="1"/>
          <p:nvPr userDrawn="1"/>
        </p:nvSpPr>
        <p:spPr>
          <a:xfrm>
            <a:off x="99752" y="6581001"/>
            <a:ext cx="5453149" cy="276999"/>
          </a:xfrm>
          <a:prstGeom prst="rect">
            <a:avLst/>
          </a:prstGeom>
          <a:noFill/>
        </p:spPr>
        <p:txBody>
          <a:bodyPr wrap="square" rtlCol="0">
            <a:spAutoFit/>
          </a:bodyPr>
          <a:lstStyle/>
          <a:p>
            <a:r>
              <a:rPr lang="en-GB" sz="1200" dirty="0"/>
              <a:t>Teaching principles framework developed by Greenshaw Learning Trust </a:t>
            </a:r>
          </a:p>
        </p:txBody>
      </p:sp>
      <p:pic>
        <p:nvPicPr>
          <p:cNvPr id="14" name="Picture 13" descr="A picture containing clipart&#10;&#10;Description generated with high confidence">
            <a:extLst>
              <a:ext uri="{FF2B5EF4-FFF2-40B4-BE49-F238E27FC236}">
                <a16:creationId xmlns:a16="http://schemas.microsoft.com/office/drawing/2014/main" id="{9D9107B8-70E2-44DD-BCEF-BEB42FCDCA1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7362" r="-1"/>
          <a:stretch/>
        </p:blipFill>
        <p:spPr>
          <a:xfrm>
            <a:off x="4523681" y="6581001"/>
            <a:ext cx="439017" cy="253718"/>
          </a:xfrm>
          <a:prstGeom prst="rect">
            <a:avLst/>
          </a:prstGeom>
        </p:spPr>
      </p:pic>
    </p:spTree>
    <p:extLst>
      <p:ext uri="{BB962C8B-B14F-4D97-AF65-F5344CB8AC3E}">
        <p14:creationId xmlns:p14="http://schemas.microsoft.com/office/powerpoint/2010/main" val="197607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DB6EE-3CF7-437B-9543-8739B67F79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E6F62BF-ADED-4AB1-8A63-FBFEF3167A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5845B5D-FC41-4E5D-ADC0-7255581166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D0C10A-75ED-4EAC-B05C-DF043A3AA9AC}"/>
              </a:ext>
            </a:extLst>
          </p:cNvPr>
          <p:cNvSpPr>
            <a:spLocks noGrp="1"/>
          </p:cNvSpPr>
          <p:nvPr>
            <p:ph type="dt" sz="half" idx="10"/>
          </p:nvPr>
        </p:nvSpPr>
        <p:spPr/>
        <p:txBody>
          <a:bodyPr/>
          <a:lstStyle/>
          <a:p>
            <a:fld id="{15A6F20E-B52A-4313-832C-E9F96AAA76A0}" type="datetimeFigureOut">
              <a:rPr lang="en-GB" smtClean="0"/>
              <a:t>24/03/2022</a:t>
            </a:fld>
            <a:endParaRPr lang="en-GB"/>
          </a:p>
        </p:txBody>
      </p:sp>
      <p:sp>
        <p:nvSpPr>
          <p:cNvPr id="6" name="Footer Placeholder 5">
            <a:extLst>
              <a:ext uri="{FF2B5EF4-FFF2-40B4-BE49-F238E27FC236}">
                <a16:creationId xmlns:a16="http://schemas.microsoft.com/office/drawing/2014/main" id="{F36C41EC-0DC9-494D-8A40-A2D0055757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FB0FD99-6E85-437D-962B-6C156950A610}"/>
              </a:ext>
            </a:extLst>
          </p:cNvPr>
          <p:cNvSpPr>
            <a:spLocks noGrp="1"/>
          </p:cNvSpPr>
          <p:nvPr>
            <p:ph type="sldNum" sz="quarter" idx="12"/>
          </p:nvPr>
        </p:nvSpPr>
        <p:spPr/>
        <p:txBody>
          <a:bodyPr/>
          <a:lstStyle/>
          <a:p>
            <a:fld id="{B8869053-F27C-4AB7-A1A9-1367A0D93A3A}" type="slidenum">
              <a:rPr lang="en-GB" smtClean="0"/>
              <a:t>‹#›</a:t>
            </a:fld>
            <a:endParaRPr lang="en-GB"/>
          </a:p>
        </p:txBody>
      </p:sp>
    </p:spTree>
    <p:extLst>
      <p:ext uri="{BB962C8B-B14F-4D97-AF65-F5344CB8AC3E}">
        <p14:creationId xmlns:p14="http://schemas.microsoft.com/office/powerpoint/2010/main" val="1729038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BB546-6DEE-48AF-B452-2104FA7D5BA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E70B4AC-4FC5-4A9C-BD39-2EB54EB3015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7255A0-D92D-49DE-A6F4-0CC5C3BE93B4}"/>
              </a:ext>
            </a:extLst>
          </p:cNvPr>
          <p:cNvSpPr>
            <a:spLocks noGrp="1"/>
          </p:cNvSpPr>
          <p:nvPr>
            <p:ph type="dt" sz="half" idx="10"/>
          </p:nvPr>
        </p:nvSpPr>
        <p:spPr/>
        <p:txBody>
          <a:bodyPr/>
          <a:lstStyle/>
          <a:p>
            <a:fld id="{15A6F20E-B52A-4313-832C-E9F96AAA76A0}" type="datetimeFigureOut">
              <a:rPr lang="en-GB" smtClean="0"/>
              <a:t>24/03/2022</a:t>
            </a:fld>
            <a:endParaRPr lang="en-GB"/>
          </a:p>
        </p:txBody>
      </p:sp>
      <p:sp>
        <p:nvSpPr>
          <p:cNvPr id="5" name="Footer Placeholder 4">
            <a:extLst>
              <a:ext uri="{FF2B5EF4-FFF2-40B4-BE49-F238E27FC236}">
                <a16:creationId xmlns:a16="http://schemas.microsoft.com/office/drawing/2014/main" id="{62936055-60E6-427E-A05F-4773D67191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82EF28-C75B-40DE-B237-24EE9C20044A}"/>
              </a:ext>
            </a:extLst>
          </p:cNvPr>
          <p:cNvSpPr>
            <a:spLocks noGrp="1"/>
          </p:cNvSpPr>
          <p:nvPr>
            <p:ph type="sldNum" sz="quarter" idx="12"/>
          </p:nvPr>
        </p:nvSpPr>
        <p:spPr/>
        <p:txBody>
          <a:bodyPr/>
          <a:lstStyle/>
          <a:p>
            <a:fld id="{B8869053-F27C-4AB7-A1A9-1367A0D93A3A}" type="slidenum">
              <a:rPr lang="en-GB" smtClean="0"/>
              <a:t>‹#›</a:t>
            </a:fld>
            <a:endParaRPr lang="en-GB"/>
          </a:p>
        </p:txBody>
      </p:sp>
    </p:spTree>
    <p:extLst>
      <p:ext uri="{BB962C8B-B14F-4D97-AF65-F5344CB8AC3E}">
        <p14:creationId xmlns:p14="http://schemas.microsoft.com/office/powerpoint/2010/main" val="2347378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A7FBBB-EE5C-422A-B234-AC62FFF6A1E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4C09A0E-8A1D-4AC3-A6A3-2EB152DFE69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5F4448-B84F-4761-B742-13FCC8923A89}"/>
              </a:ext>
            </a:extLst>
          </p:cNvPr>
          <p:cNvSpPr>
            <a:spLocks noGrp="1"/>
          </p:cNvSpPr>
          <p:nvPr>
            <p:ph type="dt" sz="half" idx="10"/>
          </p:nvPr>
        </p:nvSpPr>
        <p:spPr/>
        <p:txBody>
          <a:bodyPr/>
          <a:lstStyle/>
          <a:p>
            <a:fld id="{15A6F20E-B52A-4313-832C-E9F96AAA76A0}" type="datetimeFigureOut">
              <a:rPr lang="en-GB" smtClean="0"/>
              <a:t>24/03/2022</a:t>
            </a:fld>
            <a:endParaRPr lang="en-GB"/>
          </a:p>
        </p:txBody>
      </p:sp>
      <p:sp>
        <p:nvSpPr>
          <p:cNvPr id="5" name="Footer Placeholder 4">
            <a:extLst>
              <a:ext uri="{FF2B5EF4-FFF2-40B4-BE49-F238E27FC236}">
                <a16:creationId xmlns:a16="http://schemas.microsoft.com/office/drawing/2014/main" id="{2FFC36FC-9131-48B1-AC43-AFA09A8C84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50009E-FB47-4FC8-8ABA-F0B3407E8C86}"/>
              </a:ext>
            </a:extLst>
          </p:cNvPr>
          <p:cNvSpPr>
            <a:spLocks noGrp="1"/>
          </p:cNvSpPr>
          <p:nvPr>
            <p:ph type="sldNum" sz="quarter" idx="12"/>
          </p:nvPr>
        </p:nvSpPr>
        <p:spPr/>
        <p:txBody>
          <a:bodyPr/>
          <a:lstStyle/>
          <a:p>
            <a:fld id="{B8869053-F27C-4AB7-A1A9-1367A0D93A3A}" type="slidenum">
              <a:rPr lang="en-GB" smtClean="0"/>
              <a:t>‹#›</a:t>
            </a:fld>
            <a:endParaRPr lang="en-GB"/>
          </a:p>
        </p:txBody>
      </p:sp>
    </p:spTree>
    <p:extLst>
      <p:ext uri="{BB962C8B-B14F-4D97-AF65-F5344CB8AC3E}">
        <p14:creationId xmlns:p14="http://schemas.microsoft.com/office/powerpoint/2010/main" val="2100811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EBEE3-9398-4CBF-842F-E329A2A8BAB5}"/>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6C9ABBE4-8DDA-4AD8-BFD3-37F7E05046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Rectangle 6">
            <a:extLst>
              <a:ext uri="{FF2B5EF4-FFF2-40B4-BE49-F238E27FC236}">
                <a16:creationId xmlns:a16="http://schemas.microsoft.com/office/drawing/2014/main" id="{04B58008-34F8-4324-B185-218AB5754767}"/>
              </a:ext>
            </a:extLst>
          </p:cNvPr>
          <p:cNvSpPr/>
          <p:nvPr userDrawn="1"/>
        </p:nvSpPr>
        <p:spPr>
          <a:xfrm>
            <a:off x="0" y="0"/>
            <a:ext cx="12192000" cy="897622"/>
          </a:xfrm>
          <a:prstGeom prst="rect">
            <a:avLst/>
          </a:prstGeom>
          <a:solidFill>
            <a:srgbClr val="1203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0" dirty="0">
                <a:latin typeface="Calibri" panose="020F0502020204030204" pitchFamily="34" charset="0"/>
              </a:rPr>
              <a:t>High expectations of learning behaviour</a:t>
            </a:r>
          </a:p>
        </p:txBody>
      </p:sp>
      <p:sp>
        <p:nvSpPr>
          <p:cNvPr id="8" name="Rectangle 7">
            <a:extLst>
              <a:ext uri="{FF2B5EF4-FFF2-40B4-BE49-F238E27FC236}">
                <a16:creationId xmlns:a16="http://schemas.microsoft.com/office/drawing/2014/main" id="{7206E57D-7519-412B-B66F-02567CC19022}"/>
              </a:ext>
            </a:extLst>
          </p:cNvPr>
          <p:cNvSpPr/>
          <p:nvPr userDrawn="1"/>
        </p:nvSpPr>
        <p:spPr>
          <a:xfrm>
            <a:off x="0" y="897622"/>
            <a:ext cx="12192000" cy="47397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Eynsham Partnership Academy</a:t>
            </a:r>
          </a:p>
        </p:txBody>
      </p:sp>
      <p:pic>
        <p:nvPicPr>
          <p:cNvPr id="10" name="Picture 9">
            <a:extLst>
              <a:ext uri="{FF2B5EF4-FFF2-40B4-BE49-F238E27FC236}">
                <a16:creationId xmlns:a16="http://schemas.microsoft.com/office/drawing/2014/main" id="{04F2E161-342D-4AE3-81E7-26D23C36E1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05" y="105790"/>
            <a:ext cx="1041390" cy="685881"/>
          </a:xfrm>
          <a:prstGeom prst="rect">
            <a:avLst/>
          </a:prstGeom>
        </p:spPr>
      </p:pic>
      <p:pic>
        <p:nvPicPr>
          <p:cNvPr id="11" name="Picture 10">
            <a:extLst>
              <a:ext uri="{FF2B5EF4-FFF2-40B4-BE49-F238E27FC236}">
                <a16:creationId xmlns:a16="http://schemas.microsoft.com/office/drawing/2014/main" id="{22DE312F-C60A-4715-ADBA-6C58B73167B7}"/>
              </a:ext>
            </a:extLst>
          </p:cNvPr>
          <p:cNvPicPr/>
          <p:nvPr userDrawn="1"/>
        </p:nvPicPr>
        <p:blipFill rotWithShape="1">
          <a:blip r:embed="rId3">
            <a:extLst>
              <a:ext uri="{28A0092B-C50C-407E-A947-70E740481C1C}">
                <a14:useLocalDpi xmlns:a14="http://schemas.microsoft.com/office/drawing/2010/main" val="0"/>
              </a:ext>
            </a:extLst>
          </a:blip>
          <a:srcRect l="9726" t="5898" r="66895" b="81770"/>
          <a:stretch/>
        </p:blipFill>
        <p:spPr bwMode="auto">
          <a:xfrm>
            <a:off x="10910570" y="897622"/>
            <a:ext cx="1038860" cy="449263"/>
          </a:xfrm>
          <a:prstGeom prst="rect">
            <a:avLst/>
          </a:prstGeom>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8582F886-BB36-4AE1-84B7-6EE3C6AFDCBD}"/>
              </a:ext>
            </a:extLst>
          </p:cNvPr>
          <p:cNvSpPr txBox="1"/>
          <p:nvPr userDrawn="1"/>
        </p:nvSpPr>
        <p:spPr>
          <a:xfrm>
            <a:off x="99752" y="6581001"/>
            <a:ext cx="5453149" cy="276999"/>
          </a:xfrm>
          <a:prstGeom prst="rect">
            <a:avLst/>
          </a:prstGeom>
          <a:noFill/>
        </p:spPr>
        <p:txBody>
          <a:bodyPr wrap="square" rtlCol="0">
            <a:spAutoFit/>
          </a:bodyPr>
          <a:lstStyle/>
          <a:p>
            <a:r>
              <a:rPr lang="en-GB" sz="1200" dirty="0"/>
              <a:t>Teaching principles framework developed by Greenshaw Learning Trust </a:t>
            </a:r>
          </a:p>
        </p:txBody>
      </p:sp>
      <p:pic>
        <p:nvPicPr>
          <p:cNvPr id="14" name="Picture 13" descr="A picture containing clipart&#10;&#10;Description generated with high confidence">
            <a:extLst>
              <a:ext uri="{FF2B5EF4-FFF2-40B4-BE49-F238E27FC236}">
                <a16:creationId xmlns:a16="http://schemas.microsoft.com/office/drawing/2014/main" id="{9D9107B8-70E2-44DD-BCEF-BEB42FCDCA1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7362" r="-1"/>
          <a:stretch/>
        </p:blipFill>
        <p:spPr>
          <a:xfrm>
            <a:off x="4523681" y="6581001"/>
            <a:ext cx="439017" cy="253718"/>
          </a:xfrm>
          <a:prstGeom prst="rect">
            <a:avLst/>
          </a:prstGeom>
        </p:spPr>
      </p:pic>
    </p:spTree>
    <p:extLst>
      <p:ext uri="{BB962C8B-B14F-4D97-AF65-F5344CB8AC3E}">
        <p14:creationId xmlns:p14="http://schemas.microsoft.com/office/powerpoint/2010/main" val="2793838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99B4D-510B-4E2B-99F8-EDA97FEA4C1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250E2D-C9F9-439C-B7C8-9914DCBDBA9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3B6998-6E1D-484E-A813-6CA5BADA0F8E}"/>
              </a:ext>
            </a:extLst>
          </p:cNvPr>
          <p:cNvSpPr>
            <a:spLocks noGrp="1"/>
          </p:cNvSpPr>
          <p:nvPr>
            <p:ph type="dt" sz="half" idx="10"/>
          </p:nvPr>
        </p:nvSpPr>
        <p:spPr/>
        <p:txBody>
          <a:bodyPr/>
          <a:lstStyle/>
          <a:p>
            <a:fld id="{15A6F20E-B52A-4313-832C-E9F96AAA76A0}" type="datetimeFigureOut">
              <a:rPr lang="en-GB" smtClean="0"/>
              <a:t>24/03/2022</a:t>
            </a:fld>
            <a:endParaRPr lang="en-GB"/>
          </a:p>
        </p:txBody>
      </p:sp>
      <p:sp>
        <p:nvSpPr>
          <p:cNvPr id="5" name="Footer Placeholder 4">
            <a:extLst>
              <a:ext uri="{FF2B5EF4-FFF2-40B4-BE49-F238E27FC236}">
                <a16:creationId xmlns:a16="http://schemas.microsoft.com/office/drawing/2014/main" id="{CD5699BF-ACD2-4EE1-863A-2AFCD79B34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67FE42-A079-40CA-9E42-BC7AC6D5966B}"/>
              </a:ext>
            </a:extLst>
          </p:cNvPr>
          <p:cNvSpPr>
            <a:spLocks noGrp="1"/>
          </p:cNvSpPr>
          <p:nvPr>
            <p:ph type="sldNum" sz="quarter" idx="12"/>
          </p:nvPr>
        </p:nvSpPr>
        <p:spPr/>
        <p:txBody>
          <a:bodyPr/>
          <a:lstStyle/>
          <a:p>
            <a:fld id="{B8869053-F27C-4AB7-A1A9-1367A0D93A3A}" type="slidenum">
              <a:rPr lang="en-GB" smtClean="0"/>
              <a:t>‹#›</a:t>
            </a:fld>
            <a:endParaRPr lang="en-GB"/>
          </a:p>
        </p:txBody>
      </p:sp>
    </p:spTree>
    <p:extLst>
      <p:ext uri="{BB962C8B-B14F-4D97-AF65-F5344CB8AC3E}">
        <p14:creationId xmlns:p14="http://schemas.microsoft.com/office/powerpoint/2010/main" val="4042504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D671A-218B-459B-8FA3-04F65E3645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7EA915B-3D3E-42FF-A90D-4901D88986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0B0B192-BF10-4DE9-9BCA-6BCEA78EB935}"/>
              </a:ext>
            </a:extLst>
          </p:cNvPr>
          <p:cNvSpPr>
            <a:spLocks noGrp="1"/>
          </p:cNvSpPr>
          <p:nvPr>
            <p:ph type="dt" sz="half" idx="10"/>
          </p:nvPr>
        </p:nvSpPr>
        <p:spPr/>
        <p:txBody>
          <a:bodyPr/>
          <a:lstStyle/>
          <a:p>
            <a:fld id="{15A6F20E-B52A-4313-832C-E9F96AAA76A0}" type="datetimeFigureOut">
              <a:rPr lang="en-GB" smtClean="0"/>
              <a:t>24/03/2022</a:t>
            </a:fld>
            <a:endParaRPr lang="en-GB"/>
          </a:p>
        </p:txBody>
      </p:sp>
      <p:sp>
        <p:nvSpPr>
          <p:cNvPr id="5" name="Footer Placeholder 4">
            <a:extLst>
              <a:ext uri="{FF2B5EF4-FFF2-40B4-BE49-F238E27FC236}">
                <a16:creationId xmlns:a16="http://schemas.microsoft.com/office/drawing/2014/main" id="{DD1338B1-B947-4EBE-9843-CBC78C3391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96CF15-568A-4B8C-8E00-7B56A2F1BBE7}"/>
              </a:ext>
            </a:extLst>
          </p:cNvPr>
          <p:cNvSpPr>
            <a:spLocks noGrp="1"/>
          </p:cNvSpPr>
          <p:nvPr>
            <p:ph type="sldNum" sz="quarter" idx="12"/>
          </p:nvPr>
        </p:nvSpPr>
        <p:spPr/>
        <p:txBody>
          <a:bodyPr/>
          <a:lstStyle/>
          <a:p>
            <a:fld id="{B8869053-F27C-4AB7-A1A9-1367A0D93A3A}" type="slidenum">
              <a:rPr lang="en-GB" smtClean="0"/>
              <a:t>‹#›</a:t>
            </a:fld>
            <a:endParaRPr lang="en-GB"/>
          </a:p>
        </p:txBody>
      </p:sp>
    </p:spTree>
    <p:extLst>
      <p:ext uri="{BB962C8B-B14F-4D97-AF65-F5344CB8AC3E}">
        <p14:creationId xmlns:p14="http://schemas.microsoft.com/office/powerpoint/2010/main" val="2361274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1C6AE-855C-4CA9-BDE2-9D15CAEE704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7E5FBF-E913-4A5A-BA29-1FEF2B45F1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B07A81-C2C6-4273-96D0-1BF34FE02AF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6EC256D-C1E9-4EAE-8A1A-B84E9588159D}"/>
              </a:ext>
            </a:extLst>
          </p:cNvPr>
          <p:cNvSpPr>
            <a:spLocks noGrp="1"/>
          </p:cNvSpPr>
          <p:nvPr>
            <p:ph type="dt" sz="half" idx="10"/>
          </p:nvPr>
        </p:nvSpPr>
        <p:spPr/>
        <p:txBody>
          <a:bodyPr/>
          <a:lstStyle/>
          <a:p>
            <a:fld id="{15A6F20E-B52A-4313-832C-E9F96AAA76A0}" type="datetimeFigureOut">
              <a:rPr lang="en-GB" smtClean="0"/>
              <a:t>24/03/2022</a:t>
            </a:fld>
            <a:endParaRPr lang="en-GB"/>
          </a:p>
        </p:txBody>
      </p:sp>
      <p:sp>
        <p:nvSpPr>
          <p:cNvPr id="6" name="Footer Placeholder 5">
            <a:extLst>
              <a:ext uri="{FF2B5EF4-FFF2-40B4-BE49-F238E27FC236}">
                <a16:creationId xmlns:a16="http://schemas.microsoft.com/office/drawing/2014/main" id="{D4E66C91-0F24-45DE-B6EA-FAB4DF36E4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D6DE45-B492-4078-A49E-54105E2EEEDF}"/>
              </a:ext>
            </a:extLst>
          </p:cNvPr>
          <p:cNvSpPr>
            <a:spLocks noGrp="1"/>
          </p:cNvSpPr>
          <p:nvPr>
            <p:ph type="sldNum" sz="quarter" idx="12"/>
          </p:nvPr>
        </p:nvSpPr>
        <p:spPr/>
        <p:txBody>
          <a:bodyPr/>
          <a:lstStyle/>
          <a:p>
            <a:fld id="{B8869053-F27C-4AB7-A1A9-1367A0D93A3A}" type="slidenum">
              <a:rPr lang="en-GB" smtClean="0"/>
              <a:t>‹#›</a:t>
            </a:fld>
            <a:endParaRPr lang="en-GB"/>
          </a:p>
        </p:txBody>
      </p:sp>
    </p:spTree>
    <p:extLst>
      <p:ext uri="{BB962C8B-B14F-4D97-AF65-F5344CB8AC3E}">
        <p14:creationId xmlns:p14="http://schemas.microsoft.com/office/powerpoint/2010/main" val="3525184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0227E-2B63-43E2-A05F-DF2F049BBDD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D3AA741-6414-4C3E-9694-11194EAD95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B407038-C7A4-432C-8DA6-F1B9723AF63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F18BE8F-746C-4DE0-971E-AF5105301B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DCB1614-9EC0-4B28-A95F-52C6F113F95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00F0C16-0CAA-4720-B9E2-491255A32A0C}"/>
              </a:ext>
            </a:extLst>
          </p:cNvPr>
          <p:cNvSpPr>
            <a:spLocks noGrp="1"/>
          </p:cNvSpPr>
          <p:nvPr>
            <p:ph type="dt" sz="half" idx="10"/>
          </p:nvPr>
        </p:nvSpPr>
        <p:spPr/>
        <p:txBody>
          <a:bodyPr/>
          <a:lstStyle/>
          <a:p>
            <a:fld id="{15A6F20E-B52A-4313-832C-E9F96AAA76A0}" type="datetimeFigureOut">
              <a:rPr lang="en-GB" smtClean="0"/>
              <a:t>24/03/2022</a:t>
            </a:fld>
            <a:endParaRPr lang="en-GB"/>
          </a:p>
        </p:txBody>
      </p:sp>
      <p:sp>
        <p:nvSpPr>
          <p:cNvPr id="8" name="Footer Placeholder 7">
            <a:extLst>
              <a:ext uri="{FF2B5EF4-FFF2-40B4-BE49-F238E27FC236}">
                <a16:creationId xmlns:a16="http://schemas.microsoft.com/office/drawing/2014/main" id="{E950502F-D53D-478C-ACFF-C4129BC31C1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3CDE031-A737-433E-B32A-975F760DEE67}"/>
              </a:ext>
            </a:extLst>
          </p:cNvPr>
          <p:cNvSpPr>
            <a:spLocks noGrp="1"/>
          </p:cNvSpPr>
          <p:nvPr>
            <p:ph type="sldNum" sz="quarter" idx="12"/>
          </p:nvPr>
        </p:nvSpPr>
        <p:spPr/>
        <p:txBody>
          <a:bodyPr/>
          <a:lstStyle/>
          <a:p>
            <a:fld id="{B8869053-F27C-4AB7-A1A9-1367A0D93A3A}" type="slidenum">
              <a:rPr lang="en-GB" smtClean="0"/>
              <a:t>‹#›</a:t>
            </a:fld>
            <a:endParaRPr lang="en-GB"/>
          </a:p>
        </p:txBody>
      </p:sp>
    </p:spTree>
    <p:extLst>
      <p:ext uri="{BB962C8B-B14F-4D97-AF65-F5344CB8AC3E}">
        <p14:creationId xmlns:p14="http://schemas.microsoft.com/office/powerpoint/2010/main" val="2460061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617A2-F49E-4075-B76E-DFFECFCB66C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B98A260-4BD1-4939-8272-B343FFD4641C}"/>
              </a:ext>
            </a:extLst>
          </p:cNvPr>
          <p:cNvSpPr>
            <a:spLocks noGrp="1"/>
          </p:cNvSpPr>
          <p:nvPr>
            <p:ph type="dt" sz="half" idx="10"/>
          </p:nvPr>
        </p:nvSpPr>
        <p:spPr/>
        <p:txBody>
          <a:bodyPr/>
          <a:lstStyle/>
          <a:p>
            <a:fld id="{15A6F20E-B52A-4313-832C-E9F96AAA76A0}" type="datetimeFigureOut">
              <a:rPr lang="en-GB" smtClean="0"/>
              <a:t>24/03/2022</a:t>
            </a:fld>
            <a:endParaRPr lang="en-GB"/>
          </a:p>
        </p:txBody>
      </p:sp>
      <p:sp>
        <p:nvSpPr>
          <p:cNvPr id="4" name="Footer Placeholder 3">
            <a:extLst>
              <a:ext uri="{FF2B5EF4-FFF2-40B4-BE49-F238E27FC236}">
                <a16:creationId xmlns:a16="http://schemas.microsoft.com/office/drawing/2014/main" id="{061030FB-3E15-4B36-803A-7960683A3A3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E55A2D1-FCDA-42B9-8436-F002B7D4B488}"/>
              </a:ext>
            </a:extLst>
          </p:cNvPr>
          <p:cNvSpPr>
            <a:spLocks noGrp="1"/>
          </p:cNvSpPr>
          <p:nvPr>
            <p:ph type="sldNum" sz="quarter" idx="12"/>
          </p:nvPr>
        </p:nvSpPr>
        <p:spPr/>
        <p:txBody>
          <a:bodyPr/>
          <a:lstStyle/>
          <a:p>
            <a:fld id="{B8869053-F27C-4AB7-A1A9-1367A0D93A3A}" type="slidenum">
              <a:rPr lang="en-GB" smtClean="0"/>
              <a:t>‹#›</a:t>
            </a:fld>
            <a:endParaRPr lang="en-GB"/>
          </a:p>
        </p:txBody>
      </p:sp>
    </p:spTree>
    <p:extLst>
      <p:ext uri="{BB962C8B-B14F-4D97-AF65-F5344CB8AC3E}">
        <p14:creationId xmlns:p14="http://schemas.microsoft.com/office/powerpoint/2010/main" val="3432862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0BB1F-6941-46A5-8F5E-7F04988F5298}"/>
              </a:ext>
            </a:extLst>
          </p:cNvPr>
          <p:cNvSpPr>
            <a:spLocks noGrp="1"/>
          </p:cNvSpPr>
          <p:nvPr>
            <p:ph type="dt" sz="half" idx="10"/>
          </p:nvPr>
        </p:nvSpPr>
        <p:spPr/>
        <p:txBody>
          <a:bodyPr/>
          <a:lstStyle/>
          <a:p>
            <a:fld id="{15A6F20E-B52A-4313-832C-E9F96AAA76A0}" type="datetimeFigureOut">
              <a:rPr lang="en-GB" smtClean="0"/>
              <a:t>24/03/2022</a:t>
            </a:fld>
            <a:endParaRPr lang="en-GB"/>
          </a:p>
        </p:txBody>
      </p:sp>
      <p:sp>
        <p:nvSpPr>
          <p:cNvPr id="3" name="Footer Placeholder 2">
            <a:extLst>
              <a:ext uri="{FF2B5EF4-FFF2-40B4-BE49-F238E27FC236}">
                <a16:creationId xmlns:a16="http://schemas.microsoft.com/office/drawing/2014/main" id="{866BE2DD-CCAF-4C38-BCF4-1A526D5282B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5A4B8DF-09D3-4C99-AF9B-8CB81DB7A8E8}"/>
              </a:ext>
            </a:extLst>
          </p:cNvPr>
          <p:cNvSpPr>
            <a:spLocks noGrp="1"/>
          </p:cNvSpPr>
          <p:nvPr>
            <p:ph type="sldNum" sz="quarter" idx="12"/>
          </p:nvPr>
        </p:nvSpPr>
        <p:spPr/>
        <p:txBody>
          <a:bodyPr/>
          <a:lstStyle/>
          <a:p>
            <a:fld id="{B8869053-F27C-4AB7-A1A9-1367A0D93A3A}" type="slidenum">
              <a:rPr lang="en-GB" smtClean="0"/>
              <a:t>‹#›</a:t>
            </a:fld>
            <a:endParaRPr lang="en-GB"/>
          </a:p>
        </p:txBody>
      </p:sp>
      <p:grpSp>
        <p:nvGrpSpPr>
          <p:cNvPr id="9" name="Group 8">
            <a:extLst>
              <a:ext uri="{FF2B5EF4-FFF2-40B4-BE49-F238E27FC236}">
                <a16:creationId xmlns:a16="http://schemas.microsoft.com/office/drawing/2014/main" id="{70F02489-E3A0-4071-A554-0572567CFB70}"/>
              </a:ext>
            </a:extLst>
          </p:cNvPr>
          <p:cNvGrpSpPr/>
          <p:nvPr userDrawn="1"/>
        </p:nvGrpSpPr>
        <p:grpSpPr>
          <a:xfrm>
            <a:off x="151249" y="113866"/>
            <a:ext cx="1968496" cy="574032"/>
            <a:chOff x="151250" y="113865"/>
            <a:chExt cx="2507974" cy="685883"/>
          </a:xfrm>
        </p:grpSpPr>
        <p:pic>
          <p:nvPicPr>
            <p:cNvPr id="12" name="Picture 11">
              <a:extLst>
                <a:ext uri="{FF2B5EF4-FFF2-40B4-BE49-F238E27FC236}">
                  <a16:creationId xmlns:a16="http://schemas.microsoft.com/office/drawing/2014/main" id="{DC431C54-624A-4288-B81C-E1F22E376D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250" y="113867"/>
              <a:ext cx="1041390" cy="685881"/>
            </a:xfrm>
            <a:prstGeom prst="rect">
              <a:avLst/>
            </a:prstGeom>
          </p:spPr>
        </p:pic>
        <p:pic>
          <p:nvPicPr>
            <p:cNvPr id="13" name="Picture 12">
              <a:extLst>
                <a:ext uri="{FF2B5EF4-FFF2-40B4-BE49-F238E27FC236}">
                  <a16:creationId xmlns:a16="http://schemas.microsoft.com/office/drawing/2014/main" id="{419D2CF6-7B19-40F5-B94A-AF055442F009}"/>
                </a:ext>
              </a:extLst>
            </p:cNvPr>
            <p:cNvPicPr/>
            <p:nvPr/>
          </p:nvPicPr>
          <p:blipFill rotWithShape="1">
            <a:blip r:embed="rId3">
              <a:extLst>
                <a:ext uri="{28A0092B-C50C-407E-A947-70E740481C1C}">
                  <a14:useLocalDpi xmlns:a14="http://schemas.microsoft.com/office/drawing/2010/main" val="0"/>
                </a:ext>
              </a:extLst>
            </a:blip>
            <a:srcRect l="9726" t="5898" r="66895" b="81770"/>
            <a:stretch/>
          </p:blipFill>
          <p:spPr bwMode="auto">
            <a:xfrm>
              <a:off x="1192640" y="113865"/>
              <a:ext cx="1466584" cy="685881"/>
            </a:xfrm>
            <a:prstGeom prst="rect">
              <a:avLst/>
            </a:prstGeom>
            <a:ln>
              <a:noFill/>
            </a:ln>
            <a:extLst>
              <a:ext uri="{53640926-AAD7-44D8-BBD7-CCE9431645EC}">
                <a14:shadowObscured xmlns:a14="http://schemas.microsoft.com/office/drawing/2010/main"/>
              </a:ext>
            </a:extLst>
          </p:spPr>
        </p:pic>
      </p:grpSp>
      <p:grpSp>
        <p:nvGrpSpPr>
          <p:cNvPr id="14" name="Group 13">
            <a:extLst>
              <a:ext uri="{FF2B5EF4-FFF2-40B4-BE49-F238E27FC236}">
                <a16:creationId xmlns:a16="http://schemas.microsoft.com/office/drawing/2014/main" id="{0F3B2E0D-0693-4DA8-B923-D1670276F23A}"/>
              </a:ext>
            </a:extLst>
          </p:cNvPr>
          <p:cNvGrpSpPr/>
          <p:nvPr userDrawn="1"/>
        </p:nvGrpSpPr>
        <p:grpSpPr>
          <a:xfrm>
            <a:off x="151249" y="113866"/>
            <a:ext cx="1887275" cy="574032"/>
            <a:chOff x="151250" y="113865"/>
            <a:chExt cx="2507974" cy="685883"/>
          </a:xfrm>
        </p:grpSpPr>
        <p:pic>
          <p:nvPicPr>
            <p:cNvPr id="15" name="Picture 14">
              <a:extLst>
                <a:ext uri="{FF2B5EF4-FFF2-40B4-BE49-F238E27FC236}">
                  <a16:creationId xmlns:a16="http://schemas.microsoft.com/office/drawing/2014/main" id="{8C75E4F4-5D07-425B-9876-71050B77C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250" y="113867"/>
              <a:ext cx="1041390" cy="685881"/>
            </a:xfrm>
            <a:prstGeom prst="rect">
              <a:avLst/>
            </a:prstGeom>
          </p:spPr>
        </p:pic>
        <p:pic>
          <p:nvPicPr>
            <p:cNvPr id="16" name="Picture 15">
              <a:extLst>
                <a:ext uri="{FF2B5EF4-FFF2-40B4-BE49-F238E27FC236}">
                  <a16:creationId xmlns:a16="http://schemas.microsoft.com/office/drawing/2014/main" id="{957E3A35-8A2D-4D1B-BEAF-F608293A9D68}"/>
                </a:ext>
              </a:extLst>
            </p:cNvPr>
            <p:cNvPicPr/>
            <p:nvPr/>
          </p:nvPicPr>
          <p:blipFill rotWithShape="1">
            <a:blip r:embed="rId3">
              <a:extLst>
                <a:ext uri="{28A0092B-C50C-407E-A947-70E740481C1C}">
                  <a14:useLocalDpi xmlns:a14="http://schemas.microsoft.com/office/drawing/2010/main" val="0"/>
                </a:ext>
              </a:extLst>
            </a:blip>
            <a:srcRect l="9726" t="5898" r="66895" b="81770"/>
            <a:stretch/>
          </p:blipFill>
          <p:spPr bwMode="auto">
            <a:xfrm>
              <a:off x="1192640" y="113865"/>
              <a:ext cx="1466584" cy="685881"/>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954572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7ABB-3E74-48E6-93DE-FD5D90FCD7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D2E5BB6-6B4F-4464-9A7F-0BBCEF61B1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AD083F1-B790-4670-BB4E-3C3E47FCA4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6110C20-E86D-4653-B276-7CA88B3A679C}"/>
              </a:ext>
            </a:extLst>
          </p:cNvPr>
          <p:cNvSpPr>
            <a:spLocks noGrp="1"/>
          </p:cNvSpPr>
          <p:nvPr>
            <p:ph type="dt" sz="half" idx="10"/>
          </p:nvPr>
        </p:nvSpPr>
        <p:spPr/>
        <p:txBody>
          <a:bodyPr/>
          <a:lstStyle/>
          <a:p>
            <a:fld id="{15A6F20E-B52A-4313-832C-E9F96AAA76A0}" type="datetimeFigureOut">
              <a:rPr lang="en-GB" smtClean="0"/>
              <a:t>24/03/2022</a:t>
            </a:fld>
            <a:endParaRPr lang="en-GB"/>
          </a:p>
        </p:txBody>
      </p:sp>
      <p:sp>
        <p:nvSpPr>
          <p:cNvPr id="6" name="Footer Placeholder 5">
            <a:extLst>
              <a:ext uri="{FF2B5EF4-FFF2-40B4-BE49-F238E27FC236}">
                <a16:creationId xmlns:a16="http://schemas.microsoft.com/office/drawing/2014/main" id="{F33F999E-3770-462D-8915-DAC1A61E2C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392294-DCC7-4AC8-8597-05F523FD0CB5}"/>
              </a:ext>
            </a:extLst>
          </p:cNvPr>
          <p:cNvSpPr>
            <a:spLocks noGrp="1"/>
          </p:cNvSpPr>
          <p:nvPr>
            <p:ph type="sldNum" sz="quarter" idx="12"/>
          </p:nvPr>
        </p:nvSpPr>
        <p:spPr/>
        <p:txBody>
          <a:bodyPr/>
          <a:lstStyle/>
          <a:p>
            <a:fld id="{B8869053-F27C-4AB7-A1A9-1367A0D93A3A}" type="slidenum">
              <a:rPr lang="en-GB" smtClean="0"/>
              <a:t>‹#›</a:t>
            </a:fld>
            <a:endParaRPr lang="en-GB"/>
          </a:p>
        </p:txBody>
      </p:sp>
    </p:spTree>
    <p:extLst>
      <p:ext uri="{BB962C8B-B14F-4D97-AF65-F5344CB8AC3E}">
        <p14:creationId xmlns:p14="http://schemas.microsoft.com/office/powerpoint/2010/main" val="3460990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9DE3C5-E8FA-41B2-B4EF-76AD526D39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1963276-A4A5-4ABC-8460-A2EFA6A17C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E1EC33-36A9-4200-AAB6-2596BC4E6E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A6F20E-B52A-4313-832C-E9F96AAA76A0}" type="datetimeFigureOut">
              <a:rPr lang="en-GB" smtClean="0"/>
              <a:t>24/03/2022</a:t>
            </a:fld>
            <a:endParaRPr lang="en-GB"/>
          </a:p>
        </p:txBody>
      </p:sp>
      <p:sp>
        <p:nvSpPr>
          <p:cNvPr id="5" name="Footer Placeholder 4">
            <a:extLst>
              <a:ext uri="{FF2B5EF4-FFF2-40B4-BE49-F238E27FC236}">
                <a16:creationId xmlns:a16="http://schemas.microsoft.com/office/drawing/2014/main" id="{237F75C7-67BB-48F9-BB24-1AE076698D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3B226D1-574C-4C36-90B9-3CB25A88FA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869053-F27C-4AB7-A1A9-1367A0D93A3A}" type="slidenum">
              <a:rPr lang="en-GB" smtClean="0"/>
              <a:t>‹#›</a:t>
            </a:fld>
            <a:endParaRPr lang="en-GB"/>
          </a:p>
        </p:txBody>
      </p:sp>
    </p:spTree>
    <p:extLst>
      <p:ext uri="{BB962C8B-B14F-4D97-AF65-F5344CB8AC3E}">
        <p14:creationId xmlns:p14="http://schemas.microsoft.com/office/powerpoint/2010/main" val="319646544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xml"/><Relationship Id="rId7" Type="http://schemas.openxmlformats.org/officeDocument/2006/relationships/image" Target="../media/image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Layout" Target="../slideLayouts/slideLayout8.xml"/><Relationship Id="rId7" Type="http://schemas.openxmlformats.org/officeDocument/2006/relationships/image" Target="../media/image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Layout" Target="../slideLayouts/slideLayout8.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svg"/><Relationship Id="rId11" Type="http://schemas.openxmlformats.org/officeDocument/2006/relationships/image" Target="../media/image12.sv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notesSlide" Target="../notesSlides/notesSlide3.xml"/><Relationship Id="rId9" Type="http://schemas.openxmlformats.org/officeDocument/2006/relationships/hyperlink" Target="https://www.teachertoolkit.co.uk/2017/05/22/plenarie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Layout" Target="../slideLayouts/slideLayout8.xml"/><Relationship Id="rId7" Type="http://schemas.openxmlformats.org/officeDocument/2006/relationships/image" Target="../media/image8.png"/><Relationship Id="rId12" Type="http://schemas.openxmlformats.org/officeDocument/2006/relationships/image" Target="../media/image1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svg"/><Relationship Id="rId11" Type="http://schemas.openxmlformats.org/officeDocument/2006/relationships/image" Target="../media/image12.sv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notesSlide" Target="../notesSlides/notesSlide4.xml"/><Relationship Id="rId9" Type="http://schemas.openxmlformats.org/officeDocument/2006/relationships/hyperlink" Target="https://educationendowmentfoundation.org.uk/public/files/Presentations/Publications/EEF_Marking_Review_April_2016.pdf"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Layout" Target="../slideLayouts/slideLayout8.xml"/><Relationship Id="rId7" Type="http://schemas.openxmlformats.org/officeDocument/2006/relationships/image" Target="../media/image8.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notesSlide" Target="../notesSlides/notesSlide5.xm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504D6B6A-04DF-4B29-A68D-A4BEDD3E404C}"/>
              </a:ext>
            </a:extLst>
          </p:cNvPr>
          <p:cNvSpPr>
            <a:spLocks noGrp="1"/>
          </p:cNvSpPr>
          <p:nvPr>
            <p:ph type="ctrTitle"/>
          </p:nvPr>
        </p:nvSpPr>
        <p:spPr>
          <a:xfrm>
            <a:off x="804484" y="4267832"/>
            <a:ext cx="4805996" cy="1297115"/>
          </a:xfrm>
        </p:spPr>
        <p:txBody>
          <a:bodyPr anchor="t">
            <a:normAutofit/>
          </a:bodyPr>
          <a:lstStyle/>
          <a:p>
            <a:pPr algn="l"/>
            <a:r>
              <a:rPr lang="en-GB" sz="4000" dirty="0">
                <a:solidFill>
                  <a:srgbClr val="000000"/>
                </a:solidFill>
              </a:rPr>
              <a:t>Effective Feedback</a:t>
            </a:r>
          </a:p>
        </p:txBody>
      </p:sp>
      <p:sp>
        <p:nvSpPr>
          <p:cNvPr id="3" name="Subtitle 2">
            <a:extLst>
              <a:ext uri="{FF2B5EF4-FFF2-40B4-BE49-F238E27FC236}">
                <a16:creationId xmlns:a16="http://schemas.microsoft.com/office/drawing/2014/main" id="{D1525AB1-9438-44A7-B770-F75046140CCC}"/>
              </a:ext>
            </a:extLst>
          </p:cNvPr>
          <p:cNvSpPr>
            <a:spLocks noGrp="1"/>
          </p:cNvSpPr>
          <p:nvPr>
            <p:ph type="subTitle" idx="1"/>
          </p:nvPr>
        </p:nvSpPr>
        <p:spPr>
          <a:xfrm>
            <a:off x="804788" y="3428999"/>
            <a:ext cx="4805691" cy="838831"/>
          </a:xfrm>
        </p:spPr>
        <p:txBody>
          <a:bodyPr anchor="b">
            <a:normAutofit/>
          </a:bodyPr>
          <a:lstStyle/>
          <a:p>
            <a:pPr algn="l"/>
            <a:r>
              <a:rPr lang="en-GB" dirty="0">
                <a:solidFill>
                  <a:srgbClr val="000000"/>
                </a:solidFill>
              </a:rPr>
              <a:t>Principle 6</a:t>
            </a: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Chat">
            <a:extLst>
              <a:ext uri="{FF2B5EF4-FFF2-40B4-BE49-F238E27FC236}">
                <a16:creationId xmlns:a16="http://schemas.microsoft.com/office/drawing/2014/main" id="{3E7DFBFA-7A19-4464-8496-36675969F5D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09770" y="1815320"/>
            <a:ext cx="4141760" cy="4141760"/>
          </a:xfrm>
          <a:prstGeom prst="rect">
            <a:avLst/>
          </a:prstGeom>
        </p:spPr>
      </p:pic>
      <p:grpSp>
        <p:nvGrpSpPr>
          <p:cNvPr id="4" name="Group 3">
            <a:extLst>
              <a:ext uri="{FF2B5EF4-FFF2-40B4-BE49-F238E27FC236}">
                <a16:creationId xmlns:a16="http://schemas.microsoft.com/office/drawing/2014/main" id="{95F5E3F1-69B1-4F33-B7F6-474BBBF28B8C}"/>
              </a:ext>
            </a:extLst>
          </p:cNvPr>
          <p:cNvGrpSpPr/>
          <p:nvPr/>
        </p:nvGrpSpPr>
        <p:grpSpPr>
          <a:xfrm>
            <a:off x="151249" y="113866"/>
            <a:ext cx="1887275" cy="574032"/>
            <a:chOff x="151250" y="113865"/>
            <a:chExt cx="2507974" cy="685883"/>
          </a:xfrm>
        </p:grpSpPr>
        <p:pic>
          <p:nvPicPr>
            <p:cNvPr id="8" name="Picture 7">
              <a:extLst>
                <a:ext uri="{FF2B5EF4-FFF2-40B4-BE49-F238E27FC236}">
                  <a16:creationId xmlns:a16="http://schemas.microsoft.com/office/drawing/2014/main" id="{0CBCA8A8-5242-420A-8B2A-8D3059BD4D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250" y="113867"/>
              <a:ext cx="1041390" cy="685881"/>
            </a:xfrm>
            <a:prstGeom prst="rect">
              <a:avLst/>
            </a:prstGeom>
          </p:spPr>
        </p:pic>
        <p:pic>
          <p:nvPicPr>
            <p:cNvPr id="9" name="Picture 8">
              <a:extLst>
                <a:ext uri="{FF2B5EF4-FFF2-40B4-BE49-F238E27FC236}">
                  <a16:creationId xmlns:a16="http://schemas.microsoft.com/office/drawing/2014/main" id="{314A324D-6E36-4B88-830F-2528D363D2A4}"/>
                </a:ext>
              </a:extLst>
            </p:cNvPr>
            <p:cNvPicPr/>
            <p:nvPr/>
          </p:nvPicPr>
          <p:blipFill rotWithShape="1">
            <a:blip r:embed="rId9">
              <a:extLst>
                <a:ext uri="{28A0092B-C50C-407E-A947-70E740481C1C}">
                  <a14:useLocalDpi xmlns:a14="http://schemas.microsoft.com/office/drawing/2010/main" val="0"/>
                </a:ext>
              </a:extLst>
            </a:blip>
            <a:srcRect l="9726" t="5898" r="66895" b="81770"/>
            <a:stretch/>
          </p:blipFill>
          <p:spPr bwMode="auto">
            <a:xfrm>
              <a:off x="1192640" y="113865"/>
              <a:ext cx="1466584" cy="685881"/>
            </a:xfrm>
            <a:prstGeom prst="rect">
              <a:avLst/>
            </a:prstGeom>
            <a:ln>
              <a:noFill/>
            </a:ln>
            <a:extLst>
              <a:ext uri="{53640926-AAD7-44D8-BBD7-CCE9431645EC}">
                <a14:shadowObscured xmlns:a14="http://schemas.microsoft.com/office/drawing/2010/main"/>
              </a:ext>
            </a:extLst>
          </p:spPr>
        </p:pic>
      </p:grpSp>
      <p:pic>
        <p:nvPicPr>
          <p:cNvPr id="5" name="Video 4">
            <a:hlinkClick r:id="" action="ppaction://media"/>
            <a:extLst>
              <a:ext uri="{FF2B5EF4-FFF2-40B4-BE49-F238E27FC236}">
                <a16:creationId xmlns:a16="http://schemas.microsoft.com/office/drawing/2014/main" id="{1E721E64-AF26-4827-A569-C38CF3CF2FC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897932553"/>
      </p:ext>
    </p:extLst>
  </p:cSld>
  <p:clrMapOvr>
    <a:masterClrMapping/>
  </p:clrMapOvr>
  <mc:AlternateContent xmlns:mc="http://schemas.openxmlformats.org/markup-compatibility/2006">
    <mc:Choice xmlns:p14="http://schemas.microsoft.com/office/powerpoint/2010/main" Requires="p14">
      <p:transition spd="slow" p14:dur="2000" advTm="10593"/>
    </mc:Choice>
    <mc:Fallback>
      <p:transition spd="slow" advTm="10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2DA00D-C86B-4E25-801F-9E53430F3428}"/>
              </a:ext>
            </a:extLst>
          </p:cNvPr>
          <p:cNvSpPr txBox="1"/>
          <p:nvPr/>
        </p:nvSpPr>
        <p:spPr>
          <a:xfrm>
            <a:off x="234892" y="1652631"/>
            <a:ext cx="7263142" cy="584775"/>
          </a:xfrm>
          <a:prstGeom prst="rect">
            <a:avLst/>
          </a:prstGeom>
          <a:noFill/>
        </p:spPr>
        <p:txBody>
          <a:bodyPr wrap="none" rtlCol="0">
            <a:spAutoFit/>
          </a:bodyPr>
          <a:lstStyle/>
          <a:p>
            <a:r>
              <a:rPr lang="en-GB" sz="3200" dirty="0">
                <a:latin typeface="+mj-lt"/>
              </a:rPr>
              <a:t>6a – Timely feedback to maximise learning</a:t>
            </a:r>
            <a:endParaRPr lang="en-GB" dirty="0">
              <a:latin typeface="+mj-lt"/>
            </a:endParaRPr>
          </a:p>
        </p:txBody>
      </p:sp>
      <p:pic>
        <p:nvPicPr>
          <p:cNvPr id="6" name="Graphic 5" descr="Chat">
            <a:extLst>
              <a:ext uri="{FF2B5EF4-FFF2-40B4-BE49-F238E27FC236}">
                <a16:creationId xmlns:a16="http://schemas.microsoft.com/office/drawing/2014/main" id="{D977028F-5658-4F1F-A4F4-37B300347F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89519" y="-365817"/>
            <a:ext cx="3202481" cy="2731513"/>
          </a:xfrm>
          <a:prstGeom prst="rect">
            <a:avLst/>
          </a:prstGeom>
        </p:spPr>
      </p:pic>
      <p:sp>
        <p:nvSpPr>
          <p:cNvPr id="7" name="Title 1">
            <a:extLst>
              <a:ext uri="{FF2B5EF4-FFF2-40B4-BE49-F238E27FC236}">
                <a16:creationId xmlns:a16="http://schemas.microsoft.com/office/drawing/2014/main" id="{9F320570-770B-41D6-9B8D-0BAD30110786}"/>
              </a:ext>
            </a:extLst>
          </p:cNvPr>
          <p:cNvSpPr txBox="1">
            <a:spLocks/>
          </p:cNvSpPr>
          <p:nvPr/>
        </p:nvSpPr>
        <p:spPr>
          <a:xfrm>
            <a:off x="108224" y="6445658"/>
            <a:ext cx="3406763" cy="412342"/>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solidFill>
                  <a:srgbClr val="000000"/>
                </a:solidFill>
              </a:rPr>
              <a:t>Principle 6 - Effective Feedback</a:t>
            </a:r>
          </a:p>
        </p:txBody>
      </p:sp>
      <p:grpSp>
        <p:nvGrpSpPr>
          <p:cNvPr id="5" name="Group 4">
            <a:extLst>
              <a:ext uri="{FF2B5EF4-FFF2-40B4-BE49-F238E27FC236}">
                <a16:creationId xmlns:a16="http://schemas.microsoft.com/office/drawing/2014/main" id="{8646CE80-4CFC-4956-AA63-9F386BABFA38}"/>
              </a:ext>
            </a:extLst>
          </p:cNvPr>
          <p:cNvGrpSpPr/>
          <p:nvPr/>
        </p:nvGrpSpPr>
        <p:grpSpPr>
          <a:xfrm>
            <a:off x="1012725" y="2684231"/>
            <a:ext cx="4135772" cy="2632451"/>
            <a:chOff x="234892" y="2451277"/>
            <a:chExt cx="4135772" cy="2632451"/>
          </a:xfrm>
        </p:grpSpPr>
        <p:sp>
          <p:nvSpPr>
            <p:cNvPr id="10" name="Rectangle: Rounded Corners 9">
              <a:extLst>
                <a:ext uri="{FF2B5EF4-FFF2-40B4-BE49-F238E27FC236}">
                  <a16:creationId xmlns:a16="http://schemas.microsoft.com/office/drawing/2014/main" id="{F92AE436-26A0-4253-8C78-6CD96B18A76B}"/>
                </a:ext>
              </a:extLst>
            </p:cNvPr>
            <p:cNvSpPr/>
            <p:nvPr/>
          </p:nvSpPr>
          <p:spPr>
            <a:xfrm>
              <a:off x="234892" y="2451277"/>
              <a:ext cx="4135772" cy="26324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1" name="Rectangle 10">
              <a:extLst>
                <a:ext uri="{FF2B5EF4-FFF2-40B4-BE49-F238E27FC236}">
                  <a16:creationId xmlns:a16="http://schemas.microsoft.com/office/drawing/2014/main" id="{17F94D82-2BFD-44E6-A4DE-563EBA2C6481}"/>
                </a:ext>
              </a:extLst>
            </p:cNvPr>
            <p:cNvSpPr/>
            <p:nvPr/>
          </p:nvSpPr>
          <p:spPr>
            <a:xfrm>
              <a:off x="984308" y="3111997"/>
              <a:ext cx="2908183" cy="120032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solidFill>
                    <a:schemeClr val="bg1"/>
                  </a:solidFill>
                  <a:latin typeface="+mj-lt"/>
                </a:rPr>
                <a:t>Children can swiftly unlock further learning</a:t>
              </a:r>
            </a:p>
          </p:txBody>
        </p:sp>
        <p:sp>
          <p:nvSpPr>
            <p:cNvPr id="12" name="TextBox 8">
              <a:extLst>
                <a:ext uri="{FF2B5EF4-FFF2-40B4-BE49-F238E27FC236}">
                  <a16:creationId xmlns:a16="http://schemas.microsoft.com/office/drawing/2014/main" id="{8CC6C5E9-1BFC-4E4A-85E4-CD90E5C77F08}"/>
                </a:ext>
              </a:extLst>
            </p:cNvPr>
            <p:cNvSpPr txBox="1"/>
            <p:nvPr/>
          </p:nvSpPr>
          <p:spPr>
            <a:xfrm>
              <a:off x="351666" y="2552497"/>
              <a:ext cx="1265283"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solidFill>
                    <a:schemeClr val="bg1"/>
                  </a:solidFill>
                  <a:latin typeface="+mj-lt"/>
                </a:rPr>
                <a:t>So that…</a:t>
              </a:r>
            </a:p>
          </p:txBody>
        </p:sp>
      </p:grpSp>
      <p:pic>
        <p:nvPicPr>
          <p:cNvPr id="8" name="Graphic 9" descr="Glasses">
            <a:extLst>
              <a:ext uri="{FF2B5EF4-FFF2-40B4-BE49-F238E27FC236}">
                <a16:creationId xmlns:a16="http://schemas.microsoft.com/office/drawing/2014/main" id="{897F3F6B-4D99-4B69-84C3-50848939E2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10954" y="2430551"/>
            <a:ext cx="914400" cy="914400"/>
          </a:xfrm>
          <a:prstGeom prst="rect">
            <a:avLst/>
          </a:prstGeom>
        </p:spPr>
      </p:pic>
      <p:sp>
        <p:nvSpPr>
          <p:cNvPr id="9" name="TextBox 10">
            <a:extLst>
              <a:ext uri="{FF2B5EF4-FFF2-40B4-BE49-F238E27FC236}">
                <a16:creationId xmlns:a16="http://schemas.microsoft.com/office/drawing/2014/main" id="{BC46A191-914F-4650-BC57-1FA9DF43E11D}"/>
              </a:ext>
            </a:extLst>
          </p:cNvPr>
          <p:cNvSpPr txBox="1"/>
          <p:nvPr/>
        </p:nvSpPr>
        <p:spPr>
          <a:xfrm>
            <a:off x="5610955" y="3268149"/>
            <a:ext cx="6353884" cy="29546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sz="2400" dirty="0">
                <a:latin typeface="+mj-lt"/>
              </a:rPr>
              <a:t>Children’s learning is constantly checked, redirected and challenged throughout each lesson</a:t>
            </a:r>
          </a:p>
          <a:p>
            <a:pPr marL="342900" indent="-342900">
              <a:buFont typeface="Arial" panose="020B0604020202020204" pitchFamily="34" charset="0"/>
              <a:buChar char="•"/>
            </a:pPr>
            <a:r>
              <a:rPr lang="en-GB" sz="2400" dirty="0">
                <a:latin typeface="+mj-lt"/>
              </a:rPr>
              <a:t>Children receive ongoing verbal feedback to address misconceptions and provide challenge</a:t>
            </a:r>
          </a:p>
          <a:p>
            <a:pPr marL="342900" indent="-342900">
              <a:buFont typeface="Arial" panose="020B0604020202020204" pitchFamily="34" charset="0"/>
              <a:buChar char="•"/>
            </a:pPr>
            <a:r>
              <a:rPr lang="en-GB" sz="2400" dirty="0">
                <a:latin typeface="+mj-lt"/>
              </a:rPr>
              <a:t>Ongoing plenary is used to assess and respond to progress</a:t>
            </a:r>
          </a:p>
          <a:p>
            <a:endParaRPr lang="en-GB" dirty="0"/>
          </a:p>
        </p:txBody>
      </p:sp>
      <p:pic>
        <p:nvPicPr>
          <p:cNvPr id="3" name="Video 2">
            <a:hlinkClick r:id="" action="ppaction://media"/>
            <a:extLst>
              <a:ext uri="{FF2B5EF4-FFF2-40B4-BE49-F238E27FC236}">
                <a16:creationId xmlns:a16="http://schemas.microsoft.com/office/drawing/2014/main" id="{B60F8846-8CCA-4E61-840A-6F5B3B1DC07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605229217"/>
      </p:ext>
    </p:extLst>
  </p:cSld>
  <p:clrMapOvr>
    <a:masterClrMapping/>
  </p:clrMapOvr>
  <mc:AlternateContent xmlns:mc="http://schemas.openxmlformats.org/markup-compatibility/2006">
    <mc:Choice xmlns:p14="http://schemas.microsoft.com/office/powerpoint/2010/main" Requires="p14">
      <p:transition spd="slow" p14:dur="2000" advTm="33188"/>
    </mc:Choice>
    <mc:Fallback>
      <p:transition spd="slow" advTm="33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2DA00D-C86B-4E25-801F-9E53430F3428}"/>
              </a:ext>
            </a:extLst>
          </p:cNvPr>
          <p:cNvSpPr txBox="1"/>
          <p:nvPr/>
        </p:nvSpPr>
        <p:spPr>
          <a:xfrm>
            <a:off x="234892" y="1652631"/>
            <a:ext cx="10378354" cy="584775"/>
          </a:xfrm>
          <a:prstGeom prst="rect">
            <a:avLst/>
          </a:prstGeom>
          <a:noFill/>
        </p:spPr>
        <p:txBody>
          <a:bodyPr wrap="none" rtlCol="0">
            <a:spAutoFit/>
          </a:bodyPr>
          <a:lstStyle/>
          <a:p>
            <a:r>
              <a:rPr lang="en-GB" sz="3200" dirty="0">
                <a:latin typeface="+mj-lt"/>
              </a:rPr>
              <a:t>6b – Formative assessment is embedded throughout a lesson</a:t>
            </a:r>
          </a:p>
        </p:txBody>
      </p:sp>
      <p:pic>
        <p:nvPicPr>
          <p:cNvPr id="6" name="Graphic 5" descr="Chat">
            <a:extLst>
              <a:ext uri="{FF2B5EF4-FFF2-40B4-BE49-F238E27FC236}">
                <a16:creationId xmlns:a16="http://schemas.microsoft.com/office/drawing/2014/main" id="{9A98B647-1F44-4C99-98F0-4E1849165F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89519" y="-365817"/>
            <a:ext cx="3202481" cy="2731513"/>
          </a:xfrm>
          <a:prstGeom prst="rect">
            <a:avLst/>
          </a:prstGeom>
        </p:spPr>
      </p:pic>
      <p:sp>
        <p:nvSpPr>
          <p:cNvPr id="7" name="Title 1">
            <a:extLst>
              <a:ext uri="{FF2B5EF4-FFF2-40B4-BE49-F238E27FC236}">
                <a16:creationId xmlns:a16="http://schemas.microsoft.com/office/drawing/2014/main" id="{95012F7B-EC35-4052-B125-EC0D10E62171}"/>
              </a:ext>
            </a:extLst>
          </p:cNvPr>
          <p:cNvSpPr txBox="1">
            <a:spLocks/>
          </p:cNvSpPr>
          <p:nvPr/>
        </p:nvSpPr>
        <p:spPr>
          <a:xfrm>
            <a:off x="108224" y="6445658"/>
            <a:ext cx="3406763" cy="412342"/>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solidFill>
                  <a:srgbClr val="000000"/>
                </a:solidFill>
              </a:rPr>
              <a:t>Principle 6 - Effective Feedback</a:t>
            </a:r>
          </a:p>
        </p:txBody>
      </p:sp>
      <p:grpSp>
        <p:nvGrpSpPr>
          <p:cNvPr id="5" name="Group 4">
            <a:extLst>
              <a:ext uri="{FF2B5EF4-FFF2-40B4-BE49-F238E27FC236}">
                <a16:creationId xmlns:a16="http://schemas.microsoft.com/office/drawing/2014/main" id="{8646CE80-4CFC-4956-AA63-9F386BABFA38}"/>
              </a:ext>
            </a:extLst>
          </p:cNvPr>
          <p:cNvGrpSpPr/>
          <p:nvPr/>
        </p:nvGrpSpPr>
        <p:grpSpPr>
          <a:xfrm>
            <a:off x="1046281" y="2625310"/>
            <a:ext cx="4135772" cy="2632451"/>
            <a:chOff x="234892" y="2451277"/>
            <a:chExt cx="4135772" cy="2632451"/>
          </a:xfrm>
        </p:grpSpPr>
        <p:sp>
          <p:nvSpPr>
            <p:cNvPr id="10" name="Rectangle: Rounded Corners 9">
              <a:extLst>
                <a:ext uri="{FF2B5EF4-FFF2-40B4-BE49-F238E27FC236}">
                  <a16:creationId xmlns:a16="http://schemas.microsoft.com/office/drawing/2014/main" id="{F92AE436-26A0-4253-8C78-6CD96B18A76B}"/>
                </a:ext>
              </a:extLst>
            </p:cNvPr>
            <p:cNvSpPr/>
            <p:nvPr/>
          </p:nvSpPr>
          <p:spPr>
            <a:xfrm>
              <a:off x="234892" y="2451277"/>
              <a:ext cx="4135772" cy="26324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1" name="Rectangle 10">
              <a:extLst>
                <a:ext uri="{FF2B5EF4-FFF2-40B4-BE49-F238E27FC236}">
                  <a16:creationId xmlns:a16="http://schemas.microsoft.com/office/drawing/2014/main" id="{17F94D82-2BFD-44E6-A4DE-563EBA2C6481}"/>
                </a:ext>
              </a:extLst>
            </p:cNvPr>
            <p:cNvSpPr/>
            <p:nvPr/>
          </p:nvSpPr>
          <p:spPr>
            <a:xfrm>
              <a:off x="984308" y="3111997"/>
              <a:ext cx="2908183" cy="156966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solidFill>
                    <a:schemeClr val="bg1"/>
                  </a:solidFill>
                  <a:latin typeface="+mj-lt"/>
                </a:rPr>
                <a:t>Teacher know which topics to re-teach that were not grasped first time</a:t>
              </a:r>
            </a:p>
          </p:txBody>
        </p:sp>
        <p:sp>
          <p:nvSpPr>
            <p:cNvPr id="12" name="TextBox 8">
              <a:extLst>
                <a:ext uri="{FF2B5EF4-FFF2-40B4-BE49-F238E27FC236}">
                  <a16:creationId xmlns:a16="http://schemas.microsoft.com/office/drawing/2014/main" id="{8CC6C5E9-1BFC-4E4A-85E4-CD90E5C77F08}"/>
                </a:ext>
              </a:extLst>
            </p:cNvPr>
            <p:cNvSpPr txBox="1"/>
            <p:nvPr/>
          </p:nvSpPr>
          <p:spPr>
            <a:xfrm>
              <a:off x="351666" y="2552497"/>
              <a:ext cx="1265283"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solidFill>
                    <a:schemeClr val="bg1"/>
                  </a:solidFill>
                  <a:latin typeface="+mj-lt"/>
                </a:rPr>
                <a:t>So that…</a:t>
              </a:r>
            </a:p>
          </p:txBody>
        </p:sp>
      </p:grpSp>
      <p:pic>
        <p:nvPicPr>
          <p:cNvPr id="8" name="Graphic 9" descr="Glasses">
            <a:extLst>
              <a:ext uri="{FF2B5EF4-FFF2-40B4-BE49-F238E27FC236}">
                <a16:creationId xmlns:a16="http://schemas.microsoft.com/office/drawing/2014/main" id="{897F3F6B-4D99-4B69-84C3-50848939E2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800" y="2237406"/>
            <a:ext cx="914400" cy="914400"/>
          </a:xfrm>
          <a:prstGeom prst="rect">
            <a:avLst/>
          </a:prstGeom>
        </p:spPr>
      </p:pic>
      <p:sp>
        <p:nvSpPr>
          <p:cNvPr id="9" name="TextBox 10">
            <a:extLst>
              <a:ext uri="{FF2B5EF4-FFF2-40B4-BE49-F238E27FC236}">
                <a16:creationId xmlns:a16="http://schemas.microsoft.com/office/drawing/2014/main" id="{BC46A191-914F-4650-BC57-1FA9DF43E11D}"/>
              </a:ext>
            </a:extLst>
          </p:cNvPr>
          <p:cNvSpPr txBox="1"/>
          <p:nvPr/>
        </p:nvSpPr>
        <p:spPr>
          <a:xfrm>
            <a:off x="5424069" y="2957362"/>
            <a:ext cx="6563301" cy="40626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sz="2400" dirty="0">
                <a:latin typeface="+mj-lt"/>
              </a:rPr>
              <a:t>Frequent plenary is used to enable precise knowledge about progress</a:t>
            </a:r>
          </a:p>
          <a:p>
            <a:pPr marL="342900" indent="-342900">
              <a:buFont typeface="Arial" panose="020B0604020202020204" pitchFamily="34" charset="0"/>
              <a:buChar char="•"/>
            </a:pPr>
            <a:r>
              <a:rPr lang="en-GB" sz="2400" dirty="0">
                <a:latin typeface="+mj-lt"/>
              </a:rPr>
              <a:t>Teachers know quickly about misconceptions and ‘blocks’ to learning progress</a:t>
            </a:r>
          </a:p>
          <a:p>
            <a:pPr marL="342900" indent="-342900">
              <a:buFont typeface="Arial" panose="020B0604020202020204" pitchFamily="34" charset="0"/>
              <a:buChar char="•"/>
            </a:pPr>
            <a:r>
              <a:rPr lang="en-GB" sz="2400" dirty="0">
                <a:latin typeface="+mj-lt"/>
              </a:rPr>
              <a:t>Teachers knowledge of ongoing learning allows increased challenge as well as addressing misconceptions</a:t>
            </a:r>
          </a:p>
          <a:p>
            <a:pPr marL="342900" indent="-342900">
              <a:buFont typeface="Arial" panose="020B0604020202020204" pitchFamily="34" charset="0"/>
              <a:buChar char="•"/>
            </a:pPr>
            <a:r>
              <a:rPr lang="en-GB" sz="2400" dirty="0">
                <a:latin typeface="+mj-lt"/>
              </a:rPr>
              <a:t>High quality questioning is planned for and is matched to clearly defined outcomes </a:t>
            </a:r>
          </a:p>
          <a:p>
            <a:pPr marL="342900" indent="-342900">
              <a:buFont typeface="Arial" panose="020B0604020202020204" pitchFamily="34" charset="0"/>
              <a:buChar char="•"/>
            </a:pPr>
            <a:endParaRPr lang="en-GB" sz="2400" dirty="0">
              <a:latin typeface="+mj-lt"/>
            </a:endParaRPr>
          </a:p>
          <a:p>
            <a:endParaRPr lang="en-GB" dirty="0"/>
          </a:p>
        </p:txBody>
      </p:sp>
      <p:grpSp>
        <p:nvGrpSpPr>
          <p:cNvPr id="13" name="Group 12">
            <a:extLst>
              <a:ext uri="{FF2B5EF4-FFF2-40B4-BE49-F238E27FC236}">
                <a16:creationId xmlns:a16="http://schemas.microsoft.com/office/drawing/2014/main" id="{CB42A523-2313-4104-B5E9-7888512F38AE}"/>
              </a:ext>
            </a:extLst>
          </p:cNvPr>
          <p:cNvGrpSpPr/>
          <p:nvPr/>
        </p:nvGrpSpPr>
        <p:grpSpPr>
          <a:xfrm>
            <a:off x="11026763" y="5999412"/>
            <a:ext cx="1057013" cy="858588"/>
            <a:chOff x="6989052" y="5811244"/>
            <a:chExt cx="1084793" cy="1032700"/>
          </a:xfrm>
        </p:grpSpPr>
        <p:pic>
          <p:nvPicPr>
            <p:cNvPr id="14" name="Graphic 13" descr="Connections">
              <a:hlinkClick r:id="rId9"/>
              <a:extLst>
                <a:ext uri="{FF2B5EF4-FFF2-40B4-BE49-F238E27FC236}">
                  <a16:creationId xmlns:a16="http://schemas.microsoft.com/office/drawing/2014/main" id="{C6098136-ABD9-4E03-8B12-0669D6B5ADC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33471" y="5811244"/>
              <a:ext cx="587522" cy="698514"/>
            </a:xfrm>
            <a:prstGeom prst="rect">
              <a:avLst/>
            </a:prstGeom>
          </p:spPr>
        </p:pic>
        <p:sp>
          <p:nvSpPr>
            <p:cNvPr id="15" name="TextBox 14">
              <a:extLst>
                <a:ext uri="{FF2B5EF4-FFF2-40B4-BE49-F238E27FC236}">
                  <a16:creationId xmlns:a16="http://schemas.microsoft.com/office/drawing/2014/main" id="{FBB6914F-ED0C-46B3-ABA5-C65AA534F52A}"/>
                </a:ext>
              </a:extLst>
            </p:cNvPr>
            <p:cNvSpPr txBox="1"/>
            <p:nvPr/>
          </p:nvSpPr>
          <p:spPr>
            <a:xfrm>
              <a:off x="6989052" y="6487318"/>
              <a:ext cx="1084793" cy="356626"/>
            </a:xfrm>
            <a:prstGeom prst="rect">
              <a:avLst/>
            </a:prstGeom>
            <a:noFill/>
          </p:spPr>
          <p:txBody>
            <a:bodyPr wrap="square" rtlCol="0">
              <a:spAutoFit/>
            </a:bodyPr>
            <a:lstStyle/>
            <a:p>
              <a:r>
                <a:rPr lang="en-GB" sz="1200" dirty="0">
                  <a:solidFill>
                    <a:schemeClr val="accent5">
                      <a:lumMod val="50000"/>
                    </a:schemeClr>
                  </a:solidFill>
                </a:rPr>
                <a:t>web resource</a:t>
              </a:r>
            </a:p>
          </p:txBody>
        </p:sp>
      </p:grpSp>
      <p:pic>
        <p:nvPicPr>
          <p:cNvPr id="3" name="Video 2">
            <a:hlinkClick r:id="" action="ppaction://media"/>
            <a:extLst>
              <a:ext uri="{FF2B5EF4-FFF2-40B4-BE49-F238E27FC236}">
                <a16:creationId xmlns:a16="http://schemas.microsoft.com/office/drawing/2014/main" id="{D426FD7F-D84A-4095-8A9F-7BBB148B1D4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067724224"/>
      </p:ext>
    </p:extLst>
  </p:cSld>
  <p:clrMapOvr>
    <a:masterClrMapping/>
  </p:clrMapOvr>
  <mc:AlternateContent xmlns:mc="http://schemas.openxmlformats.org/markup-compatibility/2006">
    <mc:Choice xmlns:p14="http://schemas.microsoft.com/office/powerpoint/2010/main" Requires="p14">
      <p:transition spd="slow" p14:dur="2000" advTm="44239"/>
    </mc:Choice>
    <mc:Fallback>
      <p:transition spd="slow" advTm="44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2DA00D-C86B-4E25-801F-9E53430F3428}"/>
              </a:ext>
            </a:extLst>
          </p:cNvPr>
          <p:cNvSpPr txBox="1"/>
          <p:nvPr/>
        </p:nvSpPr>
        <p:spPr>
          <a:xfrm>
            <a:off x="234892" y="1652631"/>
            <a:ext cx="7976735" cy="584775"/>
          </a:xfrm>
          <a:prstGeom prst="rect">
            <a:avLst/>
          </a:prstGeom>
          <a:noFill/>
        </p:spPr>
        <p:txBody>
          <a:bodyPr wrap="none" rtlCol="0">
            <a:spAutoFit/>
          </a:bodyPr>
          <a:lstStyle/>
          <a:p>
            <a:r>
              <a:rPr lang="en-GB" sz="3200" dirty="0">
                <a:latin typeface="+mj-lt"/>
              </a:rPr>
              <a:t>6c – Comments are specific, accurate and clear</a:t>
            </a:r>
          </a:p>
        </p:txBody>
      </p:sp>
      <p:pic>
        <p:nvPicPr>
          <p:cNvPr id="6" name="Graphic 5" descr="Chat">
            <a:extLst>
              <a:ext uri="{FF2B5EF4-FFF2-40B4-BE49-F238E27FC236}">
                <a16:creationId xmlns:a16="http://schemas.microsoft.com/office/drawing/2014/main" id="{8BC9D688-9AA1-40DF-9A63-CF228557CB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89519" y="-365817"/>
            <a:ext cx="3202481" cy="2731513"/>
          </a:xfrm>
          <a:prstGeom prst="rect">
            <a:avLst/>
          </a:prstGeom>
        </p:spPr>
      </p:pic>
      <p:sp>
        <p:nvSpPr>
          <p:cNvPr id="7" name="Title 1">
            <a:extLst>
              <a:ext uri="{FF2B5EF4-FFF2-40B4-BE49-F238E27FC236}">
                <a16:creationId xmlns:a16="http://schemas.microsoft.com/office/drawing/2014/main" id="{0C90ECC2-8719-4BB4-8D08-F7CC72BB3EDC}"/>
              </a:ext>
            </a:extLst>
          </p:cNvPr>
          <p:cNvSpPr txBox="1">
            <a:spLocks/>
          </p:cNvSpPr>
          <p:nvPr/>
        </p:nvSpPr>
        <p:spPr>
          <a:xfrm>
            <a:off x="108224" y="6445658"/>
            <a:ext cx="3406763" cy="412342"/>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solidFill>
                  <a:srgbClr val="000000"/>
                </a:solidFill>
              </a:rPr>
              <a:t>Principle 6 - Effective Feedback</a:t>
            </a:r>
          </a:p>
        </p:txBody>
      </p:sp>
      <p:grpSp>
        <p:nvGrpSpPr>
          <p:cNvPr id="13" name="Group 12">
            <a:extLst>
              <a:ext uri="{FF2B5EF4-FFF2-40B4-BE49-F238E27FC236}">
                <a16:creationId xmlns:a16="http://schemas.microsoft.com/office/drawing/2014/main" id="{8646CE80-4CFC-4956-AA63-9F386BABFA38}"/>
              </a:ext>
            </a:extLst>
          </p:cNvPr>
          <p:cNvGrpSpPr/>
          <p:nvPr/>
        </p:nvGrpSpPr>
        <p:grpSpPr>
          <a:xfrm>
            <a:off x="1088226" y="2625310"/>
            <a:ext cx="4135772" cy="2632451"/>
            <a:chOff x="234892" y="2451277"/>
            <a:chExt cx="4135772" cy="2632451"/>
          </a:xfrm>
        </p:grpSpPr>
        <p:sp>
          <p:nvSpPr>
            <p:cNvPr id="16" name="Rectangle: Rounded Corners 15">
              <a:extLst>
                <a:ext uri="{FF2B5EF4-FFF2-40B4-BE49-F238E27FC236}">
                  <a16:creationId xmlns:a16="http://schemas.microsoft.com/office/drawing/2014/main" id="{F92AE436-26A0-4253-8C78-6CD96B18A76B}"/>
                </a:ext>
              </a:extLst>
            </p:cNvPr>
            <p:cNvSpPr/>
            <p:nvPr/>
          </p:nvSpPr>
          <p:spPr>
            <a:xfrm>
              <a:off x="234892" y="2451277"/>
              <a:ext cx="4135772" cy="26324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7" name="Rectangle 16">
              <a:extLst>
                <a:ext uri="{FF2B5EF4-FFF2-40B4-BE49-F238E27FC236}">
                  <a16:creationId xmlns:a16="http://schemas.microsoft.com/office/drawing/2014/main" id="{17F94D82-2BFD-44E6-A4DE-563EBA2C6481}"/>
                </a:ext>
              </a:extLst>
            </p:cNvPr>
            <p:cNvSpPr/>
            <p:nvPr/>
          </p:nvSpPr>
          <p:spPr>
            <a:xfrm>
              <a:off x="984308" y="3111997"/>
              <a:ext cx="2908183" cy="120032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solidFill>
                    <a:schemeClr val="bg1"/>
                  </a:solidFill>
                  <a:latin typeface="+mj-lt"/>
                </a:rPr>
                <a:t>Children are able to address errors and extend learning</a:t>
              </a:r>
            </a:p>
          </p:txBody>
        </p:sp>
        <p:sp>
          <p:nvSpPr>
            <p:cNvPr id="18" name="TextBox 8">
              <a:extLst>
                <a:ext uri="{FF2B5EF4-FFF2-40B4-BE49-F238E27FC236}">
                  <a16:creationId xmlns:a16="http://schemas.microsoft.com/office/drawing/2014/main" id="{8CC6C5E9-1BFC-4E4A-85E4-CD90E5C77F08}"/>
                </a:ext>
              </a:extLst>
            </p:cNvPr>
            <p:cNvSpPr txBox="1"/>
            <p:nvPr/>
          </p:nvSpPr>
          <p:spPr>
            <a:xfrm>
              <a:off x="351666" y="2552497"/>
              <a:ext cx="1265283"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solidFill>
                    <a:schemeClr val="bg1"/>
                  </a:solidFill>
                  <a:latin typeface="+mj-lt"/>
                </a:rPr>
                <a:t>So that…</a:t>
              </a:r>
            </a:p>
          </p:txBody>
        </p:sp>
      </p:grpSp>
      <p:pic>
        <p:nvPicPr>
          <p:cNvPr id="14" name="Graphic 9" descr="Glasses">
            <a:extLst>
              <a:ext uri="{FF2B5EF4-FFF2-40B4-BE49-F238E27FC236}">
                <a16:creationId xmlns:a16="http://schemas.microsoft.com/office/drawing/2014/main" id="{897F3F6B-4D99-4B69-84C3-50848939E2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86455" y="2371630"/>
            <a:ext cx="914400" cy="914400"/>
          </a:xfrm>
          <a:prstGeom prst="rect">
            <a:avLst/>
          </a:prstGeom>
        </p:spPr>
      </p:pic>
      <p:sp>
        <p:nvSpPr>
          <p:cNvPr id="15" name="TextBox 10">
            <a:extLst>
              <a:ext uri="{FF2B5EF4-FFF2-40B4-BE49-F238E27FC236}">
                <a16:creationId xmlns:a16="http://schemas.microsoft.com/office/drawing/2014/main" id="{BC46A191-914F-4650-BC57-1FA9DF43E11D}"/>
              </a:ext>
            </a:extLst>
          </p:cNvPr>
          <p:cNvSpPr txBox="1"/>
          <p:nvPr/>
        </p:nvSpPr>
        <p:spPr>
          <a:xfrm>
            <a:off x="5578680" y="3209228"/>
            <a:ext cx="6358856" cy="230832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sz="2400" dirty="0"/>
              <a:t>Written comments are:</a:t>
            </a:r>
            <a:br>
              <a:rPr lang="en-GB" sz="2400" dirty="0"/>
            </a:br>
            <a:r>
              <a:rPr lang="en-GB" sz="2400" dirty="0"/>
              <a:t>-Specific and clear</a:t>
            </a:r>
            <a:br>
              <a:rPr lang="en-GB" sz="2400" dirty="0"/>
            </a:br>
            <a:r>
              <a:rPr lang="en-GB" sz="2400" dirty="0"/>
              <a:t>-Focused on the task rather than the student</a:t>
            </a:r>
            <a:br>
              <a:rPr lang="en-GB" sz="2400" dirty="0"/>
            </a:br>
            <a:r>
              <a:rPr lang="en-GB" sz="2400" dirty="0"/>
              <a:t>-Explain how to improve rather than just indicating performance</a:t>
            </a:r>
          </a:p>
          <a:p>
            <a:pPr marL="342900" indent="-342900">
              <a:buFont typeface="Arial" panose="020B0604020202020204" pitchFamily="34" charset="0"/>
              <a:buChar char="•"/>
            </a:pPr>
            <a:r>
              <a:rPr lang="en-GB" sz="2400" dirty="0"/>
              <a:t>Comments are used to check learning </a:t>
            </a:r>
            <a:endParaRPr lang="en-GB" dirty="0"/>
          </a:p>
        </p:txBody>
      </p:sp>
      <p:grpSp>
        <p:nvGrpSpPr>
          <p:cNvPr id="11" name="Group 10">
            <a:extLst>
              <a:ext uri="{FF2B5EF4-FFF2-40B4-BE49-F238E27FC236}">
                <a16:creationId xmlns:a16="http://schemas.microsoft.com/office/drawing/2014/main" id="{B66F8D2A-853B-417F-8EEF-0B8485173154}"/>
              </a:ext>
            </a:extLst>
          </p:cNvPr>
          <p:cNvGrpSpPr/>
          <p:nvPr/>
        </p:nvGrpSpPr>
        <p:grpSpPr>
          <a:xfrm>
            <a:off x="10729519" y="5872294"/>
            <a:ext cx="1057013" cy="858588"/>
            <a:chOff x="6989052" y="5811244"/>
            <a:chExt cx="1084793" cy="1032700"/>
          </a:xfrm>
        </p:grpSpPr>
        <p:pic>
          <p:nvPicPr>
            <p:cNvPr id="12" name="Graphic 11" descr="Connections">
              <a:hlinkClick r:id="rId9"/>
              <a:extLst>
                <a:ext uri="{FF2B5EF4-FFF2-40B4-BE49-F238E27FC236}">
                  <a16:creationId xmlns:a16="http://schemas.microsoft.com/office/drawing/2014/main" id="{563F751D-B740-4D7C-AE19-3AAD361A43D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33471" y="5811244"/>
              <a:ext cx="587522" cy="698514"/>
            </a:xfrm>
            <a:prstGeom prst="rect">
              <a:avLst/>
            </a:prstGeom>
          </p:spPr>
        </p:pic>
        <p:sp>
          <p:nvSpPr>
            <p:cNvPr id="19" name="TextBox 18">
              <a:extLst>
                <a:ext uri="{FF2B5EF4-FFF2-40B4-BE49-F238E27FC236}">
                  <a16:creationId xmlns:a16="http://schemas.microsoft.com/office/drawing/2014/main" id="{36C18F57-10A8-4C5A-A48B-04835B0B743D}"/>
                </a:ext>
              </a:extLst>
            </p:cNvPr>
            <p:cNvSpPr txBox="1"/>
            <p:nvPr/>
          </p:nvSpPr>
          <p:spPr>
            <a:xfrm>
              <a:off x="6989052" y="6487318"/>
              <a:ext cx="1084793" cy="356626"/>
            </a:xfrm>
            <a:prstGeom prst="rect">
              <a:avLst/>
            </a:prstGeom>
            <a:noFill/>
          </p:spPr>
          <p:txBody>
            <a:bodyPr wrap="square" rtlCol="0">
              <a:spAutoFit/>
            </a:bodyPr>
            <a:lstStyle/>
            <a:p>
              <a:r>
                <a:rPr lang="en-GB" sz="1200" dirty="0">
                  <a:solidFill>
                    <a:schemeClr val="accent5">
                      <a:lumMod val="50000"/>
                    </a:schemeClr>
                  </a:solidFill>
                </a:rPr>
                <a:t>web resource</a:t>
              </a:r>
            </a:p>
          </p:txBody>
        </p:sp>
      </p:grpSp>
      <p:pic>
        <p:nvPicPr>
          <p:cNvPr id="3" name="Video 2">
            <a:hlinkClick r:id="" action="ppaction://media"/>
            <a:extLst>
              <a:ext uri="{FF2B5EF4-FFF2-40B4-BE49-F238E27FC236}">
                <a16:creationId xmlns:a16="http://schemas.microsoft.com/office/drawing/2014/main" id="{2D0DE94F-C71B-4D39-9D3D-6978DD03DFD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139731908"/>
      </p:ext>
    </p:extLst>
  </p:cSld>
  <p:clrMapOvr>
    <a:masterClrMapping/>
  </p:clrMapOvr>
  <mc:AlternateContent xmlns:mc="http://schemas.openxmlformats.org/markup-compatibility/2006">
    <mc:Choice xmlns:p14="http://schemas.microsoft.com/office/powerpoint/2010/main" Requires="p14">
      <p:transition spd="slow" p14:dur="2000" advTm="18361"/>
    </mc:Choice>
    <mc:Fallback>
      <p:transition spd="slow" advTm="18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2DA00D-C86B-4E25-801F-9E53430F3428}"/>
              </a:ext>
            </a:extLst>
          </p:cNvPr>
          <p:cNvSpPr txBox="1"/>
          <p:nvPr/>
        </p:nvSpPr>
        <p:spPr>
          <a:xfrm>
            <a:off x="234892" y="1652631"/>
            <a:ext cx="6911507" cy="584775"/>
          </a:xfrm>
          <a:prstGeom prst="rect">
            <a:avLst/>
          </a:prstGeom>
          <a:noFill/>
        </p:spPr>
        <p:txBody>
          <a:bodyPr wrap="none" rtlCol="0">
            <a:spAutoFit/>
          </a:bodyPr>
          <a:lstStyle/>
          <a:p>
            <a:r>
              <a:rPr lang="en-GB" sz="3200" dirty="0">
                <a:latin typeface="+mj-lt"/>
              </a:rPr>
              <a:t>6d – </a:t>
            </a:r>
            <a:r>
              <a:rPr lang="en-GB" sz="3000" dirty="0">
                <a:latin typeface="+mj-lt"/>
              </a:rPr>
              <a:t>Time to reflect and act upon feedback</a:t>
            </a:r>
          </a:p>
        </p:txBody>
      </p:sp>
      <p:pic>
        <p:nvPicPr>
          <p:cNvPr id="6" name="Graphic 5" descr="Chat">
            <a:extLst>
              <a:ext uri="{FF2B5EF4-FFF2-40B4-BE49-F238E27FC236}">
                <a16:creationId xmlns:a16="http://schemas.microsoft.com/office/drawing/2014/main" id="{30172440-C09E-4AEE-8345-C0185246A0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89519" y="-365817"/>
            <a:ext cx="3202481" cy="2731513"/>
          </a:xfrm>
          <a:prstGeom prst="rect">
            <a:avLst/>
          </a:prstGeom>
        </p:spPr>
      </p:pic>
      <p:sp>
        <p:nvSpPr>
          <p:cNvPr id="7" name="Title 1">
            <a:extLst>
              <a:ext uri="{FF2B5EF4-FFF2-40B4-BE49-F238E27FC236}">
                <a16:creationId xmlns:a16="http://schemas.microsoft.com/office/drawing/2014/main" id="{32A475A5-2DD6-4CEA-8E3B-033B90C9EE03}"/>
              </a:ext>
            </a:extLst>
          </p:cNvPr>
          <p:cNvSpPr txBox="1">
            <a:spLocks/>
          </p:cNvSpPr>
          <p:nvPr/>
        </p:nvSpPr>
        <p:spPr>
          <a:xfrm>
            <a:off x="108224" y="6445658"/>
            <a:ext cx="3406763" cy="412342"/>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solidFill>
                  <a:srgbClr val="000000"/>
                </a:solidFill>
              </a:rPr>
              <a:t>Principle 6 - Effective Feedback</a:t>
            </a:r>
          </a:p>
        </p:txBody>
      </p:sp>
      <p:grpSp>
        <p:nvGrpSpPr>
          <p:cNvPr id="5" name="Group 4">
            <a:extLst>
              <a:ext uri="{FF2B5EF4-FFF2-40B4-BE49-F238E27FC236}">
                <a16:creationId xmlns:a16="http://schemas.microsoft.com/office/drawing/2014/main" id="{8646CE80-4CFC-4956-AA63-9F386BABFA38}"/>
              </a:ext>
            </a:extLst>
          </p:cNvPr>
          <p:cNvGrpSpPr/>
          <p:nvPr/>
        </p:nvGrpSpPr>
        <p:grpSpPr>
          <a:xfrm>
            <a:off x="1197283" y="2717787"/>
            <a:ext cx="4135772" cy="2632451"/>
            <a:chOff x="234892" y="2451277"/>
            <a:chExt cx="4135772" cy="2632451"/>
          </a:xfrm>
        </p:grpSpPr>
        <p:sp>
          <p:nvSpPr>
            <p:cNvPr id="10" name="Rectangle: Rounded Corners 9">
              <a:extLst>
                <a:ext uri="{FF2B5EF4-FFF2-40B4-BE49-F238E27FC236}">
                  <a16:creationId xmlns:a16="http://schemas.microsoft.com/office/drawing/2014/main" id="{F92AE436-26A0-4253-8C78-6CD96B18A76B}"/>
                </a:ext>
              </a:extLst>
            </p:cNvPr>
            <p:cNvSpPr/>
            <p:nvPr/>
          </p:nvSpPr>
          <p:spPr>
            <a:xfrm>
              <a:off x="234892" y="2451277"/>
              <a:ext cx="4135772" cy="26324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1" name="Rectangle 10">
              <a:extLst>
                <a:ext uri="{FF2B5EF4-FFF2-40B4-BE49-F238E27FC236}">
                  <a16:creationId xmlns:a16="http://schemas.microsoft.com/office/drawing/2014/main" id="{17F94D82-2BFD-44E6-A4DE-563EBA2C6481}"/>
                </a:ext>
              </a:extLst>
            </p:cNvPr>
            <p:cNvSpPr/>
            <p:nvPr/>
          </p:nvSpPr>
          <p:spPr>
            <a:xfrm>
              <a:off x="984308" y="3111997"/>
              <a:ext cx="290818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solidFill>
                    <a:schemeClr val="bg1"/>
                  </a:solidFill>
                  <a:latin typeface="+mj-lt"/>
                </a:rPr>
                <a:t>Children are self-regulated learners</a:t>
              </a:r>
            </a:p>
          </p:txBody>
        </p:sp>
        <p:sp>
          <p:nvSpPr>
            <p:cNvPr id="12" name="TextBox 8">
              <a:extLst>
                <a:ext uri="{FF2B5EF4-FFF2-40B4-BE49-F238E27FC236}">
                  <a16:creationId xmlns:a16="http://schemas.microsoft.com/office/drawing/2014/main" id="{8CC6C5E9-1BFC-4E4A-85E4-CD90E5C77F08}"/>
                </a:ext>
              </a:extLst>
            </p:cNvPr>
            <p:cNvSpPr txBox="1"/>
            <p:nvPr/>
          </p:nvSpPr>
          <p:spPr>
            <a:xfrm>
              <a:off x="351666" y="2552497"/>
              <a:ext cx="1265283"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solidFill>
                    <a:schemeClr val="bg1"/>
                  </a:solidFill>
                  <a:latin typeface="+mj-lt"/>
                </a:rPr>
                <a:t>So that…</a:t>
              </a:r>
            </a:p>
          </p:txBody>
        </p:sp>
      </p:grpSp>
      <p:pic>
        <p:nvPicPr>
          <p:cNvPr id="8" name="Graphic 9" descr="Glasses">
            <a:extLst>
              <a:ext uri="{FF2B5EF4-FFF2-40B4-BE49-F238E27FC236}">
                <a16:creationId xmlns:a16="http://schemas.microsoft.com/office/drawing/2014/main" id="{897F3F6B-4D99-4B69-84C3-50848939E2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95512" y="2464107"/>
            <a:ext cx="914400" cy="914400"/>
          </a:xfrm>
          <a:prstGeom prst="rect">
            <a:avLst/>
          </a:prstGeom>
        </p:spPr>
      </p:pic>
      <p:sp>
        <p:nvSpPr>
          <p:cNvPr id="9" name="TextBox 10">
            <a:extLst>
              <a:ext uri="{FF2B5EF4-FFF2-40B4-BE49-F238E27FC236}">
                <a16:creationId xmlns:a16="http://schemas.microsoft.com/office/drawing/2014/main" id="{BC46A191-914F-4650-BC57-1FA9DF43E11D}"/>
              </a:ext>
            </a:extLst>
          </p:cNvPr>
          <p:cNvSpPr txBox="1"/>
          <p:nvPr/>
        </p:nvSpPr>
        <p:spPr>
          <a:xfrm>
            <a:off x="5795513" y="3301705"/>
            <a:ext cx="6225912" cy="258532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sz="2400" dirty="0">
                <a:latin typeface="+mj-lt"/>
              </a:rPr>
              <a:t>Children are given time to address written feedback</a:t>
            </a:r>
          </a:p>
          <a:p>
            <a:pPr marL="342900" indent="-342900">
              <a:buFont typeface="Arial" panose="020B0604020202020204" pitchFamily="34" charset="0"/>
              <a:buChar char="•"/>
            </a:pPr>
            <a:r>
              <a:rPr lang="en-GB" sz="2400" dirty="0">
                <a:latin typeface="+mj-lt"/>
              </a:rPr>
              <a:t>Comments and additional tasks from written feedback feed into subsequent lessons</a:t>
            </a:r>
          </a:p>
          <a:p>
            <a:pPr marL="342900" indent="-342900">
              <a:buFont typeface="Arial" panose="020B0604020202020204" pitchFamily="34" charset="0"/>
              <a:buChar char="•"/>
            </a:pPr>
            <a:r>
              <a:rPr lang="en-GB" sz="2400" dirty="0">
                <a:latin typeface="+mj-lt"/>
              </a:rPr>
              <a:t>Children use comments to check and guide their learning</a:t>
            </a:r>
          </a:p>
          <a:p>
            <a:endParaRPr lang="en-GB" dirty="0"/>
          </a:p>
        </p:txBody>
      </p:sp>
      <p:pic>
        <p:nvPicPr>
          <p:cNvPr id="3" name="Video 2">
            <a:hlinkClick r:id="" action="ppaction://media"/>
            <a:extLst>
              <a:ext uri="{FF2B5EF4-FFF2-40B4-BE49-F238E27FC236}">
                <a16:creationId xmlns:a16="http://schemas.microsoft.com/office/drawing/2014/main" id="{14B08438-4B97-4C48-8042-E4CD18DDDA4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95000024"/>
      </p:ext>
    </p:extLst>
  </p:cSld>
  <p:clrMapOvr>
    <a:masterClrMapping/>
  </p:clrMapOvr>
  <mc:AlternateContent xmlns:mc="http://schemas.openxmlformats.org/markup-compatibility/2006">
    <mc:Choice xmlns:p14="http://schemas.microsoft.com/office/powerpoint/2010/main" Requires="p14">
      <p:transition spd="slow" p14:dur="2000" advTm="38958"/>
    </mc:Choice>
    <mc:Fallback>
      <p:transition spd="slow" advTm="38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650</Words>
  <Application>Microsoft Office PowerPoint</Application>
  <PresentationFormat>Widescreen</PresentationFormat>
  <Paragraphs>56</Paragraphs>
  <Slides>5</Slides>
  <Notes>5</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Effective Feedback</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Effective Feedback</dc:title>
  <dc:creator>SIO</dc:creator>
  <cp:lastModifiedBy>James Bird</cp:lastModifiedBy>
  <cp:revision>14</cp:revision>
  <cp:lastPrinted>2019-07-04T10:49:31Z</cp:lastPrinted>
  <dcterms:created xsi:type="dcterms:W3CDTF">2019-07-04T08:02:17Z</dcterms:created>
  <dcterms:modified xsi:type="dcterms:W3CDTF">2022-03-24T16:09:45Z</dcterms:modified>
</cp:coreProperties>
</file>